
<file path=[Content_Types].xml><?xml version="1.0" encoding="utf-8"?>
<Types xmlns="http://schemas.openxmlformats.org/package/2006/content-types">
  <Default Extension="png" ContentType="image/png"/>
  <Default Extension="mp3" ContentType="audio/unknown"/>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35"/>
  </p:notesMasterIdLst>
  <p:handoutMasterIdLst>
    <p:handoutMasterId r:id="rId36"/>
  </p:handoutMasterIdLst>
  <p:sldIdLst>
    <p:sldId id="271" r:id="rId3"/>
    <p:sldId id="258" r:id="rId4"/>
    <p:sldId id="257" r:id="rId5"/>
    <p:sldId id="328" r:id="rId6"/>
    <p:sldId id="274" r:id="rId7"/>
    <p:sldId id="327" r:id="rId8"/>
    <p:sldId id="259" r:id="rId9"/>
    <p:sldId id="344" r:id="rId10"/>
    <p:sldId id="339" r:id="rId11"/>
    <p:sldId id="342" r:id="rId12"/>
    <p:sldId id="322" r:id="rId13"/>
    <p:sldId id="275" r:id="rId14"/>
    <p:sldId id="329" r:id="rId15"/>
    <p:sldId id="330" r:id="rId16"/>
    <p:sldId id="338" r:id="rId17"/>
    <p:sldId id="333" r:id="rId18"/>
    <p:sldId id="332" r:id="rId19"/>
    <p:sldId id="335" r:id="rId20"/>
    <p:sldId id="273" r:id="rId21"/>
    <p:sldId id="341" r:id="rId22"/>
    <p:sldId id="343" r:id="rId23"/>
    <p:sldId id="340" r:id="rId24"/>
    <p:sldId id="336" r:id="rId25"/>
    <p:sldId id="316" r:id="rId26"/>
    <p:sldId id="276" r:id="rId27"/>
    <p:sldId id="317" r:id="rId28"/>
    <p:sldId id="260" r:id="rId29"/>
    <p:sldId id="319" r:id="rId30"/>
    <p:sldId id="323" r:id="rId31"/>
    <p:sldId id="324" r:id="rId32"/>
    <p:sldId id="325" r:id="rId33"/>
    <p:sldId id="326" r:id="rId3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3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a Clark" initials="LC" lastIdx="1" clrIdx="0">
    <p:extLst/>
  </p:cmAuthor>
  <p:cmAuthor id="2" name="Amanda Suhre" initials="AS" lastIdx="14" clrIdx="1"/>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4ACA2C"/>
    <a:srgbClr val="2EE70F"/>
    <a:srgbClr val="92D050"/>
    <a:srgbClr val="06F05F"/>
    <a:srgbClr val="FFFFFF"/>
    <a:srgbClr val="0066FF"/>
    <a:srgbClr val="604A7B"/>
    <a:srgbClr val="CCCCB8"/>
    <a:srgbClr val="D3D3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9" autoAdjust="0"/>
    <p:restoredTop sz="66514" autoAdjust="0"/>
  </p:normalViewPr>
  <p:slideViewPr>
    <p:cSldViewPr showGuides="1">
      <p:cViewPr>
        <p:scale>
          <a:sx n="60" d="100"/>
          <a:sy n="60" d="100"/>
        </p:scale>
        <p:origin x="-1122" y="-522"/>
      </p:cViewPr>
      <p:guideLst>
        <p:guide orient="horz" pos="2160"/>
        <p:guide pos="336"/>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87" d="100"/>
          <a:sy n="87" d="100"/>
        </p:scale>
        <p:origin x="-3780" y="-7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37955F5F-E89F-4063-B80B-4E7A15C6FAE8}" type="datetimeFigureOut">
              <a:rPr lang="en-US" smtClean="0"/>
              <a:t>11/30/2016</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56C20EE5-8E0A-4DC0-9205-0340C23460A3}" type="slidenum">
              <a:rPr lang="en-US" smtClean="0"/>
              <a:t>‹#›</a:t>
            </a:fld>
            <a:endParaRPr lang="en-US"/>
          </a:p>
        </p:txBody>
      </p:sp>
    </p:spTree>
    <p:extLst>
      <p:ext uri="{BB962C8B-B14F-4D97-AF65-F5344CB8AC3E}">
        <p14:creationId xmlns:p14="http://schemas.microsoft.com/office/powerpoint/2010/main" val="41614720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4" tIns="46582" rIns="93164" bIns="46582" rtlCol="0"/>
          <a:lstStyle>
            <a:lvl1pPr algn="l">
              <a:defRPr sz="1200"/>
            </a:lvl1pPr>
          </a:lstStyle>
          <a:p>
            <a:endParaRPr lang="en-GB"/>
          </a:p>
        </p:txBody>
      </p:sp>
      <p:sp>
        <p:nvSpPr>
          <p:cNvPr id="3" name="Date Placeholder 2"/>
          <p:cNvSpPr>
            <a:spLocks noGrp="1"/>
          </p:cNvSpPr>
          <p:nvPr>
            <p:ph type="dt" idx="1"/>
          </p:nvPr>
        </p:nvSpPr>
        <p:spPr>
          <a:xfrm>
            <a:off x="3970938" y="0"/>
            <a:ext cx="3037840" cy="464820"/>
          </a:xfrm>
          <a:prstGeom prst="rect">
            <a:avLst/>
          </a:prstGeom>
        </p:spPr>
        <p:txBody>
          <a:bodyPr vert="horz" lIns="93164" tIns="46582" rIns="93164" bIns="46582" rtlCol="0"/>
          <a:lstStyle>
            <a:lvl1pPr algn="r">
              <a:defRPr sz="1200"/>
            </a:lvl1pPr>
          </a:lstStyle>
          <a:p>
            <a:fld id="{C79B8EF4-8601-41EE-8163-B38AABACFC1C}" type="datetimeFigureOut">
              <a:rPr lang="en-GB" smtClean="0"/>
              <a:t>30/11/2016</a:t>
            </a:fld>
            <a:endParaRPr lang="en-GB"/>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4" tIns="46582" rIns="93164" bIns="46582" rtlCol="0" anchor="ctr"/>
          <a:lstStyle/>
          <a:p>
            <a:endParaRPr lang="en-GB"/>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4" tIns="46582" rIns="93164" bIns="4658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829967"/>
            <a:ext cx="3037840" cy="464820"/>
          </a:xfrm>
          <a:prstGeom prst="rect">
            <a:avLst/>
          </a:prstGeom>
        </p:spPr>
        <p:txBody>
          <a:bodyPr vert="horz" lIns="93164" tIns="46582" rIns="93164" bIns="46582" rtlCol="0" anchor="b"/>
          <a:lstStyle>
            <a:lvl1pPr algn="l">
              <a:defRPr sz="1200"/>
            </a:lvl1pPr>
          </a:lstStyle>
          <a:p>
            <a:endParaRPr lang="en-GB"/>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64" tIns="46582" rIns="93164" bIns="46582" rtlCol="0" anchor="b"/>
          <a:lstStyle>
            <a:lvl1pPr algn="r">
              <a:defRPr sz="1200"/>
            </a:lvl1pPr>
          </a:lstStyle>
          <a:p>
            <a:fld id="{A2FDC3FF-AAFC-461C-9A12-7761D23A6DBB}" type="slidenum">
              <a:rPr lang="en-GB" smtClean="0"/>
              <a:t>‹#›</a:t>
            </a:fld>
            <a:endParaRPr lang="en-GB"/>
          </a:p>
        </p:txBody>
      </p:sp>
    </p:spTree>
    <p:extLst>
      <p:ext uri="{BB962C8B-B14F-4D97-AF65-F5344CB8AC3E}">
        <p14:creationId xmlns:p14="http://schemas.microsoft.com/office/powerpoint/2010/main" val="3466848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mailto:lilliam.escalera@dot.state.fl.u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a:t>Welcome to the Public Hearing for the US 92 Project Development and Environment, or P D and E, Study Re-evaluation.    </a:t>
            </a:r>
          </a:p>
          <a:p>
            <a:endParaRPr lang="en-US" dirty="0"/>
          </a:p>
        </p:txBody>
      </p:sp>
      <p:sp>
        <p:nvSpPr>
          <p:cNvPr id="4" name="Slide Number Placeholder 3"/>
          <p:cNvSpPr>
            <a:spLocks noGrp="1"/>
          </p:cNvSpPr>
          <p:nvPr>
            <p:ph type="sldNum" sz="quarter" idx="10"/>
          </p:nvPr>
        </p:nvSpPr>
        <p:spPr/>
        <p:txBody>
          <a:bodyPr/>
          <a:lstStyle/>
          <a:p>
            <a:fld id="{A2FDC3FF-AAFC-461C-9A12-7761D23A6DBB}" type="slidenum">
              <a:rPr lang="en-GB" smtClean="0"/>
              <a:t>1</a:t>
            </a:fld>
            <a:endParaRPr lang="en-GB"/>
          </a:p>
        </p:txBody>
      </p:sp>
    </p:spTree>
    <p:extLst>
      <p:ext uri="{BB962C8B-B14F-4D97-AF65-F5344CB8AC3E}">
        <p14:creationId xmlns:p14="http://schemas.microsoft.com/office/powerpoint/2010/main" val="2232277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The Hillsborough County </a:t>
            </a:r>
            <a:r>
              <a:rPr lang="en-US" dirty="0" err="1" smtClean="0"/>
              <a:t>MPO’s</a:t>
            </a:r>
            <a:r>
              <a:rPr lang="en-US" dirty="0" smtClean="0"/>
              <a:t> 2040 </a:t>
            </a:r>
            <a:r>
              <a:rPr lang="en-US" dirty="0" err="1" smtClean="0"/>
              <a:t>LRTP</a:t>
            </a:r>
            <a:r>
              <a:rPr lang="en-US" dirty="0" smtClean="0"/>
              <a:t> socioeconomic projections estimate an employment increase of 56% and a population increase of 48% for Hillsborough County between the year 2010 and year 2040.  As a result, traffic on US 92 is expected to increase due to projected population and employment growth both along the corridor and in the region.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2FDC3FF-AAFC-461C-9A12-7761D23A6DBB}" type="slidenum">
              <a:rPr lang="en-GB" smtClean="0"/>
              <a:t>10</a:t>
            </a:fld>
            <a:endParaRPr lang="en-GB"/>
          </a:p>
        </p:txBody>
      </p:sp>
    </p:spTree>
    <p:extLst>
      <p:ext uri="{BB962C8B-B14F-4D97-AF65-F5344CB8AC3E}">
        <p14:creationId xmlns:p14="http://schemas.microsoft.com/office/powerpoint/2010/main" val="2214144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altLang="en-US" dirty="0" smtClean="0"/>
              <a:t>This public</a:t>
            </a:r>
            <a:r>
              <a:rPr lang="en-US" altLang="en-US" baseline="0" dirty="0" smtClean="0"/>
              <a:t> </a:t>
            </a:r>
            <a:r>
              <a:rPr lang="en-US" altLang="en-US" dirty="0" smtClean="0"/>
              <a:t>hearing is being conducted in accordance with all federal, state, and local requirements.  Draft study reports are available for review at this hearing and have been on public display at two local libraries as well as the </a:t>
            </a:r>
            <a:r>
              <a:rPr lang="en-US" altLang="en-US" dirty="0" err="1" smtClean="0"/>
              <a:t>FDOT</a:t>
            </a:r>
            <a:r>
              <a:rPr lang="en-US" altLang="en-US" dirty="0" smtClean="0"/>
              <a:t> District Seven office.  The display period began on November 8</a:t>
            </a:r>
            <a:r>
              <a:rPr lang="en-US" altLang="en-US" baseline="30000" dirty="0" smtClean="0"/>
              <a:t>th</a:t>
            </a:r>
            <a:r>
              <a:rPr lang="en-US" altLang="en-US" dirty="0" smtClean="0"/>
              <a:t> and will continue until December 19</a:t>
            </a:r>
            <a:r>
              <a:rPr lang="en-US" altLang="en-US" baseline="30000" dirty="0" smtClean="0"/>
              <a:t>th</a:t>
            </a:r>
            <a:r>
              <a:rPr lang="en-US" altLang="en-US" dirty="0" smtClean="0"/>
              <a:t> 2016. The project newsletter shows the library hours.</a:t>
            </a:r>
          </a:p>
          <a:p>
            <a:endParaRPr lang="en-GB" dirty="0"/>
          </a:p>
        </p:txBody>
      </p:sp>
      <p:sp>
        <p:nvSpPr>
          <p:cNvPr id="4" name="Slide Number Placeholder 3"/>
          <p:cNvSpPr>
            <a:spLocks noGrp="1"/>
          </p:cNvSpPr>
          <p:nvPr>
            <p:ph type="sldNum" sz="quarter" idx="10"/>
          </p:nvPr>
        </p:nvSpPr>
        <p:spPr/>
        <p:txBody>
          <a:bodyPr/>
          <a:lstStyle/>
          <a:p>
            <a:fld id="{A2FDC3FF-AAFC-461C-9A12-7761D23A6DBB}" type="slidenum">
              <a:rPr lang="en-GB" smtClean="0"/>
              <a:t>11</a:t>
            </a:fld>
            <a:endParaRPr lang="en-GB"/>
          </a:p>
        </p:txBody>
      </p:sp>
    </p:spTree>
    <p:extLst>
      <p:ext uri="{BB962C8B-B14F-4D97-AF65-F5344CB8AC3E}">
        <p14:creationId xmlns:p14="http://schemas.microsoft.com/office/powerpoint/2010/main" val="1970262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 are four primary typical sections for the project that are</a:t>
            </a:r>
            <a:r>
              <a:rPr lang="en-US" baseline="0" dirty="0" smtClean="0"/>
              <a:t> represented by the different colors on the map</a:t>
            </a:r>
            <a:r>
              <a:rPr lang="en-US" dirty="0" smtClean="0"/>
              <a:t>. The no-build segment, highlighted in green on the map will</a:t>
            </a:r>
            <a:r>
              <a:rPr lang="en-US" baseline="0" dirty="0" smtClean="0"/>
              <a:t> not have any improvements made.</a:t>
            </a:r>
            <a:r>
              <a:rPr lang="en-US" dirty="0" smtClean="0"/>
              <a:t> </a:t>
            </a:r>
          </a:p>
          <a:p>
            <a:endParaRPr lang="en-US" dirty="0" smtClean="0"/>
          </a:p>
        </p:txBody>
      </p:sp>
      <p:sp>
        <p:nvSpPr>
          <p:cNvPr id="4" name="Slide Number Placeholder 3"/>
          <p:cNvSpPr>
            <a:spLocks noGrp="1"/>
          </p:cNvSpPr>
          <p:nvPr>
            <p:ph type="sldNum" sz="quarter" idx="10"/>
          </p:nvPr>
        </p:nvSpPr>
        <p:spPr/>
        <p:txBody>
          <a:bodyPr/>
          <a:lstStyle/>
          <a:p>
            <a:fld id="{A2FDC3FF-AAFC-461C-9A12-7761D23A6DBB}" type="slidenum">
              <a:rPr lang="en-GB" smtClean="0"/>
              <a:t>12</a:t>
            </a:fld>
            <a:endParaRPr lang="en-GB"/>
          </a:p>
        </p:txBody>
      </p:sp>
    </p:spTree>
    <p:extLst>
      <p:ext uri="{BB962C8B-B14F-4D97-AF65-F5344CB8AC3E}">
        <p14:creationId xmlns:p14="http://schemas.microsoft.com/office/powerpoint/2010/main" val="4064650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a:t>Recommended improvements include widening the existing highway to four lanes (except through downtown Plant </a:t>
            </a:r>
            <a:r>
              <a:rPr lang="en-US" dirty="0" smtClean="0"/>
              <a:t>City from Mobley Street</a:t>
            </a:r>
            <a:r>
              <a:rPr lang="en-US" baseline="0" dirty="0" smtClean="0"/>
              <a:t> to Maryland Avenue</a:t>
            </a:r>
            <a:r>
              <a:rPr lang="en-US" dirty="0" smtClean="0"/>
              <a:t>) </a:t>
            </a:r>
            <a:r>
              <a:rPr lang="en-US" dirty="0"/>
              <a:t>as well as adding paved shoulders to the inside and outside of the travel lanes, and improving sidewalk connectivity.  </a:t>
            </a:r>
          </a:p>
        </p:txBody>
      </p:sp>
      <p:sp>
        <p:nvSpPr>
          <p:cNvPr id="4" name="Slide Number Placeholder 3"/>
          <p:cNvSpPr>
            <a:spLocks noGrp="1"/>
          </p:cNvSpPr>
          <p:nvPr>
            <p:ph type="sldNum" sz="quarter" idx="10"/>
          </p:nvPr>
        </p:nvSpPr>
        <p:spPr/>
        <p:txBody>
          <a:bodyPr/>
          <a:lstStyle/>
          <a:p>
            <a:fld id="{A2FDC3FF-AAFC-461C-9A12-7761D23A6DBB}" type="slidenum">
              <a:rPr lang="en-GB" smtClean="0"/>
              <a:t>13</a:t>
            </a:fld>
            <a:endParaRPr lang="en-GB"/>
          </a:p>
        </p:txBody>
      </p:sp>
    </p:spTree>
    <p:extLst>
      <p:ext uri="{BB962C8B-B14F-4D97-AF65-F5344CB8AC3E}">
        <p14:creationId xmlns:p14="http://schemas.microsoft.com/office/powerpoint/2010/main" val="1758189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 section 1 shows the recommended build alternative that relates to four segments along US 92. This build alternative consists of an urban roadway with two 11-foot travel </a:t>
            </a:r>
            <a:r>
              <a:rPr lang="en-US" dirty="0" smtClean="0"/>
              <a:t>lanes, </a:t>
            </a:r>
            <a:r>
              <a:rPr lang="en-US" dirty="0"/>
              <a:t>a seven-foot buffered bike lane in each </a:t>
            </a:r>
            <a:r>
              <a:rPr lang="en-US" dirty="0" smtClean="0"/>
              <a:t>direction, and five-foot sidewalks on both sides of</a:t>
            </a:r>
            <a:r>
              <a:rPr lang="en-US" baseline="0" dirty="0" smtClean="0"/>
              <a:t> the road</a:t>
            </a:r>
            <a:r>
              <a:rPr lang="en-US" dirty="0" smtClean="0"/>
              <a:t>. </a:t>
            </a:r>
            <a:r>
              <a:rPr lang="en-US" dirty="0"/>
              <a:t>The travel lanes are separated by a 44-foot wide </a:t>
            </a:r>
            <a:r>
              <a:rPr lang="en-US" dirty="0" smtClean="0"/>
              <a:t>median. </a:t>
            </a:r>
            <a:r>
              <a:rPr lang="en-US" dirty="0"/>
              <a:t>Curb and gutter are also used along the outsides </a:t>
            </a:r>
            <a:r>
              <a:rPr lang="en-US" dirty="0" smtClean="0"/>
              <a:t>lanes. </a:t>
            </a:r>
            <a:r>
              <a:rPr lang="en-US" dirty="0"/>
              <a:t>This typical section requires a minimum of 136 feet of </a:t>
            </a:r>
            <a:r>
              <a:rPr lang="en-US" dirty="0" smtClean="0"/>
              <a:t>right-of-way. The recommended</a:t>
            </a:r>
            <a:r>
              <a:rPr lang="en-US" baseline="0" dirty="0" smtClean="0"/>
              <a:t> alignments separated by segments are shown on display tonight.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2FDC3FF-AAFC-461C-9A12-7761D23A6DBB}" type="slidenum">
              <a:rPr lang="en-GB" smtClean="0"/>
              <a:t>14</a:t>
            </a:fld>
            <a:endParaRPr lang="en-GB"/>
          </a:p>
        </p:txBody>
      </p:sp>
    </p:spTree>
    <p:extLst>
      <p:ext uri="{BB962C8B-B14F-4D97-AF65-F5344CB8AC3E}">
        <p14:creationId xmlns:p14="http://schemas.microsoft.com/office/powerpoint/2010/main" val="8807593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 the I-75 overpass, the typical </a:t>
            </a:r>
            <a:r>
              <a:rPr lang="en-US" dirty="0"/>
              <a:t>section is narrower because of the </a:t>
            </a:r>
            <a:r>
              <a:rPr lang="en-US" dirty="0" smtClean="0"/>
              <a:t>width </a:t>
            </a:r>
            <a:r>
              <a:rPr lang="en-US" dirty="0"/>
              <a:t>between the existing </a:t>
            </a:r>
            <a:r>
              <a:rPr lang="en-US" dirty="0" smtClean="0"/>
              <a:t>I-75 bridge piers. </a:t>
            </a:r>
            <a:r>
              <a:rPr lang="en-US" dirty="0"/>
              <a:t>The recommended build alternative for this segment is two 11-foot travel lanes with a seven-foot buffered bike lane in each direction. The travel lanes are separated by a </a:t>
            </a:r>
            <a:r>
              <a:rPr lang="en-US" dirty="0" smtClean="0"/>
              <a:t>40 and a half-foot-wide median. </a:t>
            </a:r>
            <a:r>
              <a:rPr lang="en-US" dirty="0"/>
              <a:t>Pier protection barriers are located between the bike lanes and the piers, with six-foot sidewalks located on the outside of the barriers in both directions. </a:t>
            </a:r>
          </a:p>
        </p:txBody>
      </p:sp>
      <p:sp>
        <p:nvSpPr>
          <p:cNvPr id="4" name="Slide Number Placeholder 3"/>
          <p:cNvSpPr>
            <a:spLocks noGrp="1"/>
          </p:cNvSpPr>
          <p:nvPr>
            <p:ph type="sldNum" sz="quarter" idx="10"/>
          </p:nvPr>
        </p:nvSpPr>
        <p:spPr/>
        <p:txBody>
          <a:bodyPr/>
          <a:lstStyle/>
          <a:p>
            <a:fld id="{A2FDC3FF-AAFC-461C-9A12-7761D23A6DBB}" type="slidenum">
              <a:rPr lang="en-GB" smtClean="0"/>
              <a:t>15</a:t>
            </a:fld>
            <a:endParaRPr lang="en-GB"/>
          </a:p>
        </p:txBody>
      </p:sp>
    </p:spTree>
    <p:extLst>
      <p:ext uri="{BB962C8B-B14F-4D97-AF65-F5344CB8AC3E}">
        <p14:creationId xmlns:p14="http://schemas.microsoft.com/office/powerpoint/2010/main" val="3996319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 section 3 involves five segments along US 92 from East of Crow Wing Drive to Edwards Street. The recommended build alternative consists of a high speed suburban roadway with two 12-foot travel </a:t>
            </a:r>
            <a:r>
              <a:rPr lang="en-US" dirty="0" smtClean="0"/>
              <a:t>lanes,</a:t>
            </a:r>
            <a:r>
              <a:rPr lang="en-US" baseline="0" dirty="0" smtClean="0"/>
              <a:t> </a:t>
            </a:r>
            <a:r>
              <a:rPr lang="en-US" dirty="0" smtClean="0"/>
              <a:t>a </a:t>
            </a:r>
            <a:r>
              <a:rPr lang="en-US" dirty="0"/>
              <a:t>seven-foot buffered bike lane in each </a:t>
            </a:r>
            <a:r>
              <a:rPr lang="en-US" dirty="0" smtClean="0"/>
              <a:t>direction, and five-foot sidewalks</a:t>
            </a:r>
            <a:r>
              <a:rPr lang="en-US" baseline="0" dirty="0" smtClean="0"/>
              <a:t> on both sides of the road</a:t>
            </a:r>
            <a:r>
              <a:rPr lang="en-US" dirty="0" smtClean="0"/>
              <a:t>. </a:t>
            </a:r>
            <a:r>
              <a:rPr lang="en-US" dirty="0"/>
              <a:t>The travel lanes are separated by a 54-foot wide </a:t>
            </a:r>
            <a:r>
              <a:rPr lang="en-US" dirty="0" smtClean="0"/>
              <a:t>median. Curb </a:t>
            </a:r>
            <a:r>
              <a:rPr lang="en-US" dirty="0"/>
              <a:t>and gutter are also used along the outsides </a:t>
            </a:r>
            <a:r>
              <a:rPr lang="en-US" dirty="0" err="1" smtClean="0"/>
              <a:t>lanes.This</a:t>
            </a:r>
            <a:r>
              <a:rPr lang="en-US" dirty="0" smtClean="0"/>
              <a:t> </a:t>
            </a:r>
            <a:r>
              <a:rPr lang="en-US" dirty="0"/>
              <a:t>typical section requires a minimum of 160 feet of </a:t>
            </a:r>
            <a:r>
              <a:rPr lang="en-US" dirty="0" smtClean="0"/>
              <a:t>right-of-way. </a:t>
            </a:r>
            <a:endParaRPr lang="en-US" baseline="0" dirty="0" smtClean="0"/>
          </a:p>
        </p:txBody>
      </p:sp>
      <p:sp>
        <p:nvSpPr>
          <p:cNvPr id="4" name="Slide Number Placeholder 3"/>
          <p:cNvSpPr>
            <a:spLocks noGrp="1"/>
          </p:cNvSpPr>
          <p:nvPr>
            <p:ph type="sldNum" sz="quarter" idx="10"/>
          </p:nvPr>
        </p:nvSpPr>
        <p:spPr/>
        <p:txBody>
          <a:bodyPr/>
          <a:lstStyle/>
          <a:p>
            <a:fld id="{A2FDC3FF-AAFC-461C-9A12-7761D23A6DBB}" type="slidenum">
              <a:rPr lang="en-GB" smtClean="0"/>
              <a:t>16</a:t>
            </a:fld>
            <a:endParaRPr lang="en-GB"/>
          </a:p>
        </p:txBody>
      </p:sp>
    </p:spTree>
    <p:extLst>
      <p:ext uri="{BB962C8B-B14F-4D97-AF65-F5344CB8AC3E}">
        <p14:creationId xmlns:p14="http://schemas.microsoft.com/office/powerpoint/2010/main" val="38057922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Edwards </a:t>
            </a:r>
            <a:r>
              <a:rPr lang="en-US" dirty="0"/>
              <a:t>Street to Mobley Street </a:t>
            </a:r>
            <a:r>
              <a:rPr lang="en-US" dirty="0" smtClean="0"/>
              <a:t>the </a:t>
            </a:r>
            <a:r>
              <a:rPr lang="en-US" dirty="0"/>
              <a:t>recommended build alternative is shown in typical section 4. This build alternative is an urban roadway with two 11-foot travel </a:t>
            </a:r>
            <a:r>
              <a:rPr lang="en-US" dirty="0" smtClean="0"/>
              <a:t>lanes,</a:t>
            </a:r>
            <a:r>
              <a:rPr lang="en-US" baseline="0" dirty="0" smtClean="0"/>
              <a:t> </a:t>
            </a:r>
            <a:r>
              <a:rPr lang="en-US" dirty="0" smtClean="0"/>
              <a:t>a </a:t>
            </a:r>
            <a:r>
              <a:rPr lang="en-US" dirty="0"/>
              <a:t>seven-foot buffered bike lane in each </a:t>
            </a:r>
            <a:r>
              <a:rPr lang="en-US" dirty="0" smtClean="0"/>
              <a:t>direction,</a:t>
            </a:r>
            <a:r>
              <a:rPr lang="en-US" baseline="0" dirty="0" smtClean="0"/>
              <a:t> and five-foot-wide sidewalks.</a:t>
            </a:r>
            <a:r>
              <a:rPr lang="en-US" dirty="0" smtClean="0"/>
              <a:t> </a:t>
            </a:r>
            <a:r>
              <a:rPr lang="en-US" dirty="0"/>
              <a:t>The travel lanes are separated by a 22-foot-wide median. Curb and gutter are along the inside and outside </a:t>
            </a:r>
            <a:r>
              <a:rPr lang="en-US" dirty="0" smtClean="0"/>
              <a:t>lanes. </a:t>
            </a:r>
            <a:r>
              <a:rPr lang="en-US" dirty="0"/>
              <a:t>This typical section requires a minimum of 114 feet </a:t>
            </a:r>
            <a:r>
              <a:rPr lang="en-US" dirty="0" smtClean="0"/>
              <a:t>right-of-way. </a:t>
            </a:r>
            <a:endParaRPr lang="en-US" dirty="0"/>
          </a:p>
        </p:txBody>
      </p:sp>
      <p:sp>
        <p:nvSpPr>
          <p:cNvPr id="4" name="Slide Number Placeholder 3"/>
          <p:cNvSpPr>
            <a:spLocks noGrp="1"/>
          </p:cNvSpPr>
          <p:nvPr>
            <p:ph type="sldNum" sz="quarter" idx="10"/>
          </p:nvPr>
        </p:nvSpPr>
        <p:spPr/>
        <p:txBody>
          <a:bodyPr/>
          <a:lstStyle/>
          <a:p>
            <a:fld id="{A2FDC3FF-AAFC-461C-9A12-7761D23A6DBB}" type="slidenum">
              <a:rPr lang="en-GB" smtClean="0"/>
              <a:t>17</a:t>
            </a:fld>
            <a:endParaRPr lang="en-GB"/>
          </a:p>
        </p:txBody>
      </p:sp>
    </p:spTree>
    <p:extLst>
      <p:ext uri="{BB962C8B-B14F-4D97-AF65-F5344CB8AC3E}">
        <p14:creationId xmlns:p14="http://schemas.microsoft.com/office/powerpoint/2010/main" val="15017560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recommended build alternative for </a:t>
            </a:r>
            <a:r>
              <a:rPr lang="en-US" dirty="0" smtClean="0"/>
              <a:t>the segment from West </a:t>
            </a:r>
            <a:r>
              <a:rPr lang="en-US" dirty="0"/>
              <a:t>of Park Road to County Line Road is a high speed suburban roadway consisting of two 12-foot travel </a:t>
            </a:r>
            <a:r>
              <a:rPr lang="en-US" dirty="0" smtClean="0"/>
              <a:t>lanes, </a:t>
            </a:r>
            <a:r>
              <a:rPr lang="en-US" dirty="0"/>
              <a:t>a seven-foot buffered bike lane in each </a:t>
            </a:r>
            <a:r>
              <a:rPr lang="en-US" dirty="0" smtClean="0"/>
              <a:t>direction, and</a:t>
            </a:r>
            <a:r>
              <a:rPr lang="en-US" baseline="0" dirty="0" smtClean="0"/>
              <a:t> a</a:t>
            </a:r>
            <a:r>
              <a:rPr lang="en-US" dirty="0" smtClean="0"/>
              <a:t> five-foot-wide sidewalk. </a:t>
            </a:r>
            <a:r>
              <a:rPr lang="en-US" dirty="0"/>
              <a:t>The travel lanes are separated by a 40-foot-wide </a:t>
            </a:r>
            <a:r>
              <a:rPr lang="en-US" dirty="0" smtClean="0"/>
              <a:t>median. </a:t>
            </a:r>
            <a:r>
              <a:rPr lang="en-US" dirty="0"/>
              <a:t>This typical section requires a minimum of 136 feet of </a:t>
            </a:r>
            <a:r>
              <a:rPr lang="en-US" dirty="0" smtClean="0"/>
              <a:t>right-of-way. The </a:t>
            </a:r>
            <a:r>
              <a:rPr lang="en-US" dirty="0"/>
              <a:t>recommended build alternatives for this project </a:t>
            </a:r>
            <a:r>
              <a:rPr lang="en-US" dirty="0" smtClean="0"/>
              <a:t>ends </a:t>
            </a:r>
            <a:r>
              <a:rPr lang="en-US" dirty="0"/>
              <a:t>at County Line Road but will tie in to improvements of US 92 located in Polk County that is being proposed by FDOT District One. </a:t>
            </a:r>
          </a:p>
          <a:p>
            <a:pPr defTabSz="914266">
              <a:defRPr/>
            </a:pPr>
            <a:endParaRPr lang="en-US" dirty="0"/>
          </a:p>
        </p:txBody>
      </p:sp>
      <p:sp>
        <p:nvSpPr>
          <p:cNvPr id="4" name="Slide Number Placeholder 3"/>
          <p:cNvSpPr>
            <a:spLocks noGrp="1"/>
          </p:cNvSpPr>
          <p:nvPr>
            <p:ph type="sldNum" sz="quarter" idx="10"/>
          </p:nvPr>
        </p:nvSpPr>
        <p:spPr/>
        <p:txBody>
          <a:bodyPr/>
          <a:lstStyle/>
          <a:p>
            <a:fld id="{A2FDC3FF-AAFC-461C-9A12-7761D23A6DBB}" type="slidenum">
              <a:rPr lang="en-GB" smtClean="0"/>
              <a:t>18</a:t>
            </a:fld>
            <a:endParaRPr lang="en-GB"/>
          </a:p>
        </p:txBody>
      </p:sp>
    </p:spTree>
    <p:extLst>
      <p:ext uri="{BB962C8B-B14F-4D97-AF65-F5344CB8AC3E}">
        <p14:creationId xmlns:p14="http://schemas.microsoft.com/office/powerpoint/2010/main" val="26156317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a:t>With any roadway improvements</a:t>
            </a:r>
            <a:r>
              <a:rPr lang="en-US" dirty="0" smtClean="0"/>
              <a:t>, to install medians</a:t>
            </a:r>
            <a:r>
              <a:rPr lang="en-US" baseline="0" dirty="0" smtClean="0"/>
              <a:t> providing</a:t>
            </a:r>
            <a:r>
              <a:rPr lang="en-US" dirty="0" smtClean="0"/>
              <a:t> </a:t>
            </a:r>
            <a:r>
              <a:rPr lang="en-US" dirty="0"/>
              <a:t>access to property is always a </a:t>
            </a:r>
            <a:r>
              <a:rPr lang="en-US" dirty="0" smtClean="0"/>
              <a:t>priority while also meeting acceptable guidelines. Median </a:t>
            </a:r>
            <a:r>
              <a:rPr lang="en-US" dirty="0"/>
              <a:t>openings are provided at specific locations to provide access to adjacent properties.  The spacing between median openings and traffic signal locations are dictated by the access management classification of the roadway. </a:t>
            </a:r>
            <a:r>
              <a:rPr lang="en-US" dirty="0" smtClean="0"/>
              <a:t>The </a:t>
            </a:r>
            <a:r>
              <a:rPr lang="en-US" dirty="0"/>
              <a:t>proposed median opening types and their locations are shown on the display boards tonight.  </a:t>
            </a:r>
          </a:p>
          <a:p>
            <a:endParaRPr lang="en-US" dirty="0"/>
          </a:p>
        </p:txBody>
      </p:sp>
      <p:sp>
        <p:nvSpPr>
          <p:cNvPr id="4" name="Slide Number Placeholder 3"/>
          <p:cNvSpPr>
            <a:spLocks noGrp="1"/>
          </p:cNvSpPr>
          <p:nvPr>
            <p:ph type="sldNum" sz="quarter" idx="10"/>
          </p:nvPr>
        </p:nvSpPr>
        <p:spPr/>
        <p:txBody>
          <a:bodyPr/>
          <a:lstStyle/>
          <a:p>
            <a:fld id="{A2FDC3FF-AAFC-461C-9A12-7761D23A6DBB}" type="slidenum">
              <a:rPr lang="en-GB" smtClean="0"/>
              <a:t>19</a:t>
            </a:fld>
            <a:endParaRPr lang="en-GB"/>
          </a:p>
        </p:txBody>
      </p:sp>
    </p:spTree>
    <p:extLst>
      <p:ext uri="{BB962C8B-B14F-4D97-AF65-F5344CB8AC3E}">
        <p14:creationId xmlns:p14="http://schemas.microsoft.com/office/powerpoint/2010/main" val="3745888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a:t>A PD&amp;E Study was originally completed for this project in March of 1994. Due to changes in design standards and existing conditions, the original PD&amp;E Study is being re-evaluated. The purpose of this study is to determine the location and conceptual design of the preferred roadway improvements, as well as associated social, economic, and environmental effects of the improvements.  At tonight’s hearing, we’ll present the findings of the PD&amp;E Study Re-evaluation for US 92.</a:t>
            </a:r>
          </a:p>
          <a:p>
            <a:endParaRPr lang="en-US" dirty="0"/>
          </a:p>
        </p:txBody>
      </p:sp>
      <p:sp>
        <p:nvSpPr>
          <p:cNvPr id="4" name="Slide Number Placeholder 3"/>
          <p:cNvSpPr>
            <a:spLocks noGrp="1"/>
          </p:cNvSpPr>
          <p:nvPr>
            <p:ph type="sldNum" sz="quarter" idx="10"/>
          </p:nvPr>
        </p:nvSpPr>
        <p:spPr/>
        <p:txBody>
          <a:bodyPr/>
          <a:lstStyle/>
          <a:p>
            <a:fld id="{A2FDC3FF-AAFC-461C-9A12-7761D23A6DBB}" type="slidenum">
              <a:rPr lang="en-GB" smtClean="0"/>
              <a:t>2</a:t>
            </a:fld>
            <a:endParaRPr lang="en-GB"/>
          </a:p>
        </p:txBody>
      </p:sp>
    </p:spTree>
    <p:extLst>
      <p:ext uri="{BB962C8B-B14F-4D97-AF65-F5344CB8AC3E}">
        <p14:creationId xmlns:p14="http://schemas.microsoft.com/office/powerpoint/2010/main" val="16370598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a:t>
            </a:r>
            <a:r>
              <a:rPr lang="en-US" altLang="en-US" dirty="0" err="1"/>
              <a:t>PD&amp;E</a:t>
            </a:r>
            <a:r>
              <a:rPr lang="en-US" altLang="en-US" dirty="0"/>
              <a:t> Study Re-evaluation includes evaluation of economic, socio-cultural and natural environment </a:t>
            </a:r>
            <a:r>
              <a:rPr lang="en-US" altLang="en-US" dirty="0" smtClean="0"/>
              <a:t>effects. </a:t>
            </a:r>
            <a:r>
              <a:rPr lang="en-US" dirty="0" smtClean="0"/>
              <a:t>The study</a:t>
            </a:r>
            <a:r>
              <a:rPr lang="en-US" baseline="0" dirty="0" smtClean="0"/>
              <a:t> team</a:t>
            </a:r>
            <a:r>
              <a:rPr lang="en-US" dirty="0" smtClean="0"/>
              <a:t> had a chance to evaluate</a:t>
            </a:r>
            <a:r>
              <a:rPr lang="en-US" baseline="0" dirty="0" smtClean="0"/>
              <a:t> the Natural and Physical effects of the recommended alternative broken down by build segments. </a:t>
            </a:r>
          </a:p>
          <a:p>
            <a:endParaRPr lang="en-US" baseline="0" dirty="0" smtClean="0"/>
          </a:p>
          <a:p>
            <a:r>
              <a:rPr lang="en-US" baseline="0" dirty="0" smtClean="0"/>
              <a:t>Impacts are anticipated and are consistent with the impacts identified in the original </a:t>
            </a:r>
            <a:r>
              <a:rPr lang="en-US" baseline="0" dirty="0" err="1" smtClean="0"/>
              <a:t>PD&amp;E</a:t>
            </a:r>
            <a:r>
              <a:rPr lang="en-US" baseline="0" dirty="0" smtClean="0"/>
              <a:t> Study. Details of all project impacts separated by segments are shown on the evaluation matrix displayed tonight.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A2FDC3FF-AAFC-461C-9A12-7761D23A6DBB}" type="slidenum">
              <a:rPr lang="en-GB" smtClean="0"/>
              <a:t>20</a:t>
            </a:fld>
            <a:endParaRPr lang="en-GB"/>
          </a:p>
        </p:txBody>
      </p:sp>
    </p:spTree>
    <p:extLst>
      <p:ext uri="{BB962C8B-B14F-4D97-AF65-F5344CB8AC3E}">
        <p14:creationId xmlns:p14="http://schemas.microsoft.com/office/powerpoint/2010/main" val="26420790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unavoidable consequences of a project such as this is the necessary relocation of residences or businesses. On this project, we anticipate the relocation of 120 residential locations and 110 business locations. All right-of-way acquisition will be conducted in accordance with the federal Uniform Relocation Assistance and Real Property Acquisition Act of 1970, commonly known as the Uniform Act.</a:t>
            </a:r>
          </a:p>
          <a:p>
            <a:r>
              <a:rPr lang="en-US" dirty="0" smtClean="0"/>
              <a:t> </a:t>
            </a:r>
          </a:p>
          <a:p>
            <a:r>
              <a:rPr lang="en-US" dirty="0" smtClean="0"/>
              <a:t>Informational brochures are available here tonight that describe the Department’s relocation assistance program and right-of-way acquisition program. Representatives from </a:t>
            </a:r>
            <a:r>
              <a:rPr lang="en-US" dirty="0" err="1" smtClean="0"/>
              <a:t>FDOT’s</a:t>
            </a:r>
            <a:r>
              <a:rPr lang="en-US" dirty="0" smtClean="0"/>
              <a:t> right-of-way office are available here tonight also and can address your questions regarding the real estate acquisition process or you can write to the Department at the address shown in your handout.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A2FDC3FF-AAFC-461C-9A12-7761D23A6DBB}" type="slidenum">
              <a:rPr lang="en-GB" smtClean="0"/>
              <a:t>21</a:t>
            </a:fld>
            <a:endParaRPr lang="en-GB"/>
          </a:p>
        </p:txBody>
      </p:sp>
    </p:spTree>
    <p:extLst>
      <p:ext uri="{BB962C8B-B14F-4D97-AF65-F5344CB8AC3E}">
        <p14:creationId xmlns:p14="http://schemas.microsoft.com/office/powerpoint/2010/main" val="26420790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Specialists conducted a cultural resource survey in accordance with Chapter 267 of the Florida Statutes and the National Historic Preservation Act of 1966 to identify cultural resources within the project’s area of potential effect.  Three historic resources within the build segments have been identified as</a:t>
            </a:r>
            <a:r>
              <a:rPr lang="en-US" sz="1200" kern="1200" baseline="0" dirty="0" smtClean="0">
                <a:solidFill>
                  <a:schemeClr val="tx1"/>
                </a:solidFill>
                <a:effectLst/>
                <a:latin typeface="+mn-lt"/>
                <a:ea typeface="+mn-ea"/>
                <a:cs typeface="+mn-cs"/>
              </a:rPr>
              <a:t> eligible for the National Register of Historic Places</a:t>
            </a:r>
            <a:r>
              <a:rPr lang="en-US" sz="1200" kern="1200" dirty="0" smtClean="0">
                <a:solidFill>
                  <a:schemeClr val="tx1"/>
                </a:solidFill>
                <a:effectLst/>
                <a:latin typeface="+mn-lt"/>
                <a:ea typeface="+mn-ea"/>
                <a:cs typeface="+mn-cs"/>
              </a:rPr>
              <a:t>.  They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include the Camp Knox Tourist Court, Tomlin Middle School, and the Polk County Line Obelisk.  No archaeological sites were identified.  The State Historic Preservation Officer and Federal Highway Administration concurred with the results of the survey.  A Section 106 Case Study Report was prepared to identify any impacts to these historic resources.  This draft report is available at this hearing for your review and comments will be accepted.</a:t>
            </a:r>
          </a:p>
          <a:p>
            <a:endParaRPr lang="en-US" dirty="0"/>
          </a:p>
        </p:txBody>
      </p:sp>
      <p:sp>
        <p:nvSpPr>
          <p:cNvPr id="4" name="Slide Number Placeholder 3"/>
          <p:cNvSpPr>
            <a:spLocks noGrp="1"/>
          </p:cNvSpPr>
          <p:nvPr>
            <p:ph type="sldNum" sz="quarter" idx="10"/>
          </p:nvPr>
        </p:nvSpPr>
        <p:spPr/>
        <p:txBody>
          <a:bodyPr/>
          <a:lstStyle/>
          <a:p>
            <a:fld id="{A2FDC3FF-AAFC-461C-9A12-7761D23A6DBB}" type="slidenum">
              <a:rPr lang="en-GB" smtClean="0"/>
              <a:t>22</a:t>
            </a:fld>
            <a:endParaRPr lang="en-GB"/>
          </a:p>
        </p:txBody>
      </p:sp>
    </p:spTree>
    <p:extLst>
      <p:ext uri="{BB962C8B-B14F-4D97-AF65-F5344CB8AC3E}">
        <p14:creationId xmlns:p14="http://schemas.microsoft.com/office/powerpoint/2010/main" val="20818077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a:t>In addition to the recommended build </a:t>
            </a:r>
            <a:r>
              <a:rPr lang="en-US" dirty="0" smtClean="0"/>
              <a:t>alternative, </a:t>
            </a:r>
            <a:r>
              <a:rPr lang="en-US" dirty="0"/>
              <a:t>the </a:t>
            </a:r>
            <a:r>
              <a:rPr lang="en-US" dirty="0" smtClean="0"/>
              <a:t>no-build </a:t>
            </a:r>
            <a:r>
              <a:rPr lang="en-US" dirty="0"/>
              <a:t>alternative relates back to a previously proposed alternative from the original </a:t>
            </a:r>
            <a:r>
              <a:rPr lang="en-US" dirty="0" err="1"/>
              <a:t>PD&amp;E</a:t>
            </a:r>
            <a:r>
              <a:rPr lang="en-US" dirty="0"/>
              <a:t> Study in 1994. The original  </a:t>
            </a:r>
            <a:r>
              <a:rPr lang="en-US" dirty="0" err="1"/>
              <a:t>PD&amp;E</a:t>
            </a:r>
            <a:r>
              <a:rPr lang="en-US" dirty="0"/>
              <a:t> Study recommended that the section of </a:t>
            </a:r>
            <a:r>
              <a:rPr lang="en-US" dirty="0" smtClean="0"/>
              <a:t>US 92, </a:t>
            </a:r>
            <a:r>
              <a:rPr lang="en-US" dirty="0"/>
              <a:t>between Mobley Street and Whitehall Street, be converted from a rural roadway to an urban roadway in order to provide sidewalks and drainage enhancements. These improvements </a:t>
            </a:r>
            <a:r>
              <a:rPr lang="en-US" dirty="0" smtClean="0"/>
              <a:t>were completed </a:t>
            </a:r>
            <a:r>
              <a:rPr lang="en-US" dirty="0"/>
              <a:t>for this section </a:t>
            </a:r>
            <a:r>
              <a:rPr lang="en-US" dirty="0" smtClean="0"/>
              <a:t>and </a:t>
            </a:r>
            <a:r>
              <a:rPr lang="en-US" dirty="0"/>
              <a:t>met the intent of the original </a:t>
            </a:r>
            <a:r>
              <a:rPr lang="en-US" dirty="0" err="1"/>
              <a:t>PD&amp;E</a:t>
            </a:r>
            <a:r>
              <a:rPr lang="en-US" dirty="0"/>
              <a:t> Study recommendation. </a:t>
            </a:r>
            <a:r>
              <a:rPr lang="en-US" dirty="0" smtClean="0"/>
              <a:t>This re-evaluation of US 92 concludes that this segment, from</a:t>
            </a:r>
            <a:r>
              <a:rPr lang="en-US" baseline="0" dirty="0" smtClean="0"/>
              <a:t> Mobley Street to Maryland Avenue, will remain a no-build alternative. </a:t>
            </a:r>
            <a:r>
              <a:rPr lang="en-US" dirty="0" smtClean="0"/>
              <a:t>The No-Build alternative </a:t>
            </a:r>
            <a:r>
              <a:rPr lang="en-US" dirty="0"/>
              <a:t>assumes that no improvements will be made to that segment of US 92 through the year 2040 except routine </a:t>
            </a:r>
            <a:r>
              <a:rPr lang="en-US" dirty="0" smtClean="0"/>
              <a:t>maintenance, pavement resurfacing, </a:t>
            </a:r>
            <a:r>
              <a:rPr lang="en-US" dirty="0"/>
              <a:t>and safety enhancements as required. </a:t>
            </a:r>
          </a:p>
        </p:txBody>
      </p:sp>
      <p:sp>
        <p:nvSpPr>
          <p:cNvPr id="4" name="Slide Number Placeholder 3"/>
          <p:cNvSpPr>
            <a:spLocks noGrp="1"/>
          </p:cNvSpPr>
          <p:nvPr>
            <p:ph type="sldNum" sz="quarter" idx="10"/>
          </p:nvPr>
        </p:nvSpPr>
        <p:spPr/>
        <p:txBody>
          <a:bodyPr/>
          <a:lstStyle/>
          <a:p>
            <a:fld id="{A2FDC3FF-AAFC-461C-9A12-7761D23A6DBB}" type="slidenum">
              <a:rPr lang="en-GB" smtClean="0"/>
              <a:t>23</a:t>
            </a:fld>
            <a:endParaRPr lang="en-GB"/>
          </a:p>
        </p:txBody>
      </p:sp>
    </p:spTree>
    <p:extLst>
      <p:ext uri="{BB962C8B-B14F-4D97-AF65-F5344CB8AC3E}">
        <p14:creationId xmlns:p14="http://schemas.microsoft.com/office/powerpoint/2010/main" val="29365452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estimated total cost for the proposed improvements to the widening of US 92 is approximately $399 million in today’s dollars. The total cost is broken down by design, right-of-way acquisition, wetland mitigation, construction, and construction engineering  and </a:t>
            </a:r>
            <a:r>
              <a:rPr lang="en-US" dirty="0" smtClean="0"/>
              <a:t>inspection.</a:t>
            </a:r>
            <a:r>
              <a:rPr lang="en-US" baseline="0" dirty="0" smtClean="0"/>
              <a:t> This chart on display at tonight's hearing shows the impacts and costs split by segment. </a:t>
            </a:r>
            <a:endParaRPr lang="en-US" dirty="0"/>
          </a:p>
        </p:txBody>
      </p:sp>
      <p:sp>
        <p:nvSpPr>
          <p:cNvPr id="4" name="Slide Number Placeholder 3"/>
          <p:cNvSpPr>
            <a:spLocks noGrp="1"/>
          </p:cNvSpPr>
          <p:nvPr>
            <p:ph type="sldNum" sz="quarter" idx="10"/>
          </p:nvPr>
        </p:nvSpPr>
        <p:spPr/>
        <p:txBody>
          <a:bodyPr/>
          <a:lstStyle/>
          <a:p>
            <a:fld id="{A2FDC3FF-AAFC-461C-9A12-7761D23A6DBB}" type="slidenum">
              <a:rPr lang="en-GB" smtClean="0"/>
              <a:t>24</a:t>
            </a:fld>
            <a:endParaRPr lang="en-GB"/>
          </a:p>
        </p:txBody>
      </p:sp>
    </p:spTree>
    <p:extLst>
      <p:ext uri="{BB962C8B-B14F-4D97-AF65-F5344CB8AC3E}">
        <p14:creationId xmlns:p14="http://schemas.microsoft.com/office/powerpoint/2010/main" val="5157847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a:t>The PD&amp;E Study is scheduled for completion in the beginning of 2017, with design scheduled to begin in the </a:t>
            </a:r>
            <a:r>
              <a:rPr lang="en-US" dirty="0" smtClean="0"/>
              <a:t>spring for the west and eastern segments. </a:t>
            </a:r>
            <a:r>
              <a:rPr lang="en-US" dirty="0"/>
              <a:t>The study schedule is on display this evening. </a:t>
            </a:r>
            <a:r>
              <a:rPr lang="en-US" dirty="0" err="1"/>
              <a:t>FDOT’s</a:t>
            </a:r>
            <a:r>
              <a:rPr lang="en-US" dirty="0"/>
              <a:t> 5-Year Work Program includes funding for the design of the four-lane widening of US 92 from Garden Lane to Mango Road and from Park Road to County Line Road in fiscal year 2017.  Right-of-way acquisition and construction of the improvements are not currently funded in the 5-Year Work Program.</a:t>
            </a:r>
          </a:p>
          <a:p>
            <a:endParaRPr lang="en-US" dirty="0"/>
          </a:p>
        </p:txBody>
      </p:sp>
      <p:sp>
        <p:nvSpPr>
          <p:cNvPr id="4" name="Slide Number Placeholder 3"/>
          <p:cNvSpPr>
            <a:spLocks noGrp="1"/>
          </p:cNvSpPr>
          <p:nvPr>
            <p:ph type="sldNum" sz="quarter" idx="10"/>
          </p:nvPr>
        </p:nvSpPr>
        <p:spPr/>
        <p:txBody>
          <a:bodyPr/>
          <a:lstStyle/>
          <a:p>
            <a:fld id="{A2FDC3FF-AAFC-461C-9A12-7761D23A6DBB}" type="slidenum">
              <a:rPr lang="en-GB" smtClean="0"/>
              <a:t>25</a:t>
            </a:fld>
            <a:endParaRPr lang="en-GB"/>
          </a:p>
        </p:txBody>
      </p:sp>
    </p:spTree>
    <p:extLst>
      <p:ext uri="{BB962C8B-B14F-4D97-AF65-F5344CB8AC3E}">
        <p14:creationId xmlns:p14="http://schemas.microsoft.com/office/powerpoint/2010/main" val="38947946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encourage you to give your feedback on the proposed improvements mentioned tonight. </a:t>
            </a:r>
            <a:r>
              <a:rPr lang="en-US" dirty="0" smtClean="0"/>
              <a:t>There are several ways to make a comment as part of the public hearing record. To</a:t>
            </a:r>
            <a:r>
              <a:rPr lang="en-US" baseline="0" dirty="0" smtClean="0"/>
              <a:t> provide comments: You can speak directly with the court reporter at this hearing. You may make a comment during the formal hearing session tonight. You may complete the comment form provided in your brochure and drop it in one of the comment boxes today. You may </a:t>
            </a:r>
            <a:r>
              <a:rPr lang="en-US" dirty="0" smtClean="0"/>
              <a:t>email </a:t>
            </a:r>
            <a:r>
              <a:rPr lang="en-US" dirty="0"/>
              <a:t>the form to </a:t>
            </a:r>
            <a:r>
              <a:rPr lang="en-US" u="sng" dirty="0" smtClean="0">
                <a:hlinkClick r:id="rId3"/>
              </a:rPr>
              <a:t>lilliam.escalera@dot.state.fl.us</a:t>
            </a:r>
            <a:r>
              <a:rPr lang="en-US" u="none" dirty="0" smtClean="0"/>
              <a:t>. You may make a comment on the project</a:t>
            </a:r>
            <a:r>
              <a:rPr lang="en-US" u="none" baseline="0" dirty="0" smtClean="0"/>
              <a:t> website. </a:t>
            </a:r>
            <a:r>
              <a:rPr lang="en-US" u="none" dirty="0" smtClean="0"/>
              <a:t>Or you may mail written comments to the address listed on the back of the form</a:t>
            </a:r>
            <a:r>
              <a:rPr lang="en-US" dirty="0" smtClean="0"/>
              <a:t>. </a:t>
            </a:r>
            <a:r>
              <a:rPr lang="en-US" dirty="0"/>
              <a:t>All comments must be received or postmarked by </a:t>
            </a:r>
            <a:r>
              <a:rPr lang="en-US" b="0" dirty="0" smtClean="0"/>
              <a:t>December 19, 2016</a:t>
            </a:r>
            <a:r>
              <a:rPr lang="en-US" b="0" baseline="0" dirty="0" smtClean="0"/>
              <a:t> </a:t>
            </a:r>
            <a:r>
              <a:rPr lang="en-US" dirty="0" smtClean="0"/>
              <a:t>to </a:t>
            </a:r>
            <a:r>
              <a:rPr lang="en-US" dirty="0"/>
              <a:t>become part of the official public hearing record. </a:t>
            </a:r>
          </a:p>
          <a:p>
            <a:endParaRPr lang="en-US" dirty="0"/>
          </a:p>
        </p:txBody>
      </p:sp>
      <p:sp>
        <p:nvSpPr>
          <p:cNvPr id="4" name="Slide Number Placeholder 3"/>
          <p:cNvSpPr>
            <a:spLocks noGrp="1"/>
          </p:cNvSpPr>
          <p:nvPr>
            <p:ph type="sldNum" sz="quarter" idx="10"/>
          </p:nvPr>
        </p:nvSpPr>
        <p:spPr/>
        <p:txBody>
          <a:bodyPr/>
          <a:lstStyle/>
          <a:p>
            <a:fld id="{A2FDC3FF-AAFC-461C-9A12-7761D23A6DBB}" type="slidenum">
              <a:rPr lang="en-GB" smtClean="0"/>
              <a:t>26</a:t>
            </a:fld>
            <a:endParaRPr lang="en-GB"/>
          </a:p>
        </p:txBody>
      </p:sp>
    </p:spTree>
    <p:extLst>
      <p:ext uri="{BB962C8B-B14F-4D97-AF65-F5344CB8AC3E}">
        <p14:creationId xmlns:p14="http://schemas.microsoft.com/office/powerpoint/2010/main" val="10794091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a:t>Please visit the project website </a:t>
            </a:r>
            <a:r>
              <a:rPr lang="en-US" dirty="0" smtClean="0"/>
              <a:t>at the</a:t>
            </a:r>
            <a:r>
              <a:rPr lang="en-US" baseline="0" dirty="0" smtClean="0"/>
              <a:t> address shown on this slide and as listed in your handout. </a:t>
            </a:r>
            <a:r>
              <a:rPr lang="en-US" dirty="0" smtClean="0"/>
              <a:t>Here </a:t>
            </a:r>
            <a:r>
              <a:rPr lang="en-US" dirty="0"/>
              <a:t>you can find more information on the project; view schedules, and learn about upcoming events.</a:t>
            </a:r>
          </a:p>
          <a:p>
            <a:endParaRPr lang="en-US" dirty="0"/>
          </a:p>
        </p:txBody>
      </p:sp>
      <p:sp>
        <p:nvSpPr>
          <p:cNvPr id="4" name="Slide Number Placeholder 3"/>
          <p:cNvSpPr>
            <a:spLocks noGrp="1"/>
          </p:cNvSpPr>
          <p:nvPr>
            <p:ph type="sldNum" sz="quarter" idx="10"/>
          </p:nvPr>
        </p:nvSpPr>
        <p:spPr/>
        <p:txBody>
          <a:bodyPr/>
          <a:lstStyle/>
          <a:p>
            <a:fld id="{A2FDC3FF-AAFC-461C-9A12-7761D23A6DBB}" type="slidenum">
              <a:rPr lang="en-GB" smtClean="0"/>
              <a:t>27</a:t>
            </a:fld>
            <a:endParaRPr lang="en-GB"/>
          </a:p>
        </p:txBody>
      </p:sp>
    </p:spTree>
    <p:extLst>
      <p:ext uri="{BB962C8B-B14F-4D97-AF65-F5344CB8AC3E}">
        <p14:creationId xmlns:p14="http://schemas.microsoft.com/office/powerpoint/2010/main" val="7970650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smtClean="0"/>
              <a:t>Thank you </a:t>
            </a:r>
            <a:r>
              <a:rPr lang="en-US" dirty="0"/>
              <a:t>for </a:t>
            </a:r>
            <a:r>
              <a:rPr lang="en-US" dirty="0" smtClean="0"/>
              <a:t>coming</a:t>
            </a:r>
            <a:r>
              <a:rPr lang="en-US" baseline="0" dirty="0" smtClean="0"/>
              <a:t> out tonight and</a:t>
            </a:r>
            <a:r>
              <a:rPr lang="en-US" dirty="0" smtClean="0"/>
              <a:t> participating </a:t>
            </a:r>
            <a:r>
              <a:rPr lang="en-US" dirty="0"/>
              <a:t>in the US 92 </a:t>
            </a:r>
            <a:r>
              <a:rPr lang="en-US" dirty="0" err="1"/>
              <a:t>PD&amp;E</a:t>
            </a:r>
            <a:r>
              <a:rPr lang="en-US" dirty="0"/>
              <a:t> Study </a:t>
            </a:r>
            <a:r>
              <a:rPr lang="en-US" dirty="0" smtClean="0"/>
              <a:t>Re-evaluation process. </a:t>
            </a:r>
            <a:r>
              <a:rPr lang="en-US" dirty="0"/>
              <a:t>We look forward to your comments and continued interest in this project. </a:t>
            </a:r>
            <a:r>
              <a:rPr lang="en-US" dirty="0" smtClean="0"/>
              <a:t>Remember to be Alert</a:t>
            </a:r>
            <a:r>
              <a:rPr lang="en-US" baseline="0" dirty="0" smtClean="0"/>
              <a:t> Today, Alive Tomorrow. Safety doesn’t happen by accident. </a:t>
            </a:r>
            <a:endParaRPr lang="en-US" dirty="0"/>
          </a:p>
        </p:txBody>
      </p:sp>
      <p:sp>
        <p:nvSpPr>
          <p:cNvPr id="4" name="Slide Number Placeholder 3"/>
          <p:cNvSpPr>
            <a:spLocks noGrp="1"/>
          </p:cNvSpPr>
          <p:nvPr>
            <p:ph type="sldNum" sz="quarter" idx="10"/>
          </p:nvPr>
        </p:nvSpPr>
        <p:spPr/>
        <p:txBody>
          <a:bodyPr/>
          <a:lstStyle/>
          <a:p>
            <a:fld id="{A2FDC3FF-AAFC-461C-9A12-7761D23A6DBB}" type="slidenum">
              <a:rPr lang="en-GB" smtClean="0"/>
              <a:t>28</a:t>
            </a:fld>
            <a:endParaRPr lang="en-GB"/>
          </a:p>
        </p:txBody>
      </p:sp>
    </p:spTree>
    <p:extLst>
      <p:ext uri="{BB962C8B-B14F-4D97-AF65-F5344CB8AC3E}">
        <p14:creationId xmlns:p14="http://schemas.microsoft.com/office/powerpoint/2010/main" val="23342341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63793E02-88F1-4C64-9D2F-8DEA9D548A25}" type="datetime1">
              <a:rPr lang="en-US" smtClean="0"/>
              <a:t>11/30/2016</a:t>
            </a:fld>
            <a:endParaRPr lang="en-US" dirty="0"/>
          </a:p>
        </p:txBody>
      </p:sp>
      <p:sp>
        <p:nvSpPr>
          <p:cNvPr id="5" name="Slide Number Placeholder 4"/>
          <p:cNvSpPr>
            <a:spLocks noGrp="1"/>
          </p:cNvSpPr>
          <p:nvPr>
            <p:ph type="sldNum" sz="quarter" idx="11"/>
          </p:nvPr>
        </p:nvSpPr>
        <p:spPr/>
        <p:txBody>
          <a:bodyPr/>
          <a:lstStyle/>
          <a:p>
            <a:pPr>
              <a:defRPr/>
            </a:pPr>
            <a:fld id="{28E774D0-3E20-4F2B-99C0-D916350DA2CF}" type="slidenum">
              <a:rPr lang="en-US" smtClean="0"/>
              <a:pPr>
                <a:defRPr/>
              </a:pPr>
              <a:t>29</a:t>
            </a:fld>
            <a:endParaRPr lang="en-US" dirty="0"/>
          </a:p>
        </p:txBody>
      </p:sp>
    </p:spTree>
    <p:extLst>
      <p:ext uri="{BB962C8B-B14F-4D97-AF65-F5344CB8AC3E}">
        <p14:creationId xmlns:p14="http://schemas.microsoft.com/office/powerpoint/2010/main" val="341309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a:t>The Florida Department of Transportation, in cooperation with the Federal Highway Administration, is holding this hearing to provide you with information </a:t>
            </a:r>
            <a:r>
              <a:rPr lang="en-US" dirty="0" smtClean="0"/>
              <a:t>and to </a:t>
            </a:r>
            <a:r>
              <a:rPr lang="en-US" dirty="0"/>
              <a:t>get your comments about this study. The study corridor limits are from east of Interstate 4 at Garden Lane to east of County Line Road in Hillsborough County, a distance of approximately 18.1 miles.  </a:t>
            </a:r>
          </a:p>
          <a:p>
            <a:pPr defTabSz="914266">
              <a:defRPr/>
            </a:pPr>
            <a:endParaRPr lang="en-US" dirty="0"/>
          </a:p>
          <a:p>
            <a:pPr defTabSz="914266">
              <a:defRPr/>
            </a:pPr>
            <a:endParaRPr lang="en-US" dirty="0"/>
          </a:p>
          <a:p>
            <a:endParaRPr lang="en-US" dirty="0"/>
          </a:p>
        </p:txBody>
      </p:sp>
      <p:sp>
        <p:nvSpPr>
          <p:cNvPr id="4" name="Slide Number Placeholder 3"/>
          <p:cNvSpPr>
            <a:spLocks noGrp="1"/>
          </p:cNvSpPr>
          <p:nvPr>
            <p:ph type="sldNum" sz="quarter" idx="10"/>
          </p:nvPr>
        </p:nvSpPr>
        <p:spPr/>
        <p:txBody>
          <a:bodyPr/>
          <a:lstStyle/>
          <a:p>
            <a:fld id="{A2FDC3FF-AAFC-461C-9A12-7761D23A6DBB}" type="slidenum">
              <a:rPr lang="en-GB" smtClean="0"/>
              <a:t>3</a:t>
            </a:fld>
            <a:endParaRPr lang="en-GB"/>
          </a:p>
        </p:txBody>
      </p:sp>
    </p:spTree>
    <p:extLst>
      <p:ext uri="{BB962C8B-B14F-4D97-AF65-F5344CB8AC3E}">
        <p14:creationId xmlns:p14="http://schemas.microsoft.com/office/powerpoint/2010/main" val="10059849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63793E02-88F1-4C64-9D2F-8DEA9D548A25}" type="datetime1">
              <a:rPr lang="en-US" smtClean="0"/>
              <a:t>11/30/2016</a:t>
            </a:fld>
            <a:endParaRPr lang="en-US" dirty="0"/>
          </a:p>
        </p:txBody>
      </p:sp>
      <p:sp>
        <p:nvSpPr>
          <p:cNvPr id="5" name="Slide Number Placeholder 4"/>
          <p:cNvSpPr>
            <a:spLocks noGrp="1"/>
          </p:cNvSpPr>
          <p:nvPr>
            <p:ph type="sldNum" sz="quarter" idx="11"/>
          </p:nvPr>
        </p:nvSpPr>
        <p:spPr/>
        <p:txBody>
          <a:bodyPr/>
          <a:lstStyle/>
          <a:p>
            <a:pPr>
              <a:defRPr/>
            </a:pPr>
            <a:fld id="{28E774D0-3E20-4F2B-99C0-D916350DA2CF}" type="slidenum">
              <a:rPr lang="en-US" smtClean="0"/>
              <a:pPr>
                <a:defRPr/>
              </a:pPr>
              <a:t>30</a:t>
            </a:fld>
            <a:endParaRPr lang="en-US" dirty="0"/>
          </a:p>
        </p:txBody>
      </p:sp>
    </p:spTree>
    <p:extLst>
      <p:ext uri="{BB962C8B-B14F-4D97-AF65-F5344CB8AC3E}">
        <p14:creationId xmlns:p14="http://schemas.microsoft.com/office/powerpoint/2010/main" val="3413093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8E774D0-3E20-4F2B-99C0-D916350DA2CF}" type="slidenum">
              <a:rPr lang="en-US" smtClean="0"/>
              <a:pPr>
                <a:defRPr/>
              </a:pPr>
              <a:t>31</a:t>
            </a:fld>
            <a:endParaRPr lang="en-US" dirty="0"/>
          </a:p>
        </p:txBody>
      </p:sp>
      <p:sp>
        <p:nvSpPr>
          <p:cNvPr id="5" name="Date Placeholder 4"/>
          <p:cNvSpPr>
            <a:spLocks noGrp="1"/>
          </p:cNvSpPr>
          <p:nvPr>
            <p:ph type="dt" idx="11"/>
          </p:nvPr>
        </p:nvSpPr>
        <p:spPr/>
        <p:txBody>
          <a:bodyPr/>
          <a:lstStyle/>
          <a:p>
            <a:pPr>
              <a:defRPr/>
            </a:pPr>
            <a:fld id="{CE411BCE-B604-49C0-8D03-F03F33E1F1E8}" type="datetime1">
              <a:rPr lang="en-US" smtClean="0"/>
              <a:t>11/30/2016</a:t>
            </a:fld>
            <a:endParaRPr lang="en-US" dirty="0"/>
          </a:p>
        </p:txBody>
      </p:sp>
    </p:spTree>
    <p:extLst>
      <p:ext uri="{BB962C8B-B14F-4D97-AF65-F5344CB8AC3E}">
        <p14:creationId xmlns:p14="http://schemas.microsoft.com/office/powerpoint/2010/main" val="35609302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63793E02-88F1-4C64-9D2F-8DEA9D548A25}" type="datetime1">
              <a:rPr lang="en-US" smtClean="0"/>
              <a:t>11/30/2016</a:t>
            </a:fld>
            <a:endParaRPr lang="en-US" dirty="0"/>
          </a:p>
        </p:txBody>
      </p:sp>
      <p:sp>
        <p:nvSpPr>
          <p:cNvPr id="5" name="Slide Number Placeholder 4"/>
          <p:cNvSpPr>
            <a:spLocks noGrp="1"/>
          </p:cNvSpPr>
          <p:nvPr>
            <p:ph type="sldNum" sz="quarter" idx="11"/>
          </p:nvPr>
        </p:nvSpPr>
        <p:spPr/>
        <p:txBody>
          <a:bodyPr/>
          <a:lstStyle/>
          <a:p>
            <a:pPr>
              <a:defRPr/>
            </a:pPr>
            <a:fld id="{28E774D0-3E20-4F2B-99C0-D916350DA2CF}" type="slidenum">
              <a:rPr lang="en-US" smtClean="0"/>
              <a:pPr>
                <a:defRPr/>
              </a:pPr>
              <a:t>32</a:t>
            </a:fld>
            <a:endParaRPr lang="en-US" dirty="0"/>
          </a:p>
        </p:txBody>
      </p:sp>
    </p:spTree>
    <p:extLst>
      <p:ext uri="{BB962C8B-B14F-4D97-AF65-F5344CB8AC3E}">
        <p14:creationId xmlns:p14="http://schemas.microsoft.com/office/powerpoint/2010/main" val="341309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a:t>US 92 is a major east-west arterial of regional significance that parallels I-4 and </a:t>
            </a:r>
            <a:r>
              <a:rPr lang="en-US" dirty="0" smtClean="0"/>
              <a:t>State Road </a:t>
            </a:r>
            <a:r>
              <a:rPr lang="en-US" dirty="0"/>
              <a:t>574 in Hillsborough County. Within the study area, US 92 plays a significant role in connecting eastern Hillsborough County to the Tampa Bay region.   </a:t>
            </a:r>
          </a:p>
          <a:p>
            <a:endParaRPr lang="en-US" dirty="0"/>
          </a:p>
        </p:txBody>
      </p:sp>
      <p:sp>
        <p:nvSpPr>
          <p:cNvPr id="4" name="Slide Number Placeholder 3"/>
          <p:cNvSpPr>
            <a:spLocks noGrp="1"/>
          </p:cNvSpPr>
          <p:nvPr>
            <p:ph type="sldNum" sz="quarter" idx="10"/>
          </p:nvPr>
        </p:nvSpPr>
        <p:spPr/>
        <p:txBody>
          <a:bodyPr/>
          <a:lstStyle/>
          <a:p>
            <a:fld id="{A2FDC3FF-AAFC-461C-9A12-7761D23A6DBB}" type="slidenum">
              <a:rPr lang="en-GB" smtClean="0"/>
              <a:t>4</a:t>
            </a:fld>
            <a:endParaRPr lang="en-GB"/>
          </a:p>
        </p:txBody>
      </p:sp>
    </p:spTree>
    <p:extLst>
      <p:ext uri="{BB962C8B-B14F-4D97-AF65-F5344CB8AC3E}">
        <p14:creationId xmlns:p14="http://schemas.microsoft.com/office/powerpoint/2010/main" val="2615966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Aligning with the primary goal of </a:t>
            </a:r>
            <a:r>
              <a:rPr lang="en-US" dirty="0" err="1"/>
              <a:t>FDOT</a:t>
            </a:r>
            <a:r>
              <a:rPr lang="en-US" dirty="0"/>
              <a:t>, this project is focused on improving safety while also improving facility operation. Along the corridor there will be various safety and operational improvements made to </a:t>
            </a:r>
            <a:r>
              <a:rPr lang="en-US" dirty="0" smtClean="0"/>
              <a:t>this </a:t>
            </a:r>
            <a:r>
              <a:rPr lang="en-US" dirty="0"/>
              <a:t>vital highway. Both to the east and west of downtown Plant City there are segments that will be converted from a two-lane to a four-lane road improving capacity. As with the original study, Downtown Plant </a:t>
            </a:r>
            <a:r>
              <a:rPr lang="en-US" dirty="0" smtClean="0"/>
              <a:t>City,</a:t>
            </a:r>
            <a:r>
              <a:rPr lang="en-US" baseline="0" dirty="0" smtClean="0"/>
              <a:t> from Mobley Street to Maryland Avenue, </a:t>
            </a:r>
            <a:r>
              <a:rPr lang="en-US" dirty="0" smtClean="0"/>
              <a:t>will </a:t>
            </a:r>
            <a:r>
              <a:rPr lang="en-US" dirty="0"/>
              <a:t>be considered a </a:t>
            </a:r>
            <a:r>
              <a:rPr lang="en-US" dirty="0" smtClean="0"/>
              <a:t>no-build segment,</a:t>
            </a:r>
            <a:r>
              <a:rPr lang="en-US" baseline="0" dirty="0" smtClean="0"/>
              <a:t> with no improvements made. </a:t>
            </a:r>
            <a:r>
              <a:rPr lang="en-US" baseline="0" dirty="0" err="1" smtClean="0"/>
              <a:t>FDOT</a:t>
            </a:r>
            <a:r>
              <a:rPr lang="en-US" baseline="0" dirty="0" smtClean="0"/>
              <a:t> does have a resurfacing project programmed for this segment that will include sidewalk and </a:t>
            </a:r>
            <a:r>
              <a:rPr lang="en-US" baseline="0" smtClean="0"/>
              <a:t>safety enhancements.</a:t>
            </a:r>
            <a:endParaRPr lang="en-US" dirty="0"/>
          </a:p>
        </p:txBody>
      </p:sp>
      <p:sp>
        <p:nvSpPr>
          <p:cNvPr id="4" name="Slide Number Placeholder 3"/>
          <p:cNvSpPr>
            <a:spLocks noGrp="1"/>
          </p:cNvSpPr>
          <p:nvPr>
            <p:ph type="sldNum" sz="quarter" idx="10"/>
          </p:nvPr>
        </p:nvSpPr>
        <p:spPr/>
        <p:txBody>
          <a:bodyPr/>
          <a:lstStyle/>
          <a:p>
            <a:fld id="{A2FDC3FF-AAFC-461C-9A12-7761D23A6DBB}" type="slidenum">
              <a:rPr lang="en-GB" smtClean="0"/>
              <a:t>5</a:t>
            </a:fld>
            <a:endParaRPr lang="en-GB"/>
          </a:p>
        </p:txBody>
      </p:sp>
    </p:spTree>
    <p:extLst>
      <p:ext uri="{BB962C8B-B14F-4D97-AF65-F5344CB8AC3E}">
        <p14:creationId xmlns:p14="http://schemas.microsoft.com/office/powerpoint/2010/main" val="2663591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a:t>The existing roadway for US 92 from Garden Lane to Thonotosassa Road is generally a two-lane undivided rural roadway. Sidewalks or boardwalks have been added along one or both sides of the </a:t>
            </a:r>
            <a:r>
              <a:rPr lang="en-US" dirty="0" smtClean="0"/>
              <a:t>highway</a:t>
            </a:r>
            <a:r>
              <a:rPr lang="en-US" baseline="0" dirty="0" smtClean="0"/>
              <a:t>.</a:t>
            </a:r>
            <a:endParaRPr lang="en-US" dirty="0"/>
          </a:p>
          <a:p>
            <a:pPr defTabSz="914266">
              <a:defRPr/>
            </a:pPr>
            <a:endParaRPr lang="en-US" dirty="0"/>
          </a:p>
          <a:p>
            <a:pPr defTabSz="914266">
              <a:defRPr/>
            </a:pPr>
            <a:r>
              <a:rPr lang="en-US" dirty="0"/>
              <a:t>From Thonotosassa Road to Mobley Street, the roadway transitions from a two-lane to a four-lane facility. </a:t>
            </a:r>
          </a:p>
          <a:p>
            <a:pPr defTabSz="914266">
              <a:defRPr/>
            </a:pPr>
            <a:endParaRPr lang="en-US" dirty="0"/>
          </a:p>
          <a:p>
            <a:r>
              <a:rPr lang="en-US" dirty="0"/>
              <a:t>Then from Mobley Street to Gordon Street, US 92 is divided and forms a two-lane one-way pair system. </a:t>
            </a:r>
          </a:p>
          <a:p>
            <a:r>
              <a:rPr lang="en-US" dirty="0"/>
              <a:t> </a:t>
            </a:r>
          </a:p>
          <a:p>
            <a:r>
              <a:rPr lang="en-US" dirty="0"/>
              <a:t>From Gordon Street to Park Road, US 92 is a four-lane divided urban roadway with curb and gutter. There is a 5-foot sidewalk along the north side of the road.</a:t>
            </a:r>
          </a:p>
          <a:p>
            <a:r>
              <a:rPr lang="en-US" dirty="0"/>
              <a:t> </a:t>
            </a:r>
          </a:p>
          <a:p>
            <a:r>
              <a:rPr lang="en-US" dirty="0"/>
              <a:t>From east of Park Road to east of County Line Road, US 92 is a rural facility with two 12-foot-wide lanes.</a:t>
            </a:r>
          </a:p>
          <a:p>
            <a:endParaRPr lang="en-GB" dirty="0"/>
          </a:p>
        </p:txBody>
      </p:sp>
      <p:sp>
        <p:nvSpPr>
          <p:cNvPr id="4" name="Slide Number Placeholder 3"/>
          <p:cNvSpPr>
            <a:spLocks noGrp="1"/>
          </p:cNvSpPr>
          <p:nvPr>
            <p:ph type="sldNum" sz="quarter" idx="10"/>
          </p:nvPr>
        </p:nvSpPr>
        <p:spPr/>
        <p:txBody>
          <a:bodyPr/>
          <a:lstStyle/>
          <a:p>
            <a:fld id="{A2FDC3FF-AAFC-461C-9A12-7761D23A6DBB}" type="slidenum">
              <a:rPr lang="en-GB" smtClean="0"/>
              <a:t>6</a:t>
            </a:fld>
            <a:endParaRPr lang="en-GB"/>
          </a:p>
        </p:txBody>
      </p:sp>
    </p:spTree>
    <p:extLst>
      <p:ext uri="{BB962C8B-B14F-4D97-AF65-F5344CB8AC3E}">
        <p14:creationId xmlns:p14="http://schemas.microsoft.com/office/powerpoint/2010/main" val="1396995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identified in the original </a:t>
            </a:r>
            <a:r>
              <a:rPr lang="en-US" dirty="0" err="1"/>
              <a:t>PD&amp;E</a:t>
            </a:r>
            <a:r>
              <a:rPr lang="en-US" dirty="0"/>
              <a:t> Study, the need for the project is based on capacity deficiencies, consistency with transportation plans, safety, and socioeconomic demand.</a:t>
            </a:r>
          </a:p>
          <a:p>
            <a:r>
              <a:rPr lang="en-US" dirty="0"/>
              <a:t> </a:t>
            </a:r>
          </a:p>
          <a:p>
            <a:r>
              <a:rPr lang="en-US" dirty="0"/>
              <a:t>Based on the growth projected to occur within the corridor, US 92 is projected to have future traffic volumes ranging from approximately 18,100 to 39,300 vehicles per day by year 2040. These volumes would exceed the roadway capacity for existing US 92 within the project limits. The proposed widening to four lanes will allow US 92 to meet future travel demand at an acceptable level of service and allow US 92 to continue to serve as an important regional arterial.  </a:t>
            </a:r>
          </a:p>
          <a:p>
            <a:r>
              <a:rPr lang="en-US" dirty="0"/>
              <a:t> </a:t>
            </a:r>
          </a:p>
          <a:p>
            <a:r>
              <a:rPr lang="en-US" dirty="0"/>
              <a:t> </a:t>
            </a:r>
          </a:p>
        </p:txBody>
      </p:sp>
      <p:sp>
        <p:nvSpPr>
          <p:cNvPr id="4" name="Slide Number Placeholder 3"/>
          <p:cNvSpPr>
            <a:spLocks noGrp="1"/>
          </p:cNvSpPr>
          <p:nvPr>
            <p:ph type="sldNum" sz="quarter" idx="10"/>
          </p:nvPr>
        </p:nvSpPr>
        <p:spPr/>
        <p:txBody>
          <a:bodyPr/>
          <a:lstStyle/>
          <a:p>
            <a:fld id="{A2FDC3FF-AAFC-461C-9A12-7761D23A6DBB}" type="slidenum">
              <a:rPr lang="en-GB" smtClean="0"/>
              <a:t>7</a:t>
            </a:fld>
            <a:endParaRPr lang="en-GB"/>
          </a:p>
        </p:txBody>
      </p:sp>
    </p:spTree>
    <p:extLst>
      <p:ext uri="{BB962C8B-B14F-4D97-AF65-F5344CB8AC3E}">
        <p14:creationId xmlns:p14="http://schemas.microsoft.com/office/powerpoint/2010/main" val="207690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project is consistent with local planning. The segments of US 92 from US 301 to County Road 579 and from Park Road to County Line Road have been identified as cost feasible projects in the Imagine 2040: Hillsborough Long Range Transportation Plan. These segments have also been included in the State Transportation Improvement Program and the Hillsborough County Metropolitan Planning Organization’s Transportation Improvement Program for design.</a:t>
            </a:r>
          </a:p>
          <a:p>
            <a:endParaRPr lang="en-US" dirty="0"/>
          </a:p>
        </p:txBody>
      </p:sp>
      <p:sp>
        <p:nvSpPr>
          <p:cNvPr id="4" name="Slide Number Placeholder 3"/>
          <p:cNvSpPr>
            <a:spLocks noGrp="1"/>
          </p:cNvSpPr>
          <p:nvPr>
            <p:ph type="sldNum" sz="quarter" idx="10"/>
          </p:nvPr>
        </p:nvSpPr>
        <p:spPr/>
        <p:txBody>
          <a:bodyPr/>
          <a:lstStyle/>
          <a:p>
            <a:fld id="{A2FDC3FF-AAFC-461C-9A12-7761D23A6DBB}" type="slidenum">
              <a:rPr lang="en-GB" smtClean="0"/>
              <a:t>8</a:t>
            </a:fld>
            <a:endParaRPr lang="en-GB"/>
          </a:p>
        </p:txBody>
      </p:sp>
    </p:spTree>
    <p:extLst>
      <p:ext uri="{BB962C8B-B14F-4D97-AF65-F5344CB8AC3E}">
        <p14:creationId xmlns:p14="http://schemas.microsoft.com/office/powerpoint/2010/main" val="1803195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Crash data along US 92 within the project limits was obtained from </a:t>
            </a:r>
            <a:r>
              <a:rPr lang="en-US" dirty="0" err="1" smtClean="0"/>
              <a:t>FDOT</a:t>
            </a:r>
            <a:r>
              <a:rPr lang="en-US" dirty="0" smtClean="0"/>
              <a:t> for the most recent five-year period, from 2009 through 2013. There were one thousand two hundred and nine crashes reported during the five-year period which involved numerous injuries and fourteen fatalities. The average crash rate over the entire length of the US 92 study corridor is higher than the statewide average crash rate for two of the segments. Many of the crashes on US 92 are types that are associated with congestion. The proposed widening of US 92 and the addition of turn lanes at intersections is expected to improve safety along the corridor.</a:t>
            </a:r>
          </a:p>
          <a:p>
            <a:r>
              <a:rPr lang="en-US" dirty="0" smtClean="0"/>
              <a:t> </a:t>
            </a:r>
          </a:p>
          <a:p>
            <a:endParaRPr lang="en-US" dirty="0"/>
          </a:p>
        </p:txBody>
      </p:sp>
      <p:sp>
        <p:nvSpPr>
          <p:cNvPr id="4" name="Slide Number Placeholder 3"/>
          <p:cNvSpPr>
            <a:spLocks noGrp="1"/>
          </p:cNvSpPr>
          <p:nvPr>
            <p:ph type="sldNum" sz="quarter" idx="10"/>
          </p:nvPr>
        </p:nvSpPr>
        <p:spPr/>
        <p:txBody>
          <a:bodyPr/>
          <a:lstStyle/>
          <a:p>
            <a:fld id="{A2FDC3FF-AAFC-461C-9A12-7761D23A6DBB}" type="slidenum">
              <a:rPr lang="en-GB" smtClean="0"/>
              <a:t>9</a:t>
            </a:fld>
            <a:endParaRPr lang="en-GB"/>
          </a:p>
        </p:txBody>
      </p:sp>
    </p:spTree>
    <p:extLst>
      <p:ext uri="{BB962C8B-B14F-4D97-AF65-F5344CB8AC3E}">
        <p14:creationId xmlns:p14="http://schemas.microsoft.com/office/powerpoint/2010/main" val="22141441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Rectangle 11"/>
          <p:cNvSpPr/>
          <p:nvPr userDrawn="1"/>
        </p:nvSpPr>
        <p:spPr>
          <a:xfrm>
            <a:off x="0" y="1416050"/>
            <a:ext cx="9144000" cy="3896179"/>
          </a:xfrm>
          <a:prstGeom prst="rect">
            <a:avLst/>
          </a:prstGeom>
          <a:gradFill flip="none" rotWithShape="1">
            <a:gsLst>
              <a:gs pos="0">
                <a:srgbClr val="D3D3C1"/>
              </a:gs>
              <a:gs pos="100000">
                <a:schemeClr val="bg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5863771"/>
            <a:ext cx="9144000" cy="994229"/>
          </a:xfrm>
          <a:prstGeom prst="rect">
            <a:avLst/>
          </a:prstGeom>
          <a:solidFill>
            <a:srgbClr val="1C44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0"/>
            <a:ext cx="9144000" cy="1447800"/>
          </a:xfrm>
          <a:prstGeom prst="rect">
            <a:avLst/>
          </a:prstGeom>
          <a:solidFill>
            <a:srgbClr val="1C44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descr="H:\Projects\US_92_PD&amp;E\PowerPoint_Template\fdo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14431" y="254001"/>
            <a:ext cx="2115137" cy="9326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Projects\US_92_PD&amp;E\PowerPoint_Template\us92-shield.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958241" y="1690914"/>
            <a:ext cx="1213004" cy="123738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userDrawn="1"/>
        </p:nvCxnSpPr>
        <p:spPr>
          <a:xfrm>
            <a:off x="0" y="1447800"/>
            <a:ext cx="9144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0" y="5312229"/>
            <a:ext cx="9144000" cy="551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a:off x="0" y="2979054"/>
            <a:ext cx="9144000" cy="2062103"/>
          </a:xfrm>
          <a:prstGeom prst="rect">
            <a:avLst/>
          </a:prstGeom>
          <a:noFill/>
        </p:spPr>
        <p:txBody>
          <a:bodyPr wrap="square" rtlCol="0">
            <a:spAutoFit/>
          </a:bodyPr>
          <a:lstStyle/>
          <a:p>
            <a:pPr algn="ctr"/>
            <a:r>
              <a:rPr lang="en-US" sz="6800" b="1" dirty="0">
                <a:solidFill>
                  <a:srgbClr val="1C4486"/>
                </a:solidFill>
              </a:rPr>
              <a:t>SR 600 (US 92)</a:t>
            </a:r>
          </a:p>
          <a:p>
            <a:pPr algn="ctr"/>
            <a:r>
              <a:rPr lang="en-US" sz="3000" b="1" dirty="0">
                <a:solidFill>
                  <a:srgbClr val="1C4486"/>
                </a:solidFill>
              </a:rPr>
              <a:t>PROJECT DEVELOPMENT &amp; ENVIRONMENT</a:t>
            </a:r>
            <a:endParaRPr lang="en-US" sz="3000" b="1" baseline="0" dirty="0">
              <a:solidFill>
                <a:srgbClr val="1C4486"/>
              </a:solidFill>
            </a:endParaRPr>
          </a:p>
          <a:p>
            <a:pPr algn="ctr"/>
            <a:r>
              <a:rPr lang="en-US" sz="3000" b="1" baseline="0" dirty="0">
                <a:solidFill>
                  <a:srgbClr val="1C4486"/>
                </a:solidFill>
              </a:rPr>
              <a:t>(</a:t>
            </a:r>
            <a:r>
              <a:rPr lang="en-US" sz="3000" b="1" baseline="0" dirty="0" err="1">
                <a:solidFill>
                  <a:srgbClr val="1C4486"/>
                </a:solidFill>
              </a:rPr>
              <a:t>PD&amp;E</a:t>
            </a:r>
            <a:r>
              <a:rPr lang="en-US" sz="3000" b="1" baseline="0" dirty="0">
                <a:solidFill>
                  <a:srgbClr val="1C4486"/>
                </a:solidFill>
              </a:rPr>
              <a:t>) STUDY RE-EVALUATION</a:t>
            </a:r>
            <a:endParaRPr lang="en-US" sz="3000" b="1" dirty="0">
              <a:solidFill>
                <a:srgbClr val="1C4486"/>
              </a:solidFill>
            </a:endParaRPr>
          </a:p>
        </p:txBody>
      </p:sp>
      <p:sp>
        <p:nvSpPr>
          <p:cNvPr id="18" name="TextBox 17"/>
          <p:cNvSpPr txBox="1"/>
          <p:nvPr userDrawn="1"/>
        </p:nvSpPr>
        <p:spPr>
          <a:xfrm>
            <a:off x="0" y="5359495"/>
            <a:ext cx="9144000" cy="461665"/>
          </a:xfrm>
          <a:prstGeom prst="rect">
            <a:avLst/>
          </a:prstGeom>
          <a:noFill/>
        </p:spPr>
        <p:txBody>
          <a:bodyPr wrap="square" rtlCol="0">
            <a:spAutoFit/>
          </a:bodyPr>
          <a:lstStyle/>
          <a:p>
            <a:pPr algn="ctr"/>
            <a:r>
              <a:rPr lang="en-US" sz="2400" b="1" dirty="0">
                <a:solidFill>
                  <a:srgbClr val="1C4486"/>
                </a:solidFill>
              </a:rPr>
              <a:t>FROM EAST OF I-4 TO EAST OF COUNTY LINE ROAD</a:t>
            </a:r>
          </a:p>
        </p:txBody>
      </p:sp>
      <p:sp>
        <p:nvSpPr>
          <p:cNvPr id="13" name="TextBox 12"/>
          <p:cNvSpPr txBox="1"/>
          <p:nvPr userDrawn="1"/>
        </p:nvSpPr>
        <p:spPr>
          <a:xfrm>
            <a:off x="152400" y="6019800"/>
            <a:ext cx="3962400" cy="994229"/>
          </a:xfrm>
          <a:prstGeom prst="rect">
            <a:avLst/>
          </a:prstGeom>
          <a:noFill/>
        </p:spPr>
        <p:txBody>
          <a:bodyPr wrap="square" lIns="0" tIns="0" rIns="0" bIns="0" rtlCol="0" anchor="ctr"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prstClr val="white"/>
                </a:solidFill>
              </a:rPr>
              <a:t>Florida Department</a:t>
            </a:r>
            <a:r>
              <a:rPr lang="en-US" sz="1200" b="1" baseline="0" dirty="0" smtClean="0">
                <a:solidFill>
                  <a:prstClr val="white"/>
                </a:solidFill>
              </a:rPr>
              <a:t> of Transportation – District Seven </a:t>
            </a:r>
            <a:br>
              <a:rPr lang="en-US" sz="1200" b="1" baseline="0" dirty="0" smtClean="0">
                <a:solidFill>
                  <a:prstClr val="white"/>
                </a:solidFill>
              </a:rPr>
            </a:br>
            <a:r>
              <a:rPr lang="en-US" sz="1200" b="1" dirty="0" smtClean="0">
                <a:solidFill>
                  <a:prstClr val="white"/>
                </a:solidFill>
              </a:rPr>
              <a:t>Hillsborough County</a:t>
            </a:r>
          </a:p>
          <a:p>
            <a:pPr algn="l"/>
            <a:r>
              <a:rPr lang="en-US" sz="1200" b="1" dirty="0" err="1" smtClean="0">
                <a:solidFill>
                  <a:prstClr val="white"/>
                </a:solidFill>
              </a:rPr>
              <a:t>WPI</a:t>
            </a:r>
            <a:r>
              <a:rPr lang="en-US" sz="1200" b="1" dirty="0" smtClean="0">
                <a:solidFill>
                  <a:prstClr val="white"/>
                </a:solidFill>
              </a:rPr>
              <a:t> </a:t>
            </a:r>
            <a:r>
              <a:rPr lang="en-US" sz="1200" b="1" dirty="0">
                <a:solidFill>
                  <a:prstClr val="white"/>
                </a:solidFill>
              </a:rPr>
              <a:t>Segment No.: 435749-1 </a:t>
            </a:r>
            <a:r>
              <a:rPr lang="en-US" sz="1600" b="1" dirty="0" smtClean="0">
                <a:solidFill>
                  <a:prstClr val="white"/>
                </a:solidFill>
              </a:rPr>
              <a:t/>
            </a:r>
            <a:br>
              <a:rPr lang="en-US" sz="1600" b="1" dirty="0" smtClean="0">
                <a:solidFill>
                  <a:prstClr val="white"/>
                </a:solidFill>
              </a:rPr>
            </a:br>
            <a:endParaRPr lang="en-US" sz="1600" b="1" dirty="0" smtClean="0">
              <a:solidFill>
                <a:prstClr val="white"/>
              </a:solidFill>
            </a:endParaRPr>
          </a:p>
        </p:txBody>
      </p:sp>
      <p:sp>
        <p:nvSpPr>
          <p:cNvPr id="14" name="TextBox 13"/>
          <p:cNvSpPr txBox="1"/>
          <p:nvPr userDrawn="1"/>
        </p:nvSpPr>
        <p:spPr>
          <a:xfrm>
            <a:off x="4804682" y="6009082"/>
            <a:ext cx="4267200" cy="846386"/>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100" b="1" dirty="0" smtClean="0">
                <a:solidFill>
                  <a:prstClr val="white"/>
                </a:solidFill>
              </a:rPr>
              <a:t>Public Hearing</a:t>
            </a:r>
          </a:p>
          <a:p>
            <a:pPr marL="0" marR="0" indent="0" algn="r" defTabSz="914400" rtl="0" eaLnBrk="1" fontAlgn="auto" latinLnBrk="0" hangingPunct="1">
              <a:lnSpc>
                <a:spcPct val="100000"/>
              </a:lnSpc>
              <a:spcBef>
                <a:spcPts val="0"/>
              </a:spcBef>
              <a:spcAft>
                <a:spcPts val="0"/>
              </a:spcAft>
              <a:buClrTx/>
              <a:buSzTx/>
              <a:buFontTx/>
              <a:buNone/>
              <a:tabLst/>
              <a:defRPr/>
            </a:pPr>
            <a:r>
              <a:rPr lang="en-US" sz="1100" b="1" baseline="0" dirty="0" smtClean="0">
                <a:solidFill>
                  <a:prstClr val="white"/>
                </a:solidFill>
              </a:rPr>
              <a:t>HCC </a:t>
            </a:r>
            <a:r>
              <a:rPr lang="en-US" sz="1100" b="1" baseline="0" dirty="0" err="1" smtClean="0">
                <a:solidFill>
                  <a:prstClr val="white"/>
                </a:solidFill>
              </a:rPr>
              <a:t>Trinkle</a:t>
            </a:r>
            <a:r>
              <a:rPr lang="en-US" sz="1100" b="1" baseline="0" dirty="0" smtClean="0">
                <a:solidFill>
                  <a:prstClr val="white"/>
                </a:solidFill>
              </a:rPr>
              <a:t> Center - </a:t>
            </a:r>
            <a:r>
              <a:rPr lang="en-US" sz="1100" b="1" dirty="0" smtClean="0">
                <a:solidFill>
                  <a:prstClr val="white"/>
                </a:solidFill>
              </a:rPr>
              <a:t>December 1, 2016</a:t>
            </a:r>
            <a:r>
              <a:rPr lang="en-US" sz="1100" b="1" baseline="0" dirty="0" smtClean="0">
                <a:solidFill>
                  <a:prstClr val="white"/>
                </a:solidFill>
              </a:rPr>
              <a:t> </a:t>
            </a:r>
            <a:r>
              <a:rPr lang="en-US" sz="1100" b="1" dirty="0" smtClean="0">
                <a:solidFill>
                  <a:prstClr val="white"/>
                </a:solidFill>
              </a:rPr>
              <a:t/>
            </a:r>
            <a:br>
              <a:rPr lang="en-US" sz="1100" b="1" dirty="0" smtClean="0">
                <a:solidFill>
                  <a:prstClr val="white"/>
                </a:solidFill>
              </a:rPr>
            </a:br>
            <a:r>
              <a:rPr lang="en-US" sz="1100" b="1" baseline="0" dirty="0" smtClean="0">
                <a:solidFill>
                  <a:prstClr val="white"/>
                </a:solidFill>
              </a:rPr>
              <a:t>Sheraton Tampa East Hotel - </a:t>
            </a:r>
            <a:r>
              <a:rPr lang="en-US" sz="1100" b="1" dirty="0" smtClean="0">
                <a:solidFill>
                  <a:prstClr val="white"/>
                </a:solidFill>
              </a:rPr>
              <a:t>December 6,</a:t>
            </a:r>
            <a:r>
              <a:rPr lang="en-US" sz="1100" b="1" baseline="0" dirty="0" smtClean="0">
                <a:solidFill>
                  <a:prstClr val="white"/>
                </a:solidFill>
              </a:rPr>
              <a:t> 2016 </a:t>
            </a:r>
            <a:endParaRPr lang="en-US" sz="1100" b="1" dirty="0" smtClean="0">
              <a:solidFill>
                <a:prstClr val="white"/>
              </a:solidFill>
            </a:endParaRPr>
          </a:p>
          <a:p>
            <a:pPr algn="r"/>
            <a:endParaRPr lang="en-US" sz="1400" dirty="0"/>
          </a:p>
        </p:txBody>
      </p:sp>
      <p:cxnSp>
        <p:nvCxnSpPr>
          <p:cNvPr id="3" name="Straight Connector 2"/>
          <p:cNvCxnSpPr/>
          <p:nvPr userDrawn="1"/>
        </p:nvCxnSpPr>
        <p:spPr>
          <a:xfrm>
            <a:off x="0" y="1416050"/>
            <a:ext cx="9144000" cy="0"/>
          </a:xfrm>
          <a:prstGeom prst="line">
            <a:avLst/>
          </a:prstGeom>
          <a:ln w="57150">
            <a:solidFill>
              <a:srgbClr val="CCCCB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95545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161157-EE0E-4EB6-B518-815428C0F0AC}" type="datetime1">
              <a:rPr lang="en-US" smtClean="0"/>
              <a:t>11/30/2016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938215-8776-4CC7-A416-2051F5276AB1}" type="slidenum">
              <a:rPr lang="en-US" smtClean="0"/>
              <a:t>‹#›</a:t>
            </a:fld>
            <a:endParaRPr lang="en-US"/>
          </a:p>
        </p:txBody>
      </p:sp>
    </p:spTree>
    <p:extLst>
      <p:ext uri="{BB962C8B-B14F-4D97-AF65-F5344CB8AC3E}">
        <p14:creationId xmlns:p14="http://schemas.microsoft.com/office/powerpoint/2010/main" val="418653895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BB5615-877B-4344-B561-DBD460AB845B}" type="datetime1">
              <a:rPr lang="en-US" smtClean="0"/>
              <a:t>11/30/2016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938215-8776-4CC7-A416-2051F5276AB1}" type="slidenum">
              <a:rPr lang="en-US" smtClean="0"/>
              <a:t>‹#›</a:t>
            </a:fld>
            <a:endParaRPr lang="en-US"/>
          </a:p>
        </p:txBody>
      </p:sp>
    </p:spTree>
    <p:extLst>
      <p:ext uri="{BB962C8B-B14F-4D97-AF65-F5344CB8AC3E}">
        <p14:creationId xmlns:p14="http://schemas.microsoft.com/office/powerpoint/2010/main" val="1821149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BD1B6D-0070-445C-AC66-1BDB56EBA28F}" type="datetime1">
              <a:rPr lang="en-US" smtClean="0"/>
              <a:t>11/30/2016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938215-8776-4CC7-A416-2051F5276AB1}" type="slidenum">
              <a:rPr lang="en-US" smtClean="0"/>
              <a:t>‹#›</a:t>
            </a:fld>
            <a:endParaRPr lang="en-US"/>
          </a:p>
        </p:txBody>
      </p:sp>
    </p:spTree>
    <p:extLst>
      <p:ext uri="{BB962C8B-B14F-4D97-AF65-F5344CB8AC3E}">
        <p14:creationId xmlns:p14="http://schemas.microsoft.com/office/powerpoint/2010/main" val="174764008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Rectangle 11"/>
          <p:cNvSpPr/>
          <p:nvPr userDrawn="1"/>
        </p:nvSpPr>
        <p:spPr>
          <a:xfrm>
            <a:off x="0" y="0"/>
            <a:ext cx="9144000" cy="6858000"/>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userDrawn="1"/>
        </p:nvSpPr>
        <p:spPr>
          <a:xfrm>
            <a:off x="0" y="5863771"/>
            <a:ext cx="9144000" cy="994229"/>
          </a:xfrm>
          <a:prstGeom prst="rect">
            <a:avLst/>
          </a:prstGeom>
          <a:solidFill>
            <a:srgbClr val="1C44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userDrawn="1"/>
        </p:nvSpPr>
        <p:spPr>
          <a:xfrm>
            <a:off x="0" y="0"/>
            <a:ext cx="9144000" cy="1447800"/>
          </a:xfrm>
          <a:prstGeom prst="rect">
            <a:avLst/>
          </a:prstGeom>
          <a:solidFill>
            <a:srgbClr val="1C44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27" name="Picture 3" descr="H:\Projects\US_92_PD&amp;E\PowerPoint_Template\fdo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14431" y="254001"/>
            <a:ext cx="2115137" cy="932611"/>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userDrawn="1"/>
        </p:nvCxnSpPr>
        <p:spPr>
          <a:xfrm>
            <a:off x="0" y="1447800"/>
            <a:ext cx="9144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0" y="5312229"/>
            <a:ext cx="9144000" cy="551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TextBox 18"/>
          <p:cNvSpPr txBox="1"/>
          <p:nvPr userDrawn="1"/>
        </p:nvSpPr>
        <p:spPr>
          <a:xfrm>
            <a:off x="152400" y="6019800"/>
            <a:ext cx="3962400" cy="994229"/>
          </a:xfrm>
          <a:prstGeom prst="rect">
            <a:avLst/>
          </a:prstGeom>
          <a:noFill/>
        </p:spPr>
        <p:txBody>
          <a:bodyPr wrap="square" lIns="0" tIns="0" rIns="0" bIns="0" rtlCol="0" anchor="ctr"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prstClr val="white"/>
                </a:solidFill>
              </a:rPr>
              <a:t>Florida Department</a:t>
            </a:r>
            <a:r>
              <a:rPr lang="en-US" sz="1200" b="1" baseline="0" dirty="0" smtClean="0">
                <a:solidFill>
                  <a:prstClr val="white"/>
                </a:solidFill>
              </a:rPr>
              <a:t> of Transportation – District Seven </a:t>
            </a:r>
            <a:br>
              <a:rPr lang="en-US" sz="1200" b="1" baseline="0" dirty="0" smtClean="0">
                <a:solidFill>
                  <a:prstClr val="white"/>
                </a:solidFill>
              </a:rPr>
            </a:br>
            <a:r>
              <a:rPr lang="en-US" sz="1200" b="1" dirty="0" smtClean="0">
                <a:solidFill>
                  <a:prstClr val="white"/>
                </a:solidFill>
              </a:rPr>
              <a:t>Hillsborough County</a:t>
            </a:r>
          </a:p>
          <a:p>
            <a:pPr algn="l"/>
            <a:r>
              <a:rPr lang="en-US" sz="1200" b="1" dirty="0" err="1" smtClean="0">
                <a:solidFill>
                  <a:prstClr val="white"/>
                </a:solidFill>
              </a:rPr>
              <a:t>WPI</a:t>
            </a:r>
            <a:r>
              <a:rPr lang="en-US" sz="1200" b="1" dirty="0" smtClean="0">
                <a:solidFill>
                  <a:prstClr val="white"/>
                </a:solidFill>
              </a:rPr>
              <a:t> </a:t>
            </a:r>
            <a:r>
              <a:rPr lang="en-US" sz="1200" b="1" dirty="0">
                <a:solidFill>
                  <a:prstClr val="white"/>
                </a:solidFill>
              </a:rPr>
              <a:t>Segment No.: 435749-1 </a:t>
            </a:r>
            <a:r>
              <a:rPr lang="en-US" sz="1600" b="1" dirty="0" smtClean="0">
                <a:solidFill>
                  <a:prstClr val="white"/>
                </a:solidFill>
              </a:rPr>
              <a:t/>
            </a:r>
            <a:br>
              <a:rPr lang="en-US" sz="1600" b="1" dirty="0" smtClean="0">
                <a:solidFill>
                  <a:prstClr val="white"/>
                </a:solidFill>
              </a:rPr>
            </a:br>
            <a:endParaRPr lang="en-US" sz="1600" b="1" dirty="0" smtClean="0">
              <a:solidFill>
                <a:prstClr val="white"/>
              </a:solidFill>
            </a:endParaRPr>
          </a:p>
        </p:txBody>
      </p:sp>
      <p:sp>
        <p:nvSpPr>
          <p:cNvPr id="2" name="TextBox 1"/>
          <p:cNvSpPr txBox="1"/>
          <p:nvPr userDrawn="1"/>
        </p:nvSpPr>
        <p:spPr>
          <a:xfrm>
            <a:off x="4804682" y="6009082"/>
            <a:ext cx="4267200" cy="923330"/>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200" b="1" dirty="0" smtClean="0">
                <a:solidFill>
                  <a:prstClr val="white"/>
                </a:solidFill>
              </a:rPr>
              <a:t>Public Hearing</a:t>
            </a:r>
          </a:p>
          <a:p>
            <a:pPr marL="0" marR="0" indent="0" algn="r" defTabSz="914400" rtl="0" eaLnBrk="1" fontAlgn="auto" latinLnBrk="0" hangingPunct="1">
              <a:lnSpc>
                <a:spcPct val="100000"/>
              </a:lnSpc>
              <a:spcBef>
                <a:spcPts val="0"/>
              </a:spcBef>
              <a:spcAft>
                <a:spcPts val="0"/>
              </a:spcAft>
              <a:buClrTx/>
              <a:buSzTx/>
              <a:buFontTx/>
              <a:buNone/>
              <a:tabLst/>
              <a:defRPr/>
            </a:pPr>
            <a:r>
              <a:rPr lang="en-US" sz="1200" b="1" baseline="0" dirty="0" smtClean="0">
                <a:solidFill>
                  <a:prstClr val="white"/>
                </a:solidFill>
              </a:rPr>
              <a:t>HCC </a:t>
            </a:r>
            <a:r>
              <a:rPr lang="en-US" sz="1200" b="1" baseline="0" dirty="0" err="1" smtClean="0">
                <a:solidFill>
                  <a:prstClr val="white"/>
                </a:solidFill>
              </a:rPr>
              <a:t>Trinkle</a:t>
            </a:r>
            <a:r>
              <a:rPr lang="en-US" sz="1200" b="1" baseline="0" dirty="0" smtClean="0">
                <a:solidFill>
                  <a:prstClr val="white"/>
                </a:solidFill>
              </a:rPr>
              <a:t> Center - </a:t>
            </a:r>
            <a:r>
              <a:rPr lang="en-US" sz="1200" b="1" dirty="0" smtClean="0">
                <a:solidFill>
                  <a:prstClr val="white"/>
                </a:solidFill>
              </a:rPr>
              <a:t>December 1, 2016</a:t>
            </a:r>
            <a:r>
              <a:rPr lang="en-US" sz="1200" b="1" baseline="0" dirty="0" smtClean="0">
                <a:solidFill>
                  <a:prstClr val="white"/>
                </a:solidFill>
              </a:rPr>
              <a:t> </a:t>
            </a:r>
            <a:r>
              <a:rPr lang="en-US" sz="1200" b="1" dirty="0" smtClean="0">
                <a:solidFill>
                  <a:prstClr val="white"/>
                </a:solidFill>
              </a:rPr>
              <a:t/>
            </a:r>
            <a:br>
              <a:rPr lang="en-US" sz="1200" b="1" dirty="0" smtClean="0">
                <a:solidFill>
                  <a:prstClr val="white"/>
                </a:solidFill>
              </a:rPr>
            </a:br>
            <a:r>
              <a:rPr lang="en-US" sz="1200" b="1" baseline="0" dirty="0" smtClean="0">
                <a:solidFill>
                  <a:prstClr val="white"/>
                </a:solidFill>
              </a:rPr>
              <a:t>Sheraton Tampa East Hotel - </a:t>
            </a:r>
            <a:r>
              <a:rPr lang="en-US" sz="1200" b="1" dirty="0" smtClean="0">
                <a:solidFill>
                  <a:prstClr val="white"/>
                </a:solidFill>
              </a:rPr>
              <a:t>December 6,</a:t>
            </a:r>
            <a:r>
              <a:rPr lang="en-US" sz="1200" b="1" baseline="0" dirty="0" smtClean="0">
                <a:solidFill>
                  <a:prstClr val="white"/>
                </a:solidFill>
              </a:rPr>
              <a:t> 2016 </a:t>
            </a:r>
            <a:endParaRPr lang="en-US" sz="1200" b="1" dirty="0" smtClean="0">
              <a:solidFill>
                <a:prstClr val="white"/>
              </a:solidFill>
            </a:endParaRPr>
          </a:p>
          <a:p>
            <a:pPr algn="r"/>
            <a:endParaRPr lang="en-US" sz="1600" dirty="0"/>
          </a:p>
        </p:txBody>
      </p:sp>
      <p:sp>
        <p:nvSpPr>
          <p:cNvPr id="3" name="Rectangle 2"/>
          <p:cNvSpPr/>
          <p:nvPr userDrawn="1"/>
        </p:nvSpPr>
        <p:spPr>
          <a:xfrm>
            <a:off x="0" y="1447800"/>
            <a:ext cx="9144000" cy="3864429"/>
          </a:xfrm>
          <a:prstGeom prst="rect">
            <a:avLst/>
          </a:prstGeom>
          <a:gradFill>
            <a:gsLst>
              <a:gs pos="0">
                <a:schemeClr val="bg1"/>
              </a:gs>
              <a:gs pos="16000">
                <a:schemeClr val="bg1"/>
              </a:gs>
              <a:gs pos="65830">
                <a:srgbClr val="DFDFD2"/>
              </a:gs>
              <a:gs pos="51000">
                <a:srgbClr val="E8E8DF"/>
              </a:gs>
              <a:gs pos="83000">
                <a:srgbClr val="DFDFD2"/>
              </a:gs>
              <a:gs pos="100000">
                <a:srgbClr val="DFDFD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948510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14514"/>
            <a:ext cx="5867400" cy="863600"/>
          </a:xfrm>
        </p:spPr>
        <p:txBody>
          <a:bodyPr>
            <a:noAutofit/>
          </a:bodyPr>
          <a:lstStyle>
            <a:lvl1pPr>
              <a:defRPr sz="36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06766B1-B06D-4E8B-ACAA-84EF293BBA81}" type="datetime1">
              <a:rPr lang="en-US" smtClean="0">
                <a:solidFill>
                  <a:prstClr val="black">
                    <a:tint val="75000"/>
                  </a:prstClr>
                </a:solidFill>
              </a:rPr>
              <a:t>11/30/2016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D938215-8776-4CC7-A416-2051F5276A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405620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C1697C-0F36-4247-89CE-6FB49FB47F46}" type="datetime1">
              <a:rPr lang="en-US" smtClean="0">
                <a:solidFill>
                  <a:prstClr val="black">
                    <a:tint val="75000"/>
                  </a:prstClr>
                </a:solidFill>
              </a:rPr>
              <a:t>11/30/2016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D938215-8776-4CC7-A416-2051F5276A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677929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76B046-8386-4CC2-9C80-264AAFAEADD8}" type="datetime1">
              <a:rPr lang="en-US" smtClean="0">
                <a:solidFill>
                  <a:prstClr val="black">
                    <a:tint val="75000"/>
                  </a:prstClr>
                </a:solidFill>
              </a:rPr>
              <a:t>11/30/2016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D938215-8776-4CC7-A416-2051F5276A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691186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4AB55F9-4E28-4D58-BF3D-7107AE0EAE2A}" type="datetime1">
              <a:rPr lang="en-US" smtClean="0">
                <a:solidFill>
                  <a:prstClr val="black">
                    <a:tint val="75000"/>
                  </a:prstClr>
                </a:solidFill>
              </a:rPr>
              <a:t>11/30/2016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D938215-8776-4CC7-A416-2051F5276A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38006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00F648-C36D-441C-BF71-4A594602AC76}" type="datetime1">
              <a:rPr lang="en-US" smtClean="0">
                <a:solidFill>
                  <a:prstClr val="black">
                    <a:tint val="75000"/>
                  </a:prstClr>
                </a:solidFill>
              </a:rPr>
              <a:t>11/30/2016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D938215-8776-4CC7-A416-2051F5276A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87040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D5AF48-DCED-4D7A-8929-B4C2ACD8217C}" type="datetime1">
              <a:rPr lang="en-US" smtClean="0">
                <a:solidFill>
                  <a:prstClr val="black">
                    <a:tint val="75000"/>
                  </a:prstClr>
                </a:solidFill>
              </a:rPr>
              <a:t>11/30/2016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D938215-8776-4CC7-A416-2051F5276A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2818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chemeClr val="tx2"/>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1" name="Group 10"/>
          <p:cNvGrpSpPr/>
          <p:nvPr userDrawn="1"/>
        </p:nvGrpSpPr>
        <p:grpSpPr>
          <a:xfrm>
            <a:off x="-24809" y="6334125"/>
            <a:ext cx="9168809" cy="533400"/>
            <a:chOff x="-24809" y="6324600"/>
            <a:chExt cx="9168809" cy="533400"/>
          </a:xfrm>
        </p:grpSpPr>
        <p:sp>
          <p:nvSpPr>
            <p:cNvPr id="12" name="Rectangle 11"/>
            <p:cNvSpPr/>
            <p:nvPr/>
          </p:nvSpPr>
          <p:spPr>
            <a:xfrm>
              <a:off x="0" y="6324600"/>
              <a:ext cx="9144000" cy="533400"/>
            </a:xfrm>
            <a:prstGeom prst="rect">
              <a:avLst/>
            </a:prstGeom>
            <a:solidFill>
              <a:srgbClr val="1C44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4809" y="6340684"/>
              <a:ext cx="2920409" cy="461665"/>
            </a:xfrm>
            <a:prstGeom prst="rect">
              <a:avLst/>
            </a:prstGeom>
            <a:noFill/>
          </p:spPr>
          <p:txBody>
            <a:bodyPr wrap="square" rtlCol="0">
              <a:spAutoFit/>
            </a:bodyPr>
            <a:lstStyle/>
            <a:p>
              <a:r>
                <a:rPr lang="en-US" sz="800" b="1" dirty="0" smtClean="0">
                  <a:solidFill>
                    <a:schemeClr val="bg1"/>
                  </a:solidFill>
                  <a:latin typeface="Arial" panose="020B0604020202020204" pitchFamily="34" charset="0"/>
                  <a:cs typeface="Arial" panose="020B0604020202020204" pitchFamily="34" charset="0"/>
                </a:rPr>
                <a:t>Florida Department of Transportation – District Seven </a:t>
              </a:r>
            </a:p>
            <a:p>
              <a:r>
                <a:rPr lang="en-US" sz="800" b="1" dirty="0" smtClean="0">
                  <a:solidFill>
                    <a:schemeClr val="bg1"/>
                  </a:solidFill>
                  <a:latin typeface="Arial" panose="020B0604020202020204" pitchFamily="34" charset="0"/>
                  <a:cs typeface="Arial" panose="020B0604020202020204" pitchFamily="34" charset="0"/>
                </a:rPr>
                <a:t>Hillsborough County</a:t>
              </a:r>
            </a:p>
            <a:p>
              <a:r>
                <a:rPr lang="en-US" sz="800" b="1" dirty="0" err="1" smtClean="0">
                  <a:solidFill>
                    <a:schemeClr val="bg1"/>
                  </a:solidFill>
                  <a:latin typeface="Arial" panose="020B0604020202020204" pitchFamily="34" charset="0"/>
                  <a:cs typeface="Arial" panose="020B0604020202020204" pitchFamily="34" charset="0"/>
                </a:rPr>
                <a:t>WPI</a:t>
              </a:r>
              <a:r>
                <a:rPr lang="en-US" sz="800" b="1" dirty="0" smtClean="0">
                  <a:solidFill>
                    <a:schemeClr val="bg1"/>
                  </a:solidFill>
                  <a:latin typeface="Arial" panose="020B0604020202020204" pitchFamily="34" charset="0"/>
                  <a:cs typeface="Arial" panose="020B0604020202020204" pitchFamily="34" charset="0"/>
                </a:rPr>
                <a:t> Segment No.: 435749-1</a:t>
              </a:r>
              <a:endParaRPr lang="en-US" sz="800" b="1" dirty="0">
                <a:solidFill>
                  <a:schemeClr val="bg1"/>
                </a:solidFill>
                <a:latin typeface="Arial" panose="020B0604020202020204" pitchFamily="34" charset="0"/>
                <a:cs typeface="Arial" panose="020B0604020202020204" pitchFamily="34" charset="0"/>
              </a:endParaRPr>
            </a:p>
          </p:txBody>
        </p:sp>
        <p:sp>
          <p:nvSpPr>
            <p:cNvPr id="14" name="TextBox 13"/>
            <p:cNvSpPr txBox="1"/>
            <p:nvPr/>
          </p:nvSpPr>
          <p:spPr>
            <a:xfrm>
              <a:off x="6324600" y="6331144"/>
              <a:ext cx="2815087" cy="461665"/>
            </a:xfrm>
            <a:prstGeom prst="rect">
              <a:avLst/>
            </a:prstGeom>
            <a:noFill/>
          </p:spPr>
          <p:txBody>
            <a:bodyPr wrap="square" rtlCol="0">
              <a:spAutoFit/>
            </a:bodyPr>
            <a:lstStyle/>
            <a:p>
              <a:pPr algn="r"/>
              <a:r>
                <a:rPr lang="en-US" sz="800" b="1" dirty="0" smtClean="0">
                  <a:solidFill>
                    <a:schemeClr val="bg1"/>
                  </a:solidFill>
                  <a:latin typeface="Arial" panose="020B0604020202020204" pitchFamily="34" charset="0"/>
                  <a:cs typeface="Arial" panose="020B0604020202020204" pitchFamily="34" charset="0"/>
                </a:rPr>
                <a:t>Public Hearing</a:t>
              </a:r>
            </a:p>
            <a:p>
              <a:pPr marL="0" marR="0" indent="0" algn="r" defTabSz="914400" rtl="0" eaLnBrk="1" fontAlgn="auto" latinLnBrk="0" hangingPunct="1">
                <a:lnSpc>
                  <a:spcPct val="100000"/>
                </a:lnSpc>
                <a:spcBef>
                  <a:spcPts val="0"/>
                </a:spcBef>
                <a:spcAft>
                  <a:spcPts val="0"/>
                </a:spcAft>
                <a:buClrTx/>
                <a:buSzTx/>
                <a:buFontTx/>
                <a:buNone/>
                <a:tabLst/>
                <a:defRPr/>
              </a:pPr>
              <a:r>
                <a:rPr lang="en-US" sz="800" b="1" dirty="0" smtClean="0">
                  <a:solidFill>
                    <a:schemeClr val="bg1"/>
                  </a:solidFill>
                  <a:latin typeface="Arial" panose="020B0604020202020204" pitchFamily="34" charset="0"/>
                  <a:cs typeface="Arial" panose="020B0604020202020204" pitchFamily="34" charset="0"/>
                </a:rPr>
                <a:t> HCC</a:t>
              </a:r>
              <a:r>
                <a:rPr lang="en-US" sz="800" b="1" baseline="0" dirty="0" smtClean="0">
                  <a:solidFill>
                    <a:schemeClr val="bg1"/>
                  </a:solidFill>
                  <a:latin typeface="Arial" panose="020B0604020202020204" pitchFamily="34" charset="0"/>
                  <a:cs typeface="Arial" panose="020B0604020202020204" pitchFamily="34" charset="0"/>
                </a:rPr>
                <a:t> </a:t>
              </a:r>
              <a:r>
                <a:rPr lang="en-US" sz="800" b="1" baseline="0" dirty="0" err="1" smtClean="0">
                  <a:solidFill>
                    <a:schemeClr val="bg1"/>
                  </a:solidFill>
                  <a:latin typeface="Arial" panose="020B0604020202020204" pitchFamily="34" charset="0"/>
                  <a:cs typeface="Arial" panose="020B0604020202020204" pitchFamily="34" charset="0"/>
                </a:rPr>
                <a:t>Trinkle</a:t>
              </a:r>
              <a:r>
                <a:rPr lang="en-US" sz="800" b="1" baseline="0" dirty="0" smtClean="0">
                  <a:solidFill>
                    <a:schemeClr val="bg1"/>
                  </a:solidFill>
                  <a:latin typeface="Arial" panose="020B0604020202020204" pitchFamily="34" charset="0"/>
                  <a:cs typeface="Arial" panose="020B0604020202020204" pitchFamily="34" charset="0"/>
                </a:rPr>
                <a:t> Center – December </a:t>
              </a:r>
              <a:r>
                <a:rPr lang="en-US" sz="800" b="1" dirty="0" smtClean="0">
                  <a:solidFill>
                    <a:schemeClr val="bg1"/>
                  </a:solidFill>
                  <a:latin typeface="Arial" panose="020B0604020202020204" pitchFamily="34" charset="0"/>
                  <a:cs typeface="Arial" panose="020B0604020202020204" pitchFamily="34" charset="0"/>
                </a:rPr>
                <a:t>1, 2016</a:t>
              </a:r>
              <a:br>
                <a:rPr lang="en-US" sz="800" b="1" dirty="0" smtClean="0">
                  <a:solidFill>
                    <a:schemeClr val="bg1"/>
                  </a:solidFill>
                  <a:latin typeface="Arial" panose="020B0604020202020204" pitchFamily="34" charset="0"/>
                  <a:cs typeface="Arial" panose="020B0604020202020204" pitchFamily="34" charset="0"/>
                </a:rPr>
              </a:br>
              <a:r>
                <a:rPr lang="en-US" sz="800" b="1" dirty="0" smtClean="0">
                  <a:solidFill>
                    <a:schemeClr val="bg1"/>
                  </a:solidFill>
                  <a:latin typeface="Arial" panose="020B0604020202020204" pitchFamily="34" charset="0"/>
                  <a:cs typeface="Arial" panose="020B0604020202020204" pitchFamily="34" charset="0"/>
                </a:rPr>
                <a:t>Sheraton Tampa East Hotel – December 6, 2016</a:t>
              </a:r>
            </a:p>
          </p:txBody>
        </p:sp>
      </p:grpSp>
    </p:spTree>
    <p:extLst>
      <p:ext uri="{BB962C8B-B14F-4D97-AF65-F5344CB8AC3E}">
        <p14:creationId xmlns:p14="http://schemas.microsoft.com/office/powerpoint/2010/main" val="146902249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4EC41B-B46F-48B1-9A94-8FC3AF7BF4EA}" type="datetime1">
              <a:rPr lang="en-US" smtClean="0">
                <a:solidFill>
                  <a:prstClr val="black">
                    <a:tint val="75000"/>
                  </a:prstClr>
                </a:solidFill>
              </a:rPr>
              <a:t>11/30/2016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D938215-8776-4CC7-A416-2051F5276A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61703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94EBC70-E04A-4030-A53D-6E9B49F35A14}" type="datetime1">
              <a:rPr lang="en-US" smtClean="0">
                <a:solidFill>
                  <a:prstClr val="black">
                    <a:tint val="75000"/>
                  </a:prstClr>
                </a:solidFill>
              </a:rPr>
              <a:t>11/30/2016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D938215-8776-4CC7-A416-2051F5276A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60726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2FBB71-96D0-435A-8C94-9290559338A6}" type="datetime1">
              <a:rPr lang="en-US" smtClean="0">
                <a:solidFill>
                  <a:prstClr val="black">
                    <a:tint val="75000"/>
                  </a:prstClr>
                </a:solidFill>
              </a:rPr>
              <a:t>11/30/2016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D938215-8776-4CC7-A416-2051F5276A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72774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B07056-8D17-48C8-8AA8-C5BA1E935D32}" type="datetime1">
              <a:rPr lang="en-US" smtClean="0">
                <a:solidFill>
                  <a:prstClr val="black">
                    <a:tint val="75000"/>
                  </a:prstClr>
                </a:solidFill>
              </a:rPr>
              <a:t>11/30/2016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D938215-8776-4CC7-A416-2051F5276A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8705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914400"/>
            <a:ext cx="9144000" cy="5419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userDrawn="1"/>
        </p:nvCxnSpPr>
        <p:spPr>
          <a:xfrm>
            <a:off x="0" y="937260"/>
            <a:ext cx="9144000" cy="0"/>
          </a:xfrm>
          <a:prstGeom prst="line">
            <a:avLst/>
          </a:prstGeom>
          <a:ln w="57150">
            <a:solidFill>
              <a:srgbClr val="CCCCB8"/>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chemeClr val="tx2"/>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1" name="Group 10"/>
          <p:cNvGrpSpPr/>
          <p:nvPr userDrawn="1"/>
        </p:nvGrpSpPr>
        <p:grpSpPr>
          <a:xfrm>
            <a:off x="-24809" y="6334125"/>
            <a:ext cx="9168809" cy="533400"/>
            <a:chOff x="-24809" y="6324600"/>
            <a:chExt cx="9168809" cy="533400"/>
          </a:xfrm>
        </p:grpSpPr>
        <p:sp>
          <p:nvSpPr>
            <p:cNvPr id="12" name="Rectangle 11"/>
            <p:cNvSpPr/>
            <p:nvPr/>
          </p:nvSpPr>
          <p:spPr>
            <a:xfrm>
              <a:off x="0" y="6324600"/>
              <a:ext cx="9144000" cy="533400"/>
            </a:xfrm>
            <a:prstGeom prst="rect">
              <a:avLst/>
            </a:prstGeom>
            <a:solidFill>
              <a:srgbClr val="1C44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4809" y="6340684"/>
              <a:ext cx="2920409" cy="461665"/>
            </a:xfrm>
            <a:prstGeom prst="rect">
              <a:avLst/>
            </a:prstGeom>
            <a:noFill/>
          </p:spPr>
          <p:txBody>
            <a:bodyPr wrap="square" rtlCol="0">
              <a:spAutoFit/>
            </a:bodyPr>
            <a:lstStyle/>
            <a:p>
              <a:r>
                <a:rPr lang="en-US" sz="800" b="1" dirty="0" smtClean="0">
                  <a:solidFill>
                    <a:schemeClr val="bg1"/>
                  </a:solidFill>
                  <a:latin typeface="Arial" panose="020B0604020202020204" pitchFamily="34" charset="0"/>
                  <a:cs typeface="Arial" panose="020B0604020202020204" pitchFamily="34" charset="0"/>
                </a:rPr>
                <a:t>Florida Department of Transportation – District Seven </a:t>
              </a:r>
            </a:p>
            <a:p>
              <a:r>
                <a:rPr lang="en-US" sz="800" b="1" dirty="0" smtClean="0">
                  <a:solidFill>
                    <a:schemeClr val="bg1"/>
                  </a:solidFill>
                  <a:latin typeface="Arial" panose="020B0604020202020204" pitchFamily="34" charset="0"/>
                  <a:cs typeface="Arial" panose="020B0604020202020204" pitchFamily="34" charset="0"/>
                </a:rPr>
                <a:t>Hillsborough County</a:t>
              </a:r>
            </a:p>
            <a:p>
              <a:r>
                <a:rPr lang="en-US" sz="800" b="1" dirty="0" err="1" smtClean="0">
                  <a:solidFill>
                    <a:schemeClr val="bg1"/>
                  </a:solidFill>
                  <a:latin typeface="Arial" panose="020B0604020202020204" pitchFamily="34" charset="0"/>
                  <a:cs typeface="Arial" panose="020B0604020202020204" pitchFamily="34" charset="0"/>
                </a:rPr>
                <a:t>WPI</a:t>
              </a:r>
              <a:r>
                <a:rPr lang="en-US" sz="800" b="1" dirty="0" smtClean="0">
                  <a:solidFill>
                    <a:schemeClr val="bg1"/>
                  </a:solidFill>
                  <a:latin typeface="Arial" panose="020B0604020202020204" pitchFamily="34" charset="0"/>
                  <a:cs typeface="Arial" panose="020B0604020202020204" pitchFamily="34" charset="0"/>
                </a:rPr>
                <a:t> Segment No.: 435749-1</a:t>
              </a:r>
              <a:endParaRPr lang="en-US" sz="800" b="1" dirty="0">
                <a:solidFill>
                  <a:schemeClr val="bg1"/>
                </a:solidFill>
                <a:latin typeface="Arial" panose="020B0604020202020204" pitchFamily="34" charset="0"/>
                <a:cs typeface="Arial" panose="020B0604020202020204" pitchFamily="34" charset="0"/>
              </a:endParaRPr>
            </a:p>
          </p:txBody>
        </p:sp>
        <p:sp>
          <p:nvSpPr>
            <p:cNvPr id="14" name="TextBox 13"/>
            <p:cNvSpPr txBox="1"/>
            <p:nvPr/>
          </p:nvSpPr>
          <p:spPr>
            <a:xfrm>
              <a:off x="6324600" y="6331144"/>
              <a:ext cx="2815087" cy="461665"/>
            </a:xfrm>
            <a:prstGeom prst="rect">
              <a:avLst/>
            </a:prstGeom>
            <a:noFill/>
          </p:spPr>
          <p:txBody>
            <a:bodyPr wrap="square" rtlCol="0">
              <a:spAutoFit/>
            </a:bodyPr>
            <a:lstStyle/>
            <a:p>
              <a:pPr algn="r"/>
              <a:r>
                <a:rPr lang="en-US" sz="800" b="1" dirty="0" smtClean="0">
                  <a:solidFill>
                    <a:schemeClr val="bg1"/>
                  </a:solidFill>
                  <a:latin typeface="Arial" panose="020B0604020202020204" pitchFamily="34" charset="0"/>
                  <a:cs typeface="Arial" panose="020B0604020202020204" pitchFamily="34" charset="0"/>
                </a:rPr>
                <a:t>Public Hearing</a:t>
              </a:r>
            </a:p>
            <a:p>
              <a:pPr marL="0" marR="0" indent="0" algn="r" defTabSz="914400" rtl="0" eaLnBrk="1" fontAlgn="auto" latinLnBrk="0" hangingPunct="1">
                <a:lnSpc>
                  <a:spcPct val="100000"/>
                </a:lnSpc>
                <a:spcBef>
                  <a:spcPts val="0"/>
                </a:spcBef>
                <a:spcAft>
                  <a:spcPts val="0"/>
                </a:spcAft>
                <a:buClrTx/>
                <a:buSzTx/>
                <a:buFontTx/>
                <a:buNone/>
                <a:tabLst/>
                <a:defRPr/>
              </a:pPr>
              <a:r>
                <a:rPr lang="en-US" sz="800" b="1" dirty="0" smtClean="0">
                  <a:solidFill>
                    <a:schemeClr val="bg1"/>
                  </a:solidFill>
                  <a:latin typeface="Arial" panose="020B0604020202020204" pitchFamily="34" charset="0"/>
                  <a:cs typeface="Arial" panose="020B0604020202020204" pitchFamily="34" charset="0"/>
                </a:rPr>
                <a:t> HCC</a:t>
              </a:r>
              <a:r>
                <a:rPr lang="en-US" sz="800" b="1" baseline="0" dirty="0" smtClean="0">
                  <a:solidFill>
                    <a:schemeClr val="bg1"/>
                  </a:solidFill>
                  <a:latin typeface="Arial" panose="020B0604020202020204" pitchFamily="34" charset="0"/>
                  <a:cs typeface="Arial" panose="020B0604020202020204" pitchFamily="34" charset="0"/>
                </a:rPr>
                <a:t> </a:t>
              </a:r>
              <a:r>
                <a:rPr lang="en-US" sz="800" b="1" baseline="0" dirty="0" err="1" smtClean="0">
                  <a:solidFill>
                    <a:schemeClr val="bg1"/>
                  </a:solidFill>
                  <a:latin typeface="Arial" panose="020B0604020202020204" pitchFamily="34" charset="0"/>
                  <a:cs typeface="Arial" panose="020B0604020202020204" pitchFamily="34" charset="0"/>
                </a:rPr>
                <a:t>Trinkle</a:t>
              </a:r>
              <a:r>
                <a:rPr lang="en-US" sz="800" b="1" baseline="0" dirty="0" smtClean="0">
                  <a:solidFill>
                    <a:schemeClr val="bg1"/>
                  </a:solidFill>
                  <a:latin typeface="Arial" panose="020B0604020202020204" pitchFamily="34" charset="0"/>
                  <a:cs typeface="Arial" panose="020B0604020202020204" pitchFamily="34" charset="0"/>
                </a:rPr>
                <a:t> Center – December </a:t>
              </a:r>
              <a:r>
                <a:rPr lang="en-US" sz="800" b="1" dirty="0" smtClean="0">
                  <a:solidFill>
                    <a:schemeClr val="bg1"/>
                  </a:solidFill>
                  <a:latin typeface="Arial" panose="020B0604020202020204" pitchFamily="34" charset="0"/>
                  <a:cs typeface="Arial" panose="020B0604020202020204" pitchFamily="34" charset="0"/>
                </a:rPr>
                <a:t>1, 2016</a:t>
              </a:r>
              <a:br>
                <a:rPr lang="en-US" sz="800" b="1" dirty="0" smtClean="0">
                  <a:solidFill>
                    <a:schemeClr val="bg1"/>
                  </a:solidFill>
                  <a:latin typeface="Arial" panose="020B0604020202020204" pitchFamily="34" charset="0"/>
                  <a:cs typeface="Arial" panose="020B0604020202020204" pitchFamily="34" charset="0"/>
                </a:rPr>
              </a:br>
              <a:r>
                <a:rPr lang="en-US" sz="800" b="1" dirty="0" smtClean="0">
                  <a:solidFill>
                    <a:schemeClr val="bg1"/>
                  </a:solidFill>
                  <a:latin typeface="Arial" panose="020B0604020202020204" pitchFamily="34" charset="0"/>
                  <a:cs typeface="Arial" panose="020B0604020202020204" pitchFamily="34" charset="0"/>
                </a:rPr>
                <a:t>Sheraton Tampa East Hotel – December 6, 2016</a:t>
              </a:r>
            </a:p>
          </p:txBody>
        </p:sp>
      </p:grpSp>
    </p:spTree>
    <p:extLst>
      <p:ext uri="{BB962C8B-B14F-4D97-AF65-F5344CB8AC3E}">
        <p14:creationId xmlns:p14="http://schemas.microsoft.com/office/powerpoint/2010/main" val="274250187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83BF1B-9C98-4B5E-89E2-AA2E3518920F}" type="datetime1">
              <a:rPr lang="en-US" smtClean="0"/>
              <a:t>11/30/2016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938215-8776-4CC7-A416-2051F5276AB1}" type="slidenum">
              <a:rPr lang="en-US" smtClean="0"/>
              <a:t>‹#›</a:t>
            </a:fld>
            <a:endParaRPr lang="en-US"/>
          </a:p>
        </p:txBody>
      </p:sp>
    </p:spTree>
    <p:extLst>
      <p:ext uri="{BB962C8B-B14F-4D97-AF65-F5344CB8AC3E}">
        <p14:creationId xmlns:p14="http://schemas.microsoft.com/office/powerpoint/2010/main" val="91536468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8B324F1-0319-4F61-849D-DA1105D95FF3}" type="datetime1">
              <a:rPr lang="en-US" smtClean="0"/>
              <a:t>11/30/2016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938215-8776-4CC7-A416-2051F5276AB1}" type="slidenum">
              <a:rPr lang="en-US" smtClean="0"/>
              <a:t>‹#›</a:t>
            </a:fld>
            <a:endParaRPr lang="en-US"/>
          </a:p>
        </p:txBody>
      </p:sp>
    </p:spTree>
    <p:extLst>
      <p:ext uri="{BB962C8B-B14F-4D97-AF65-F5344CB8AC3E}">
        <p14:creationId xmlns:p14="http://schemas.microsoft.com/office/powerpoint/2010/main" val="229150988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79ECE7-3919-4047-B398-E4649EAB270E}" type="datetime1">
              <a:rPr lang="en-US" smtClean="0"/>
              <a:t>11/30/2016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938215-8776-4CC7-A416-2051F5276AB1}" type="slidenum">
              <a:rPr lang="en-US" smtClean="0"/>
              <a:t>‹#›</a:t>
            </a:fld>
            <a:endParaRPr lang="en-US"/>
          </a:p>
        </p:txBody>
      </p:sp>
    </p:spTree>
    <p:extLst>
      <p:ext uri="{BB962C8B-B14F-4D97-AF65-F5344CB8AC3E}">
        <p14:creationId xmlns:p14="http://schemas.microsoft.com/office/powerpoint/2010/main" val="282901563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977557D-D45A-4F8A-A2C3-E0C95533F267}" type="datetime1">
              <a:rPr lang="en-US" smtClean="0"/>
              <a:t>11/30/2016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938215-8776-4CC7-A416-2051F5276AB1}" type="slidenum">
              <a:rPr lang="en-US" smtClean="0"/>
              <a:t>‹#›</a:t>
            </a:fld>
            <a:endParaRPr lang="en-US"/>
          </a:p>
        </p:txBody>
      </p:sp>
    </p:spTree>
    <p:extLst>
      <p:ext uri="{BB962C8B-B14F-4D97-AF65-F5344CB8AC3E}">
        <p14:creationId xmlns:p14="http://schemas.microsoft.com/office/powerpoint/2010/main" val="231092805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8107C0-B8E7-4E82-A765-75FD06D530FF}" type="datetime1">
              <a:rPr lang="en-US" smtClean="0"/>
              <a:t>11/30/2016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938215-8776-4CC7-A416-2051F5276AB1}" type="slidenum">
              <a:rPr lang="en-US" smtClean="0"/>
              <a:t>‹#›</a:t>
            </a:fld>
            <a:endParaRPr lang="en-US"/>
          </a:p>
        </p:txBody>
      </p:sp>
    </p:spTree>
    <p:extLst>
      <p:ext uri="{BB962C8B-B14F-4D97-AF65-F5344CB8AC3E}">
        <p14:creationId xmlns:p14="http://schemas.microsoft.com/office/powerpoint/2010/main" val="394459600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9C01F0-FFA3-43D9-96E7-850EC24AAC2C}" type="datetime1">
              <a:rPr lang="en-US" smtClean="0"/>
              <a:t>11/30/2016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938215-8776-4CC7-A416-2051F5276AB1}" type="slidenum">
              <a:rPr lang="en-US" smtClean="0"/>
              <a:t>‹#›</a:t>
            </a:fld>
            <a:endParaRPr lang="en-US"/>
          </a:p>
        </p:txBody>
      </p:sp>
    </p:spTree>
    <p:extLst>
      <p:ext uri="{BB962C8B-B14F-4D97-AF65-F5344CB8AC3E}">
        <p14:creationId xmlns:p14="http://schemas.microsoft.com/office/powerpoint/2010/main" val="266303859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0" y="914400"/>
            <a:ext cx="9144000" cy="5419725"/>
          </a:xfrm>
          <a:prstGeom prst="rect">
            <a:avLst/>
          </a:prstGeom>
          <a:gradFill flip="none" rotWithShape="1">
            <a:gsLst>
              <a:gs pos="0">
                <a:srgbClr val="D3D3C1"/>
              </a:gs>
              <a:gs pos="100000">
                <a:schemeClr val="bg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userDrawn="1"/>
        </p:nvCxnSpPr>
        <p:spPr>
          <a:xfrm>
            <a:off x="0" y="937260"/>
            <a:ext cx="9144000" cy="0"/>
          </a:xfrm>
          <a:prstGeom prst="line">
            <a:avLst/>
          </a:prstGeom>
          <a:ln w="57150">
            <a:solidFill>
              <a:srgbClr val="CCCCB8"/>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210313" y="1097280"/>
            <a:ext cx="8705088"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803ED3-DFDD-4B3B-8DA8-A854032103E2}" type="datetime1">
              <a:rPr lang="en-US" smtClean="0"/>
              <a:t>11/30/2016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938215-8776-4CC7-A416-2051F5276AB1}" type="slidenum">
              <a:rPr lang="en-US" smtClean="0"/>
              <a:t>‹#›</a:t>
            </a:fld>
            <a:endParaRPr lang="en-US"/>
          </a:p>
        </p:txBody>
      </p:sp>
      <p:sp>
        <p:nvSpPr>
          <p:cNvPr id="7" name="Rectangle 6"/>
          <p:cNvSpPr/>
          <p:nvPr userDrawn="1"/>
        </p:nvSpPr>
        <p:spPr>
          <a:xfrm>
            <a:off x="0" y="0"/>
            <a:ext cx="9144000" cy="914400"/>
          </a:xfrm>
          <a:prstGeom prst="rect">
            <a:avLst/>
          </a:prstGeom>
          <a:solidFill>
            <a:srgbClr val="1C44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3" descr="H:\Projects\US_92_PD&amp;E\PowerPoint_Template\fdot-logo.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6095689" y="139683"/>
            <a:ext cx="1412458" cy="6227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152399" y="14514"/>
            <a:ext cx="5943289" cy="863600"/>
          </a:xfrm>
          <a:prstGeom prst="rect">
            <a:avLst/>
          </a:prstGeom>
        </p:spPr>
        <p:txBody>
          <a:bodyPr vert="horz" lIns="91440" tIns="45720" rIns="91440" bIns="45720" rtlCol="0" anchor="ctr">
            <a:noAutofit/>
          </a:bodyPr>
          <a:lstStyle/>
          <a:p>
            <a:r>
              <a:rPr lang="en-US" dirty="0"/>
              <a:t>Click to edit Master title style</a:t>
            </a:r>
          </a:p>
        </p:txBody>
      </p:sp>
      <p:sp>
        <p:nvSpPr>
          <p:cNvPr id="12" name="Rectangle 11"/>
          <p:cNvSpPr/>
          <p:nvPr userDrawn="1"/>
        </p:nvSpPr>
        <p:spPr>
          <a:xfrm>
            <a:off x="7618291" y="235631"/>
            <a:ext cx="1524000" cy="430887"/>
          </a:xfrm>
          <a:prstGeom prst="rect">
            <a:avLst/>
          </a:prstGeom>
        </p:spPr>
        <p:txBody>
          <a:bodyPr wrap="square">
            <a:spAutoFit/>
          </a:bodyPr>
          <a:lstStyle/>
          <a:p>
            <a:pPr algn="l"/>
            <a:r>
              <a:rPr lang="en-US" sz="1100" b="1" dirty="0">
                <a:solidFill>
                  <a:schemeClr val="bg1"/>
                </a:solidFill>
              </a:rPr>
              <a:t>US 92 </a:t>
            </a:r>
            <a:r>
              <a:rPr lang="en-US" sz="1100" b="1" dirty="0" err="1">
                <a:solidFill>
                  <a:schemeClr val="bg1"/>
                </a:solidFill>
              </a:rPr>
              <a:t>PD&amp;E</a:t>
            </a:r>
            <a:r>
              <a:rPr lang="en-US" sz="1100" b="1" dirty="0">
                <a:solidFill>
                  <a:schemeClr val="bg1"/>
                </a:solidFill>
              </a:rPr>
              <a:t> STUDY</a:t>
            </a:r>
            <a:br>
              <a:rPr lang="en-US" sz="1100" b="1" dirty="0">
                <a:solidFill>
                  <a:schemeClr val="bg1"/>
                </a:solidFill>
              </a:rPr>
            </a:br>
            <a:r>
              <a:rPr lang="en-US" sz="1100" b="1" dirty="0">
                <a:solidFill>
                  <a:schemeClr val="bg1"/>
                </a:solidFill>
              </a:rPr>
              <a:t>RE-EVALUATION</a:t>
            </a:r>
          </a:p>
        </p:txBody>
      </p:sp>
    </p:spTree>
    <p:extLst>
      <p:ext uri="{BB962C8B-B14F-4D97-AF65-F5344CB8AC3E}">
        <p14:creationId xmlns:p14="http://schemas.microsoft.com/office/powerpoint/2010/main" val="18611541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2"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iming>
    <p:tnLst>
      <p:par>
        <p:cTn id="1" dur="indefinite" restart="never" nodeType="tmRoot"/>
      </p:par>
    </p:tnLst>
  </p:timing>
  <p:hf hdr="0" ftr="0" dt="0"/>
  <p:txStyles>
    <p:titleStyle>
      <a:lvl1pPr algn="l" defTabSz="914400" rtl="0" eaLnBrk="1" latinLnBrk="0" hangingPunct="1">
        <a:spcBef>
          <a:spcPct val="0"/>
        </a:spcBef>
        <a:buNone/>
        <a:defRPr sz="36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08B24C-4ED5-4E35-AB3D-4B0F00F7824F}" type="datetime1">
              <a:rPr lang="en-US" smtClean="0">
                <a:solidFill>
                  <a:prstClr val="black">
                    <a:tint val="75000"/>
                  </a:prstClr>
                </a:solidFill>
              </a:rPr>
              <a:t>11/30/2016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938215-8776-4CC7-A416-2051F5276AB1}"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0" y="0"/>
            <a:ext cx="9144000" cy="914400"/>
          </a:xfrm>
          <a:prstGeom prst="rect">
            <a:avLst/>
          </a:prstGeom>
          <a:solidFill>
            <a:srgbClr val="1C44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3" descr="H:\Projects\US_92_PD&amp;E\PowerPoint_Template\fdot-logo.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095689" y="139683"/>
            <a:ext cx="1412458" cy="6227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152400" y="14514"/>
            <a:ext cx="4267200" cy="863600"/>
          </a:xfrm>
          <a:prstGeom prst="rect">
            <a:avLst/>
          </a:prstGeom>
        </p:spPr>
        <p:txBody>
          <a:bodyPr vert="horz" lIns="91440" tIns="45720" rIns="91440" bIns="45720" rtlCol="0" anchor="ctr">
            <a:normAutofit/>
          </a:bodyPr>
          <a:lstStyle/>
          <a:p>
            <a:r>
              <a:rPr lang="en-US" dirty="0"/>
              <a:t>Click to edit Master title style</a:t>
            </a:r>
          </a:p>
        </p:txBody>
      </p:sp>
      <p:sp>
        <p:nvSpPr>
          <p:cNvPr id="12" name="Rectangle 11"/>
          <p:cNvSpPr/>
          <p:nvPr userDrawn="1"/>
        </p:nvSpPr>
        <p:spPr>
          <a:xfrm>
            <a:off x="7618291" y="235631"/>
            <a:ext cx="1524000" cy="430887"/>
          </a:xfrm>
          <a:prstGeom prst="rect">
            <a:avLst/>
          </a:prstGeom>
        </p:spPr>
        <p:txBody>
          <a:bodyPr wrap="square">
            <a:spAutoFit/>
          </a:bodyPr>
          <a:lstStyle/>
          <a:p>
            <a:r>
              <a:rPr lang="en-US" sz="1100" b="1" dirty="0">
                <a:solidFill>
                  <a:prstClr val="white"/>
                </a:solidFill>
              </a:rPr>
              <a:t>US 92 </a:t>
            </a:r>
            <a:r>
              <a:rPr lang="en-US" sz="1100" b="1" dirty="0" err="1">
                <a:solidFill>
                  <a:prstClr val="white"/>
                </a:solidFill>
              </a:rPr>
              <a:t>PD&amp;E</a:t>
            </a:r>
            <a:r>
              <a:rPr lang="en-US" sz="1100" b="1" dirty="0">
                <a:solidFill>
                  <a:prstClr val="white"/>
                </a:solidFill>
              </a:rPr>
              <a:t> STUDY</a:t>
            </a:r>
            <a:br>
              <a:rPr lang="en-US" sz="1100" b="1" dirty="0">
                <a:solidFill>
                  <a:prstClr val="white"/>
                </a:solidFill>
              </a:rPr>
            </a:br>
            <a:r>
              <a:rPr lang="en-US" sz="1100" b="1" dirty="0">
                <a:solidFill>
                  <a:prstClr val="white"/>
                </a:solidFill>
              </a:rPr>
              <a:t>RE-EVALUATION</a:t>
            </a:r>
          </a:p>
        </p:txBody>
      </p:sp>
    </p:spTree>
    <p:extLst>
      <p:ext uri="{BB962C8B-B14F-4D97-AF65-F5344CB8AC3E}">
        <p14:creationId xmlns:p14="http://schemas.microsoft.com/office/powerpoint/2010/main" val="37974805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ftr="0" dt="0"/>
  <p:txStyles>
    <p:titleStyle>
      <a:lvl1pPr algn="l" defTabSz="914400" rtl="0" eaLnBrk="1" latinLnBrk="0" hangingPunct="1">
        <a:spcBef>
          <a:spcPct val="0"/>
        </a:spcBef>
        <a:buNone/>
        <a:defRPr sz="24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9.tmp"/><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22.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4.png"/><Relationship Id="rId5" Type="http://schemas.openxmlformats.org/officeDocument/2006/relationships/image" Target="../media/image2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3.png"/><Relationship Id="rId5" Type="http://schemas.openxmlformats.org/officeDocument/2006/relationships/image" Target="../media/image24.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3.png"/><Relationship Id="rId5" Type="http://schemas.openxmlformats.org/officeDocument/2006/relationships/image" Target="../media/image25.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3.png"/><Relationship Id="rId5" Type="http://schemas.openxmlformats.org/officeDocument/2006/relationships/image" Target="../media/image26.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3.png"/><Relationship Id="rId5" Type="http://schemas.openxmlformats.org/officeDocument/2006/relationships/image" Target="../media/image27.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4.png"/><Relationship Id="rId5" Type="http://schemas.openxmlformats.org/officeDocument/2006/relationships/image" Target="../media/image28.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slideLayout" Target="../slideLayouts/slideLayout2.xml"/><Relationship Id="rId7" Type="http://schemas.openxmlformats.org/officeDocument/2006/relationships/image" Target="../media/image31.jpeg"/><Relationship Id="rId12" Type="http://schemas.openxmlformats.org/officeDocument/2006/relationships/image" Target="../media/image4.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notesSlide" Target="../notesSlides/notesSlide20.xml"/><Relationship Id="rId9" Type="http://schemas.openxmlformats.org/officeDocument/2006/relationships/image" Target="../media/image33.jpeg"/></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8.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4.png"/><Relationship Id="rId5" Type="http://schemas.openxmlformats.org/officeDocument/2006/relationships/image" Target="../media/image39.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4.mp3"/><Relationship Id="rId1" Type="http://schemas.microsoft.com/office/2007/relationships/media" Target="../media/media24.mp3"/><Relationship Id="rId6" Type="http://schemas.microsoft.com/office/2007/relationships/hdphoto" Target="../media/hdphoto1.wdp"/><Relationship Id="rId5" Type="http://schemas.openxmlformats.org/officeDocument/2006/relationships/image" Target="../media/image43.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image" Target="../media/image45.png"/><Relationship Id="rId5" Type="http://schemas.openxmlformats.org/officeDocument/2006/relationships/image" Target="../media/image44.tmp"/><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48.png"/><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image" Target="../media/image4.png"/><Relationship Id="rId5" Type="http://schemas.openxmlformats.org/officeDocument/2006/relationships/image" Target="../media/image5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png"/><Relationship Id="rId5" Type="http://schemas.openxmlformats.org/officeDocument/2006/relationships/image" Target="../media/image10.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jpe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1.jpeg"/><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4.png"/><Relationship Id="rId5" Type="http://schemas.openxmlformats.org/officeDocument/2006/relationships/image" Target="../media/image15.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48" y="3432788"/>
            <a:ext cx="9144000" cy="1938992"/>
          </a:xfrm>
          <a:prstGeom prst="rect">
            <a:avLst/>
          </a:prstGeom>
          <a:noFill/>
        </p:spPr>
        <p:txBody>
          <a:bodyPr wrap="square" rtlCol="0">
            <a:spAutoFit/>
          </a:bodyPr>
          <a:lstStyle/>
          <a:p>
            <a:pPr algn="ctr"/>
            <a:r>
              <a:rPr lang="en-US" sz="6000" b="1" dirty="0" smtClean="0">
                <a:solidFill>
                  <a:srgbClr val="1C4486"/>
                </a:solidFill>
              </a:rPr>
              <a:t>US 92 (SR 600)</a:t>
            </a:r>
            <a:endParaRPr lang="en-US" sz="6000" b="1" dirty="0">
              <a:solidFill>
                <a:srgbClr val="1C4486"/>
              </a:solidFill>
            </a:endParaRPr>
          </a:p>
          <a:p>
            <a:pPr algn="ctr"/>
            <a:r>
              <a:rPr lang="en-US" sz="3000" b="1" dirty="0">
                <a:solidFill>
                  <a:srgbClr val="1C4486"/>
                </a:solidFill>
              </a:rPr>
              <a:t>PROJECT DEVELOPMENT &amp; ENVIRONMENT</a:t>
            </a:r>
          </a:p>
          <a:p>
            <a:pPr algn="ctr"/>
            <a:r>
              <a:rPr lang="en-US" sz="3000" b="1" dirty="0">
                <a:solidFill>
                  <a:srgbClr val="1C4486"/>
                </a:solidFill>
              </a:rPr>
              <a:t>(</a:t>
            </a:r>
            <a:r>
              <a:rPr lang="en-US" sz="3000" b="1" dirty="0" err="1">
                <a:solidFill>
                  <a:srgbClr val="1C4486"/>
                </a:solidFill>
              </a:rPr>
              <a:t>PD&amp;E</a:t>
            </a:r>
            <a:r>
              <a:rPr lang="en-US" sz="3000" b="1" dirty="0">
                <a:solidFill>
                  <a:srgbClr val="1C4486"/>
                </a:solidFill>
              </a:rPr>
              <a:t>) STUDY RE-EVALUATION</a:t>
            </a:r>
          </a:p>
        </p:txBody>
      </p:sp>
      <p:pic>
        <p:nvPicPr>
          <p:cNvPr id="5" name="Picture 4" descr="H:\Projects\US_92_PD&amp;E\PowerPoint_Template\us92-shiel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2286432"/>
            <a:ext cx="1213004" cy="123738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5359495"/>
            <a:ext cx="9144000" cy="461665"/>
          </a:xfrm>
          <a:prstGeom prst="rect">
            <a:avLst/>
          </a:prstGeom>
          <a:noFill/>
        </p:spPr>
        <p:txBody>
          <a:bodyPr wrap="square" rtlCol="0">
            <a:spAutoFit/>
          </a:bodyPr>
          <a:lstStyle/>
          <a:p>
            <a:pPr algn="ctr"/>
            <a:r>
              <a:rPr lang="en-US" sz="2400" b="1" dirty="0">
                <a:solidFill>
                  <a:srgbClr val="1C4486"/>
                </a:solidFill>
              </a:rPr>
              <a:t>FROM I-4 TO COUNTY LINE ROAD</a:t>
            </a:r>
          </a:p>
        </p:txBody>
      </p:sp>
      <p:sp>
        <p:nvSpPr>
          <p:cNvPr id="3" name="TextBox 2"/>
          <p:cNvSpPr txBox="1"/>
          <p:nvPr/>
        </p:nvSpPr>
        <p:spPr>
          <a:xfrm>
            <a:off x="2702002" y="1265580"/>
            <a:ext cx="4953000" cy="1200329"/>
          </a:xfrm>
          <a:prstGeom prst="rect">
            <a:avLst/>
          </a:prstGeom>
          <a:noFill/>
        </p:spPr>
        <p:txBody>
          <a:bodyPr wrap="square" rtlCol="0">
            <a:spAutoFit/>
          </a:bodyPr>
          <a:lstStyle/>
          <a:p>
            <a:r>
              <a:rPr lang="en-US" sz="7200" b="1" dirty="0" smtClean="0">
                <a:solidFill>
                  <a:schemeClr val="tx2"/>
                </a:solidFill>
              </a:rPr>
              <a:t>Welcome</a:t>
            </a:r>
            <a:endParaRPr lang="en-US" sz="6000" b="1" dirty="0">
              <a:solidFill>
                <a:schemeClr val="tx2"/>
              </a:solidFill>
            </a:endParaRPr>
          </a:p>
        </p:txBody>
      </p:sp>
      <p:pic>
        <p:nvPicPr>
          <p:cNvPr id="2" name="Slide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77400" y="3091631"/>
            <a:ext cx="609600" cy="609600"/>
          </a:xfrm>
          <a:prstGeom prst="rect">
            <a:avLst/>
          </a:prstGeom>
        </p:spPr>
      </p:pic>
    </p:spTree>
    <p:extLst>
      <p:ext uri="{BB962C8B-B14F-4D97-AF65-F5344CB8AC3E}">
        <p14:creationId xmlns:p14="http://schemas.microsoft.com/office/powerpoint/2010/main" val="1014490726"/>
      </p:ext>
    </p:extLst>
  </p:cSld>
  <p:clrMapOvr>
    <a:masterClrMapping/>
  </p:clrMapOvr>
  <mc:AlternateContent xmlns:mc="http://schemas.openxmlformats.org/markup-compatibility/2006" xmlns:p14="http://schemas.microsoft.com/office/powerpoint/2010/main">
    <mc:Choice Requires="p14">
      <p:transition spd="slow" p14:dur="2000" advClick="0" advTm="9000"/>
    </mc:Choice>
    <mc:Fallback xmlns="">
      <p:transition spd="slow" advClick="0"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18"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500"/>
                                        <p:tgtEl>
                                          <p:spTgt spid="3"/>
                                        </p:tgtEl>
                                      </p:cBhvr>
                                    </p:animEffect>
                                  </p:childTnLst>
                                </p:cTn>
                              </p:par>
                              <p:par>
                                <p:cTn id="10" presetID="53" presetClass="entr" presetSubtype="16" fill="hold" nodeType="withEffect">
                                  <p:stCondLst>
                                    <p:cond delay="1500"/>
                                  </p:stCondLst>
                                  <p:childTnLst>
                                    <p:set>
                                      <p:cBhvr>
                                        <p:cTn id="11" dur="1" fill="hold">
                                          <p:stCondLst>
                                            <p:cond delay="0"/>
                                          </p:stCondLst>
                                        </p:cTn>
                                        <p:tgtEl>
                                          <p:spTgt spid="5"/>
                                        </p:tgtEl>
                                        <p:attrNameLst>
                                          <p:attrName>style.visibility</p:attrName>
                                        </p:attrNameLst>
                                      </p:cBhvr>
                                      <p:to>
                                        <p:strVal val="visible"/>
                                      </p:to>
                                    </p:set>
                                    <p:anim calcmode="lin" valueType="num">
                                      <p:cBhvr>
                                        <p:cTn id="12" dur="1500" fill="hold"/>
                                        <p:tgtEl>
                                          <p:spTgt spid="5"/>
                                        </p:tgtEl>
                                        <p:attrNameLst>
                                          <p:attrName>ppt_w</p:attrName>
                                        </p:attrNameLst>
                                      </p:cBhvr>
                                      <p:tavLst>
                                        <p:tav tm="0">
                                          <p:val>
                                            <p:fltVal val="0"/>
                                          </p:val>
                                        </p:tav>
                                        <p:tav tm="100000">
                                          <p:val>
                                            <p:strVal val="#ppt_w"/>
                                          </p:val>
                                        </p:tav>
                                      </p:tavLst>
                                    </p:anim>
                                    <p:anim calcmode="lin" valueType="num">
                                      <p:cBhvr>
                                        <p:cTn id="13" dur="1500" fill="hold"/>
                                        <p:tgtEl>
                                          <p:spTgt spid="5"/>
                                        </p:tgtEl>
                                        <p:attrNameLst>
                                          <p:attrName>ppt_h</p:attrName>
                                        </p:attrNameLst>
                                      </p:cBhvr>
                                      <p:tavLst>
                                        <p:tav tm="0">
                                          <p:val>
                                            <p:fltVal val="0"/>
                                          </p:val>
                                        </p:tav>
                                        <p:tav tm="100000">
                                          <p:val>
                                            <p:strVal val="#ppt_h"/>
                                          </p:val>
                                        </p:tav>
                                      </p:tavLst>
                                    </p:anim>
                                    <p:animEffect transition="in" filter="fade">
                                      <p:cBhvr>
                                        <p:cTn id="14" dur="1500"/>
                                        <p:tgtEl>
                                          <p:spTgt spid="5"/>
                                        </p:tgtEl>
                                      </p:cBhvr>
                                    </p:animEffect>
                                  </p:childTnLst>
                                </p:cTn>
                              </p:par>
                              <p:par>
                                <p:cTn id="15" presetID="10" presetClass="entr" presetSubtype="0" fill="hold" nodeType="withEffect">
                                  <p:stCondLst>
                                    <p:cond delay="150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1500"/>
                                        <p:tgtEl>
                                          <p:spTgt spid="4">
                                            <p:txEl>
                                              <p:pRg st="0" end="0"/>
                                            </p:txEl>
                                          </p:spTgt>
                                        </p:tgtEl>
                                      </p:cBhvr>
                                    </p:animEffect>
                                  </p:childTnLst>
                                </p:cTn>
                              </p:par>
                              <p:par>
                                <p:cTn id="18" presetID="10" presetClass="entr" presetSubtype="0" fill="hold" grpId="0" nodeType="withEffect">
                                  <p:stCondLst>
                                    <p:cond delay="230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500"/>
                                        <p:tgtEl>
                                          <p:spTgt spid="6"/>
                                        </p:tgtEl>
                                      </p:cBhvr>
                                    </p:animEffect>
                                  </p:childTnLst>
                                </p:cTn>
                              </p:par>
                              <p:par>
                                <p:cTn id="21" presetID="10" presetClass="entr" presetSubtype="0" fill="hold" nodeType="withEffect">
                                  <p:stCondLst>
                                    <p:cond delay="230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fade">
                                      <p:cBhvr>
                                        <p:cTn id="23" dur="1500"/>
                                        <p:tgtEl>
                                          <p:spTgt spid="4">
                                            <p:txEl>
                                              <p:pRg st="1" end="1"/>
                                            </p:txEl>
                                          </p:spTgt>
                                        </p:tgtEl>
                                      </p:cBhvr>
                                    </p:animEffect>
                                  </p:childTnLst>
                                </p:cTn>
                              </p:par>
                              <p:par>
                                <p:cTn id="24" presetID="10" presetClass="entr" presetSubtype="0" fill="hold" nodeType="withEffect">
                                  <p:stCondLst>
                                    <p:cond delay="230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1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StopAudio" delay="0">
                      <p:tgtEl>
                        <p:sldTgt/>
                      </p:tgtEl>
                    </p:cond>
                  </p:endCondLst>
                </p:cTn>
                <p:tgtEl>
                  <p:spTgt spid="2"/>
                </p:tgtEl>
              </p:cMediaNode>
            </p:audio>
          </p:childTnLst>
        </p:cTn>
      </p:par>
    </p:tnLst>
    <p:bldLst>
      <p:bldP spid="6"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NEED</a:t>
            </a:r>
            <a:endParaRPr lang="en-US" dirty="0"/>
          </a:p>
        </p:txBody>
      </p:sp>
      <p:sp>
        <p:nvSpPr>
          <p:cNvPr id="3" name="Content Placeholder 2"/>
          <p:cNvSpPr>
            <a:spLocks noGrp="1"/>
          </p:cNvSpPr>
          <p:nvPr>
            <p:ph idx="1"/>
          </p:nvPr>
        </p:nvSpPr>
        <p:spPr>
          <a:xfrm>
            <a:off x="153162" y="1447800"/>
            <a:ext cx="8705088" cy="3022903"/>
          </a:xfrm>
        </p:spPr>
        <p:txBody>
          <a:bodyPr>
            <a:normAutofit/>
          </a:bodyPr>
          <a:lstStyle/>
          <a:p>
            <a:pPr>
              <a:buFont typeface="Wingdings" panose="05000000000000000000" pitchFamily="2" charset="2"/>
              <a:buChar char="§"/>
            </a:pPr>
            <a:r>
              <a:rPr lang="en-US" sz="3000" dirty="0" smtClean="0"/>
              <a:t>Socioeconomic </a:t>
            </a:r>
            <a:r>
              <a:rPr lang="en-US" sz="3000" dirty="0"/>
              <a:t>Demand</a:t>
            </a:r>
          </a:p>
          <a:p>
            <a:pPr lvl="1"/>
            <a:r>
              <a:rPr lang="en-US" sz="2600" dirty="0">
                <a:solidFill>
                  <a:schemeClr val="tx2"/>
                </a:solidFill>
              </a:rPr>
              <a:t>Projected regional growth </a:t>
            </a:r>
            <a:r>
              <a:rPr lang="en-US" sz="2600" dirty="0" smtClean="0">
                <a:solidFill>
                  <a:schemeClr val="tx2"/>
                </a:solidFill>
              </a:rPr>
              <a:t>between 2010-2040 will </a:t>
            </a:r>
            <a:r>
              <a:rPr lang="en-US" sz="2600" dirty="0">
                <a:solidFill>
                  <a:schemeClr val="tx2"/>
                </a:solidFill>
              </a:rPr>
              <a:t>increase </a:t>
            </a:r>
            <a:r>
              <a:rPr lang="en-US" sz="2600" dirty="0" smtClean="0">
                <a:solidFill>
                  <a:schemeClr val="tx2"/>
                </a:solidFill>
              </a:rPr>
              <a:t>traffic</a:t>
            </a:r>
          </a:p>
          <a:p>
            <a:pPr lvl="2"/>
            <a:r>
              <a:rPr lang="en-US" sz="2200" dirty="0" smtClean="0">
                <a:solidFill>
                  <a:schemeClr val="tx2"/>
                </a:solidFill>
              </a:rPr>
              <a:t>Employment increase of 56%</a:t>
            </a:r>
          </a:p>
          <a:p>
            <a:pPr lvl="2"/>
            <a:r>
              <a:rPr lang="en-US" sz="2200" dirty="0" smtClean="0">
                <a:solidFill>
                  <a:schemeClr val="tx2"/>
                </a:solidFill>
              </a:rPr>
              <a:t>Population increase of 48%</a:t>
            </a:r>
            <a:endParaRPr lang="en-US" sz="2200" dirty="0">
              <a:solidFill>
                <a:schemeClr val="tx2"/>
              </a:solidFill>
            </a:endParaRPr>
          </a:p>
          <a:p>
            <a:endParaRPr lang="en-US" dirty="0"/>
          </a:p>
        </p:txBody>
      </p:sp>
      <p:sp>
        <p:nvSpPr>
          <p:cNvPr id="4" name="Rectangle 3"/>
          <p:cNvSpPr txBox="1">
            <a:spLocks noChangeArrowheads="1"/>
          </p:cNvSpPr>
          <p:nvPr/>
        </p:nvSpPr>
        <p:spPr>
          <a:xfrm>
            <a:off x="4943003" y="5275039"/>
            <a:ext cx="4152660" cy="46888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70000"/>
              </a:lnSpc>
              <a:buNone/>
            </a:pPr>
            <a:r>
              <a:rPr lang="en-US" altLang="en-US" sz="2400" dirty="0" smtClean="0">
                <a:solidFill>
                  <a:srgbClr val="1F497D"/>
                </a:solidFill>
                <a:latin typeface="Arial" panose="020B0604020202020204" pitchFamily="34" charset="0"/>
                <a:cs typeface="Arial" panose="020B0604020202020204" pitchFamily="34" charset="0"/>
              </a:rPr>
              <a:t>Hillsborough </a:t>
            </a:r>
            <a:r>
              <a:rPr lang="en-US" altLang="en-US" sz="2400" dirty="0" err="1" smtClean="0">
                <a:solidFill>
                  <a:srgbClr val="1F497D"/>
                </a:solidFill>
                <a:latin typeface="Arial" panose="020B0604020202020204" pitchFamily="34" charset="0"/>
                <a:cs typeface="Arial" panose="020B0604020202020204" pitchFamily="34" charset="0"/>
              </a:rPr>
              <a:t>MPO</a:t>
            </a:r>
            <a:r>
              <a:rPr lang="en-US" altLang="en-US" sz="2400" dirty="0" smtClean="0">
                <a:solidFill>
                  <a:srgbClr val="1F497D"/>
                </a:solidFill>
                <a:latin typeface="Arial" panose="020B0604020202020204" pitchFamily="34" charset="0"/>
                <a:cs typeface="Arial" panose="020B0604020202020204" pitchFamily="34" charset="0"/>
              </a:rPr>
              <a:t> </a:t>
            </a:r>
            <a:r>
              <a:rPr lang="en-US" altLang="en-US" sz="2400" dirty="0" err="1" smtClean="0">
                <a:solidFill>
                  <a:srgbClr val="1F497D"/>
                </a:solidFill>
                <a:latin typeface="Arial" panose="020B0604020202020204" pitchFamily="34" charset="0"/>
                <a:cs typeface="Arial" panose="020B0604020202020204" pitchFamily="34" charset="0"/>
              </a:rPr>
              <a:t>LRTP</a:t>
            </a:r>
            <a:endParaRPr lang="en-US" altLang="en-US" sz="2400" dirty="0">
              <a:solidFill>
                <a:srgbClr val="1F497D"/>
              </a:solidFill>
              <a:latin typeface="Arial" panose="020B0604020202020204" pitchFamily="34" charset="0"/>
              <a:cs typeface="Arial" panose="020B0604020202020204" pitchFamily="34" charset="0"/>
            </a:endParaRPr>
          </a:p>
        </p:txBody>
      </p:sp>
      <p:pic>
        <p:nvPicPr>
          <p:cNvPr id="5"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828" t="12889" r="59249" b="12752"/>
          <a:stretch/>
        </p:blipFill>
        <p:spPr bwMode="auto">
          <a:xfrm>
            <a:off x="4943003" y="2590800"/>
            <a:ext cx="3972113" cy="2602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Slide 1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48800" y="3124200"/>
            <a:ext cx="609600" cy="609600"/>
          </a:xfrm>
          <a:prstGeom prst="rect">
            <a:avLst/>
          </a:prstGeom>
        </p:spPr>
      </p:pic>
    </p:spTree>
    <p:extLst>
      <p:ext uri="{BB962C8B-B14F-4D97-AF65-F5344CB8AC3E}">
        <p14:creationId xmlns:p14="http://schemas.microsoft.com/office/powerpoint/2010/main" val="3598041863"/>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685" fill="hold"/>
                                        <p:tgtEl>
                                          <p:spTgt spid="6"/>
                                        </p:tgtEl>
                                      </p:cBhvr>
                                    </p:cmd>
                                  </p:childTnLst>
                                </p:cTn>
                              </p:par>
                              <p:par>
                                <p:cTn id="7" presetID="22" presetClass="entr" presetSubtype="8" fill="hold" grpId="0" nodeType="withEffect">
                                  <p:stCondLst>
                                    <p:cond delay="300"/>
                                  </p:stCondLst>
                                  <p:childTnLst>
                                    <p:set>
                                      <p:cBhvr>
                                        <p:cTn id="8" dur="1" fill="hold">
                                          <p:stCondLst>
                                            <p:cond delay="0"/>
                                          </p:stCondLst>
                                        </p:cTn>
                                        <p:tgtEl>
                                          <p:spTgt spid="4">
                                            <p:txEl>
                                              <p:pRg st="0" end="0"/>
                                            </p:txEl>
                                          </p:spTgt>
                                        </p:tgtEl>
                                        <p:attrNameLst>
                                          <p:attrName>style.visibility</p:attrName>
                                        </p:attrNameLst>
                                      </p:cBhvr>
                                      <p:to>
                                        <p:strVal val="visible"/>
                                      </p:to>
                                    </p:set>
                                    <p:animEffect transition="in" filter="wipe(left)">
                                      <p:cBhvr>
                                        <p:cTn id="9" dur="1300"/>
                                        <p:tgtEl>
                                          <p:spTgt spid="4">
                                            <p:txEl>
                                              <p:pRg st="0" end="0"/>
                                            </p:txEl>
                                          </p:spTgt>
                                        </p:tgtEl>
                                      </p:cBhvr>
                                    </p:animEffect>
                                  </p:childTnLst>
                                </p:cTn>
                              </p:par>
                              <p:par>
                                <p:cTn id="10" presetID="22" presetClass="entr" presetSubtype="4" fill="hold" nodeType="withEffect">
                                  <p:stCondLst>
                                    <p:cond delay="30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1700"/>
                                        <p:tgtEl>
                                          <p:spTgt spid="5"/>
                                        </p:tgtEl>
                                      </p:cBhvr>
                                    </p:animEffect>
                                  </p:childTnLst>
                                </p:cTn>
                              </p:par>
                              <p:par>
                                <p:cTn id="13" presetID="10" presetClass="entr" presetSubtype="0" fill="hold" nodeType="withEffect">
                                  <p:stCondLst>
                                    <p:cond delay="89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500"/>
                                        <p:tgtEl>
                                          <p:spTgt spid="3">
                                            <p:txEl>
                                              <p:pRg st="2" end="2"/>
                                            </p:txEl>
                                          </p:spTgt>
                                        </p:tgtEl>
                                      </p:cBhvr>
                                    </p:animEffect>
                                  </p:childTnLst>
                                </p:cTn>
                              </p:par>
                              <p:par>
                                <p:cTn id="16" presetID="10" presetClass="entr" presetSubtype="0" fill="hold" nodeType="withEffect">
                                  <p:stCondLst>
                                    <p:cond delay="990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1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6"/>
                </p:tgtEl>
              </p:cMediaNode>
            </p:audio>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VIEWING LOCATION FOR STUDY	 DOCUMENTS</a:t>
            </a:r>
            <a:endParaRPr lang="en-US" sz="3200" dirty="0"/>
          </a:p>
        </p:txBody>
      </p:sp>
      <p:sp>
        <p:nvSpPr>
          <p:cNvPr id="3" name="Content Placeholder 2"/>
          <p:cNvSpPr>
            <a:spLocks noGrp="1"/>
          </p:cNvSpPr>
          <p:nvPr>
            <p:ph idx="1"/>
          </p:nvPr>
        </p:nvSpPr>
        <p:spPr>
          <a:xfrm>
            <a:off x="165890" y="1143000"/>
            <a:ext cx="8705088" cy="914399"/>
          </a:xfrm>
        </p:spPr>
        <p:txBody>
          <a:bodyPr>
            <a:normAutofit/>
          </a:bodyPr>
          <a:lstStyle/>
          <a:p>
            <a:pPr marL="0" indent="0" algn="ctr">
              <a:buNone/>
            </a:pPr>
            <a:r>
              <a:rPr lang="en-US" sz="1600" dirty="0">
                <a:latin typeface="Adobe Heiti Std R" pitchFamily="34" charset="-128"/>
                <a:ea typeface="Adobe Heiti Std R" pitchFamily="34" charset="-128"/>
              </a:rPr>
              <a:t>This public hearing is being conducted in accordance with all federal, state and local requirements. These regulations are listed on a citations board near the sign-in table.</a:t>
            </a:r>
          </a:p>
          <a:p>
            <a:endParaRPr lang="en-US" sz="2400" dirty="0"/>
          </a:p>
        </p:txBody>
      </p:sp>
      <p:sp>
        <p:nvSpPr>
          <p:cNvPr id="5" name="Text Box 9"/>
          <p:cNvSpPr txBox="1">
            <a:spLocks noChangeArrowheads="1"/>
          </p:cNvSpPr>
          <p:nvPr/>
        </p:nvSpPr>
        <p:spPr bwMode="auto">
          <a:xfrm>
            <a:off x="289334" y="5622186"/>
            <a:ext cx="8458200" cy="781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pPr algn="ctr"/>
            <a:r>
              <a:rPr lang="en-US" altLang="en-US" sz="2000" b="1" dirty="0">
                <a:solidFill>
                  <a:srgbClr val="1C4486"/>
                </a:solidFill>
                <a:latin typeface="AvantGarde" pitchFamily="34" charset="0"/>
              </a:rPr>
              <a:t>Documents on display from </a:t>
            </a:r>
            <a:endParaRPr lang="en-US" altLang="en-US" sz="2000" b="1" dirty="0" smtClean="0">
              <a:solidFill>
                <a:srgbClr val="1C4486"/>
              </a:solidFill>
              <a:latin typeface="AvantGarde" pitchFamily="34" charset="0"/>
            </a:endParaRPr>
          </a:p>
          <a:p>
            <a:pPr algn="ctr"/>
            <a:r>
              <a:rPr lang="en-US" altLang="en-US" sz="2000" b="1" dirty="0" smtClean="0">
                <a:solidFill>
                  <a:srgbClr val="1C4486"/>
                </a:solidFill>
                <a:latin typeface="AvantGarde" pitchFamily="34" charset="0"/>
              </a:rPr>
              <a:t>November 8, 2016</a:t>
            </a:r>
            <a:r>
              <a:rPr lang="en-US" altLang="en-US" b="1" dirty="0" smtClean="0">
                <a:solidFill>
                  <a:srgbClr val="1C4486"/>
                </a:solidFill>
                <a:latin typeface="AvantGarde" pitchFamily="34" charset="0"/>
              </a:rPr>
              <a:t> </a:t>
            </a:r>
            <a:r>
              <a:rPr lang="en-US" altLang="en-US" sz="2000" b="1" dirty="0" smtClean="0">
                <a:solidFill>
                  <a:srgbClr val="1C4486"/>
                </a:solidFill>
                <a:latin typeface="AvantGarde" pitchFamily="34" charset="0"/>
              </a:rPr>
              <a:t>to December 19, 2016</a:t>
            </a:r>
            <a:endParaRPr lang="en-US" altLang="en-US" sz="2000" b="1" dirty="0">
              <a:solidFill>
                <a:srgbClr val="1C4486"/>
              </a:solidFill>
              <a:latin typeface="AvantGarde" pitchFamily="34" charset="0"/>
            </a:endParaRPr>
          </a:p>
        </p:txBody>
      </p:sp>
      <p:sp>
        <p:nvSpPr>
          <p:cNvPr id="11" name="TextBox 10"/>
          <p:cNvSpPr txBox="1"/>
          <p:nvPr/>
        </p:nvSpPr>
        <p:spPr>
          <a:xfrm>
            <a:off x="3352800" y="3723382"/>
            <a:ext cx="2590800" cy="1569660"/>
          </a:xfrm>
          <a:prstGeom prst="rect">
            <a:avLst/>
          </a:prstGeom>
          <a:noFill/>
        </p:spPr>
        <p:txBody>
          <a:bodyPr wrap="square" rtlCol="0">
            <a:spAutoFit/>
          </a:bodyPr>
          <a:lstStyle/>
          <a:p>
            <a:pPr algn="ctr"/>
            <a:r>
              <a:rPr lang="en-GB" sz="1600" b="1" u="sng" dirty="0"/>
              <a:t>FDOT District Seven</a:t>
            </a:r>
          </a:p>
          <a:p>
            <a:pPr algn="ctr"/>
            <a:r>
              <a:rPr lang="en-GB" sz="1600" dirty="0"/>
              <a:t>Planning &amp; Environmental</a:t>
            </a:r>
          </a:p>
          <a:p>
            <a:pPr algn="ctr"/>
            <a:r>
              <a:rPr lang="en-GB" sz="1600" dirty="0"/>
              <a:t>Management Office</a:t>
            </a:r>
          </a:p>
          <a:p>
            <a:pPr algn="ctr"/>
            <a:r>
              <a:rPr lang="en-GB" sz="1600" dirty="0"/>
              <a:t>11201 N. McKinley Drive</a:t>
            </a:r>
          </a:p>
          <a:p>
            <a:pPr algn="ctr"/>
            <a:r>
              <a:rPr lang="en-GB" sz="1600" dirty="0"/>
              <a:t>Tampa, FL 33612</a:t>
            </a:r>
          </a:p>
          <a:p>
            <a:pPr algn="ctr"/>
            <a:r>
              <a:rPr lang="en-GB" sz="1600" dirty="0"/>
              <a:t>(813) </a:t>
            </a:r>
            <a:r>
              <a:rPr lang="en-GB" sz="1600" dirty="0" smtClean="0"/>
              <a:t>975-6445</a:t>
            </a:r>
            <a:endParaRPr lang="en-GB" sz="1600" dirty="0"/>
          </a:p>
        </p:txBody>
      </p:sp>
      <p:sp>
        <p:nvSpPr>
          <p:cNvPr id="12" name="TextBox 11"/>
          <p:cNvSpPr txBox="1"/>
          <p:nvPr/>
        </p:nvSpPr>
        <p:spPr>
          <a:xfrm>
            <a:off x="6305550" y="3723382"/>
            <a:ext cx="2838450" cy="1077218"/>
          </a:xfrm>
          <a:prstGeom prst="rect">
            <a:avLst/>
          </a:prstGeom>
          <a:noFill/>
        </p:spPr>
        <p:txBody>
          <a:bodyPr wrap="square" rtlCol="0">
            <a:spAutoFit/>
          </a:bodyPr>
          <a:lstStyle/>
          <a:p>
            <a:pPr algn="ctr"/>
            <a:r>
              <a:rPr lang="en-GB" sz="1600" b="1" u="sng" dirty="0"/>
              <a:t>Seffner-Mango Branch Library</a:t>
            </a:r>
          </a:p>
          <a:p>
            <a:pPr algn="ctr"/>
            <a:r>
              <a:rPr lang="en-GB" sz="1600" dirty="0"/>
              <a:t>410 N. Kingsway Road</a:t>
            </a:r>
          </a:p>
          <a:p>
            <a:pPr algn="ctr"/>
            <a:r>
              <a:rPr lang="en-GB" sz="1600" dirty="0"/>
              <a:t>Seffner, FL 33584</a:t>
            </a:r>
          </a:p>
          <a:p>
            <a:pPr algn="ctr"/>
            <a:r>
              <a:rPr lang="en-GB" sz="1600" dirty="0"/>
              <a:t>(813) </a:t>
            </a:r>
            <a:r>
              <a:rPr lang="en-GB" sz="1600" dirty="0" smtClean="0"/>
              <a:t>273-3652</a:t>
            </a:r>
            <a:endParaRPr lang="en-GB" sz="1600" dirty="0"/>
          </a:p>
        </p:txBody>
      </p:sp>
      <p:pic>
        <p:nvPicPr>
          <p:cNvPr id="2050" name="Picture 2" descr="Image result for bruton memorial library"/>
          <p:cNvPicPr>
            <a:picLocks noChangeAspect="1" noChangeArrowheads="1"/>
          </p:cNvPicPr>
          <p:nvPr/>
        </p:nvPicPr>
        <p:blipFill rotWithShape="1">
          <a:blip r:embed="rId5">
            <a:extLst>
              <a:ext uri="{28A0092B-C50C-407E-A947-70E740481C1C}">
                <a14:useLocalDpi xmlns:a14="http://schemas.microsoft.com/office/drawing/2010/main" val="0"/>
              </a:ext>
            </a:extLst>
          </a:blip>
          <a:srcRect l="7000" t="-1" r="15572" b="30322"/>
          <a:stretch/>
        </p:blipFill>
        <p:spPr bwMode="auto">
          <a:xfrm>
            <a:off x="381000" y="1905000"/>
            <a:ext cx="2438400" cy="1742182"/>
          </a:xfrm>
          <a:prstGeom prst="rect">
            <a:avLst/>
          </a:prstGeom>
          <a:noFill/>
          <a:ln w="28575">
            <a:solidFill>
              <a:srgbClr val="1C4486"/>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04800" y="3723382"/>
            <a:ext cx="2581273" cy="1077218"/>
          </a:xfrm>
          <a:prstGeom prst="rect">
            <a:avLst/>
          </a:prstGeom>
          <a:noFill/>
        </p:spPr>
        <p:txBody>
          <a:bodyPr wrap="square" rtlCol="0">
            <a:spAutoFit/>
          </a:bodyPr>
          <a:lstStyle/>
          <a:p>
            <a:pPr algn="ctr"/>
            <a:r>
              <a:rPr lang="en-GB" sz="1600" b="1" u="sng" dirty="0" err="1"/>
              <a:t>Bruton</a:t>
            </a:r>
            <a:r>
              <a:rPr lang="en-GB" sz="1600" b="1" u="sng" dirty="0"/>
              <a:t> Memorial Library</a:t>
            </a:r>
          </a:p>
          <a:p>
            <a:pPr algn="ctr"/>
            <a:r>
              <a:rPr lang="en-GB" sz="1600" dirty="0"/>
              <a:t>302 West </a:t>
            </a:r>
            <a:r>
              <a:rPr lang="en-GB" sz="1600" dirty="0" err="1"/>
              <a:t>McLendon</a:t>
            </a:r>
            <a:r>
              <a:rPr lang="en-GB" sz="1600" dirty="0"/>
              <a:t> Street</a:t>
            </a:r>
          </a:p>
          <a:p>
            <a:pPr algn="ctr"/>
            <a:r>
              <a:rPr lang="en-GB" sz="1600" dirty="0"/>
              <a:t>Plant City, Florida 33563</a:t>
            </a:r>
          </a:p>
          <a:p>
            <a:pPr algn="ctr"/>
            <a:r>
              <a:rPr lang="en-GB" sz="1600" dirty="0"/>
              <a:t>(813) </a:t>
            </a:r>
            <a:r>
              <a:rPr lang="en-GB" sz="1600" dirty="0" smtClean="0"/>
              <a:t>757-9215</a:t>
            </a:r>
            <a:endParaRPr lang="en-GB" sz="1600" dirty="0"/>
          </a:p>
        </p:txBody>
      </p:sp>
      <p:pic>
        <p:nvPicPr>
          <p:cNvPr id="2052" name="Picture 4" descr="Image result for Seffner-Mango Branch Librar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5575" y="1905000"/>
            <a:ext cx="2438400" cy="1761231"/>
          </a:xfrm>
          <a:prstGeom prst="rect">
            <a:avLst/>
          </a:prstGeom>
          <a:noFill/>
          <a:ln w="28575">
            <a:solidFill>
              <a:srgbClr val="1C4486"/>
            </a:solidFill>
          </a:ln>
          <a:extLst>
            <a:ext uri="{909E8E84-426E-40DD-AFC4-6F175D3DCCD1}">
              <a14:hiddenFill xmlns:a14="http://schemas.microsoft.com/office/drawing/2010/main">
                <a:solidFill>
                  <a:srgbClr val="FFFFFF"/>
                </a:solidFill>
              </a14:hiddenFill>
            </a:ext>
          </a:extLst>
        </p:spPr>
      </p:pic>
      <p:pic>
        <p:nvPicPr>
          <p:cNvPr id="4" name="Picture 3" descr="Screen Clipping"/>
          <p:cNvPicPr>
            <a:picLocks noChangeAspect="1"/>
          </p:cNvPicPr>
          <p:nvPr/>
        </p:nvPicPr>
        <p:blipFill rotWithShape="1">
          <a:blip r:embed="rId7">
            <a:extLst>
              <a:ext uri="{28A0092B-C50C-407E-A947-70E740481C1C}">
                <a14:useLocalDpi xmlns:a14="http://schemas.microsoft.com/office/drawing/2010/main" val="0"/>
              </a:ext>
            </a:extLst>
          </a:blip>
          <a:srcRect l="2813" t="36718" r="4693" b="3093"/>
          <a:stretch/>
        </p:blipFill>
        <p:spPr>
          <a:xfrm>
            <a:off x="2993571" y="2006916"/>
            <a:ext cx="3309257" cy="1557397"/>
          </a:xfrm>
          <a:prstGeom prst="rect">
            <a:avLst/>
          </a:prstGeom>
          <a:ln w="28575">
            <a:solidFill>
              <a:srgbClr val="1C4486"/>
            </a:solidFill>
          </a:ln>
        </p:spPr>
      </p:pic>
      <p:pic>
        <p:nvPicPr>
          <p:cNvPr id="7" name="Slide 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525000" y="3124200"/>
            <a:ext cx="609600" cy="609600"/>
          </a:xfrm>
          <a:prstGeom prst="rect">
            <a:avLst/>
          </a:prstGeom>
        </p:spPr>
      </p:pic>
    </p:spTree>
    <p:extLst>
      <p:ext uri="{BB962C8B-B14F-4D97-AF65-F5344CB8AC3E}">
        <p14:creationId xmlns:p14="http://schemas.microsoft.com/office/powerpoint/2010/main" val="479687559"/>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720" fill="hold"/>
                                        <p:tgtEl>
                                          <p:spTgt spid="7"/>
                                        </p:tgtEl>
                                      </p:cBhvr>
                                    </p:cmd>
                                  </p:childTnLst>
                                </p:cTn>
                              </p:par>
                              <p:par>
                                <p:cTn id="7" presetID="9" presetClass="emph" presetSubtype="0" grpId="0" nodeType="withEffect">
                                  <p:stCondLst>
                                    <p:cond delay="12000"/>
                                  </p:stCondLst>
                                  <p:childTnLst>
                                    <p:set>
                                      <p:cBhvr rctx="PPT">
                                        <p:cTn id="8" dur="3500"/>
                                        <p:tgtEl>
                                          <p:spTgt spid="6"/>
                                        </p:tgtEl>
                                        <p:attrNameLst>
                                          <p:attrName>style.opacity</p:attrName>
                                        </p:attrNameLst>
                                      </p:cBhvr>
                                      <p:to>
                                        <p:strVal val="0.5"/>
                                      </p:to>
                                    </p:set>
                                    <p:animEffect filter="image" prLst="opacity: 0.5">
                                      <p:cBhvr rctx="IE">
                                        <p:cTn id="9" dur="3500"/>
                                        <p:tgtEl>
                                          <p:spTgt spid="6"/>
                                        </p:tgtEl>
                                      </p:cBhvr>
                                    </p:animEffect>
                                  </p:childTnLst>
                                </p:cTn>
                              </p:par>
                              <p:par>
                                <p:cTn id="10" presetID="26" presetClass="emph" presetSubtype="0" fill="hold" nodeType="withEffect">
                                  <p:stCondLst>
                                    <p:cond delay="12500"/>
                                  </p:stCondLst>
                                  <p:childTnLst>
                                    <p:animEffect transition="out" filter="fade">
                                      <p:cBhvr>
                                        <p:cTn id="11" dur="2500" tmFilter="0, 0; .2, .5; .8, .5; 1, 0"/>
                                        <p:tgtEl>
                                          <p:spTgt spid="2050"/>
                                        </p:tgtEl>
                                      </p:cBhvr>
                                    </p:animEffect>
                                    <p:animScale>
                                      <p:cBhvr>
                                        <p:cTn id="12" dur="1250" autoRev="1" fill="hold"/>
                                        <p:tgtEl>
                                          <p:spTgt spid="2050"/>
                                        </p:tgtEl>
                                      </p:cBhvr>
                                      <p:by x="105000" y="105000"/>
                                    </p:animScale>
                                  </p:childTnLst>
                                </p:cTn>
                              </p:par>
                              <p:par>
                                <p:cTn id="13" presetID="9" presetClass="emph" presetSubtype="0" grpId="0" nodeType="withEffect">
                                  <p:stCondLst>
                                    <p:cond delay="12700"/>
                                  </p:stCondLst>
                                  <p:childTnLst>
                                    <p:set>
                                      <p:cBhvr rctx="PPT">
                                        <p:cTn id="14" dur="3500"/>
                                        <p:tgtEl>
                                          <p:spTgt spid="12"/>
                                        </p:tgtEl>
                                        <p:attrNameLst>
                                          <p:attrName>style.opacity</p:attrName>
                                        </p:attrNameLst>
                                      </p:cBhvr>
                                      <p:to>
                                        <p:strVal val="0.5"/>
                                      </p:to>
                                    </p:set>
                                    <p:animEffect filter="image" prLst="opacity: 0.5">
                                      <p:cBhvr rctx="IE">
                                        <p:cTn id="15" dur="3500"/>
                                        <p:tgtEl>
                                          <p:spTgt spid="12"/>
                                        </p:tgtEl>
                                      </p:cBhvr>
                                    </p:animEffect>
                                  </p:childTnLst>
                                </p:cTn>
                              </p:par>
                              <p:par>
                                <p:cTn id="16" presetID="26" presetClass="emph" presetSubtype="0" fill="hold" nodeType="withEffect">
                                  <p:stCondLst>
                                    <p:cond delay="13200"/>
                                  </p:stCondLst>
                                  <p:childTnLst>
                                    <p:animEffect transition="out" filter="fade">
                                      <p:cBhvr>
                                        <p:cTn id="17" dur="2500" tmFilter="0, 0; .2, .5; .8, .5; 1, 0"/>
                                        <p:tgtEl>
                                          <p:spTgt spid="2052"/>
                                        </p:tgtEl>
                                      </p:cBhvr>
                                    </p:animEffect>
                                    <p:animScale>
                                      <p:cBhvr>
                                        <p:cTn id="18" dur="1250" autoRev="1" fill="hold"/>
                                        <p:tgtEl>
                                          <p:spTgt spid="2052"/>
                                        </p:tgtEl>
                                      </p:cBhvr>
                                      <p:by x="105000" y="105000"/>
                                    </p:animScale>
                                  </p:childTnLst>
                                </p:cTn>
                              </p:par>
                              <p:par>
                                <p:cTn id="19" presetID="9" presetClass="emph" presetSubtype="0" grpId="0" nodeType="withEffect">
                                  <p:stCondLst>
                                    <p:cond delay="14500"/>
                                  </p:stCondLst>
                                  <p:childTnLst>
                                    <p:set>
                                      <p:cBhvr rctx="PPT">
                                        <p:cTn id="20" dur="2300"/>
                                        <p:tgtEl>
                                          <p:spTgt spid="11"/>
                                        </p:tgtEl>
                                        <p:attrNameLst>
                                          <p:attrName>style.opacity</p:attrName>
                                        </p:attrNameLst>
                                      </p:cBhvr>
                                      <p:to>
                                        <p:strVal val="0.5"/>
                                      </p:to>
                                    </p:set>
                                    <p:animEffect filter="image" prLst="opacity: 0.5">
                                      <p:cBhvr rctx="IE">
                                        <p:cTn id="21" dur="2300"/>
                                        <p:tgtEl>
                                          <p:spTgt spid="11"/>
                                        </p:tgtEl>
                                      </p:cBhvr>
                                    </p:animEffect>
                                  </p:childTnLst>
                                </p:cTn>
                              </p:par>
                              <p:par>
                                <p:cTn id="22" presetID="26" presetClass="emph" presetSubtype="0" fill="hold" nodeType="withEffect">
                                  <p:stCondLst>
                                    <p:cond delay="15000"/>
                                  </p:stCondLst>
                                  <p:childTnLst>
                                    <p:animEffect transition="out" filter="fade">
                                      <p:cBhvr>
                                        <p:cTn id="23" dur="2500" tmFilter="0, 0; .2, .5; .8, .5; 1, 0"/>
                                        <p:tgtEl>
                                          <p:spTgt spid="4"/>
                                        </p:tgtEl>
                                      </p:cBhvr>
                                    </p:animEffect>
                                    <p:animScale>
                                      <p:cBhvr>
                                        <p:cTn id="24" dur="1250" autoRev="1" fill="hold"/>
                                        <p:tgtEl>
                                          <p:spTgt spid="4"/>
                                        </p:tgtEl>
                                      </p:cBhvr>
                                      <p:by x="105000" y="105000"/>
                                    </p:animScale>
                                  </p:childTnLst>
                                </p:cTn>
                              </p:par>
                              <p:par>
                                <p:cTn id="25" presetID="42" presetClass="entr" presetSubtype="0" fill="hold" grpId="0" nodeType="withEffect">
                                  <p:stCondLst>
                                    <p:cond delay="1700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000"/>
                                        <p:tgtEl>
                                          <p:spTgt spid="5"/>
                                        </p:tgtEl>
                                      </p:cBhvr>
                                    </p:animEffect>
                                    <p:anim calcmode="lin" valueType="num">
                                      <p:cBhvr>
                                        <p:cTn id="28" dur="2000" fill="hold"/>
                                        <p:tgtEl>
                                          <p:spTgt spid="5"/>
                                        </p:tgtEl>
                                        <p:attrNameLst>
                                          <p:attrName>ppt_x</p:attrName>
                                        </p:attrNameLst>
                                      </p:cBhvr>
                                      <p:tavLst>
                                        <p:tav tm="0">
                                          <p:val>
                                            <p:strVal val="#ppt_x"/>
                                          </p:val>
                                        </p:tav>
                                        <p:tav tm="100000">
                                          <p:val>
                                            <p:strVal val="#ppt_x"/>
                                          </p:val>
                                        </p:tav>
                                      </p:tavLst>
                                    </p:anim>
                                    <p:anim calcmode="lin" valueType="num">
                                      <p:cBhvr>
                                        <p:cTn id="29" dur="2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 fill="hold" display="0">
                  <p:stCondLst>
                    <p:cond delay="indefinite"/>
                  </p:stCondLst>
                  <p:endCondLst>
                    <p:cond evt="onStopAudio" delay="0">
                      <p:tgtEl>
                        <p:sldTgt/>
                      </p:tgtEl>
                    </p:cond>
                  </p:endCondLst>
                </p:cTn>
                <p:tgtEl>
                  <p:spTgt spid="7"/>
                </p:tgtEl>
              </p:cMediaNode>
            </p:audio>
          </p:childTnLst>
        </p:cTn>
      </p:par>
    </p:tnLst>
    <p:bldLst>
      <p:bldP spid="5" grpId="0"/>
      <p:bldP spid="11" grpId="0"/>
      <p:bldP spid="12"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RECOMMENDED BUILD ALTERNATIVE</a:t>
            </a:r>
          </a:p>
        </p:txBody>
      </p:sp>
      <p:sp>
        <p:nvSpPr>
          <p:cNvPr id="5" name="Content Placeholder 4"/>
          <p:cNvSpPr>
            <a:spLocks noGrp="1"/>
          </p:cNvSpPr>
          <p:nvPr>
            <p:ph idx="1"/>
          </p:nvPr>
        </p:nvSpPr>
        <p:spPr>
          <a:xfrm>
            <a:off x="228980" y="927920"/>
            <a:ext cx="8705088" cy="4525963"/>
          </a:xfrm>
        </p:spPr>
        <p:txBody>
          <a:bodyPr>
            <a:normAutofit/>
          </a:bodyPr>
          <a:lstStyle/>
          <a:p>
            <a:pPr>
              <a:spcBef>
                <a:spcPts val="200"/>
              </a:spcBef>
              <a:buFont typeface="Wingdings" panose="05000000000000000000" pitchFamily="2" charset="2"/>
              <a:buChar char="§"/>
            </a:pPr>
            <a:r>
              <a:rPr lang="en-US" sz="2400" b="1" dirty="0" smtClean="0"/>
              <a:t>Four primary </a:t>
            </a:r>
            <a:r>
              <a:rPr lang="en-US" sz="2400" b="1" dirty="0"/>
              <a:t>typical sections are proposed for the project:</a:t>
            </a:r>
          </a:p>
          <a:p>
            <a:pPr lvl="1">
              <a:spcBef>
                <a:spcPts val="200"/>
              </a:spcBef>
            </a:pPr>
            <a:r>
              <a:rPr lang="en-US" sz="2000" dirty="0">
                <a:solidFill>
                  <a:schemeClr val="tx2"/>
                </a:solidFill>
              </a:rPr>
              <a:t>Garden Lane </a:t>
            </a:r>
            <a:r>
              <a:rPr lang="en-US" sz="2000" dirty="0" smtClean="0">
                <a:solidFill>
                  <a:schemeClr val="tx2"/>
                </a:solidFill>
              </a:rPr>
              <a:t>to East </a:t>
            </a:r>
            <a:r>
              <a:rPr lang="en-US" sz="2000" dirty="0">
                <a:solidFill>
                  <a:schemeClr val="tx2"/>
                </a:solidFill>
              </a:rPr>
              <a:t>of Crow Wing Drive (purple area)</a:t>
            </a:r>
          </a:p>
          <a:p>
            <a:pPr lvl="1">
              <a:spcBef>
                <a:spcPts val="200"/>
              </a:spcBef>
            </a:pPr>
            <a:r>
              <a:rPr lang="en-US" sz="2000" dirty="0" smtClean="0">
                <a:solidFill>
                  <a:schemeClr val="tx2"/>
                </a:solidFill>
              </a:rPr>
              <a:t>East </a:t>
            </a:r>
            <a:r>
              <a:rPr lang="en-US" sz="2000" dirty="0">
                <a:solidFill>
                  <a:schemeClr val="tx2"/>
                </a:solidFill>
              </a:rPr>
              <a:t>of Crow Wing Drive to Edwards Street (orange area)</a:t>
            </a:r>
          </a:p>
          <a:p>
            <a:pPr lvl="1">
              <a:spcBef>
                <a:spcPts val="200"/>
              </a:spcBef>
            </a:pPr>
            <a:r>
              <a:rPr lang="en-US" sz="2000" dirty="0">
                <a:solidFill>
                  <a:schemeClr val="tx2"/>
                </a:solidFill>
              </a:rPr>
              <a:t>Edwards Street to Mobley Street (blue area) </a:t>
            </a:r>
          </a:p>
          <a:p>
            <a:pPr lvl="1">
              <a:spcBef>
                <a:spcPts val="200"/>
              </a:spcBef>
            </a:pPr>
            <a:r>
              <a:rPr lang="en-US" sz="2000" dirty="0">
                <a:solidFill>
                  <a:schemeClr val="tx2"/>
                </a:solidFill>
              </a:rPr>
              <a:t>West of Park Road to County Line Road </a:t>
            </a:r>
            <a:r>
              <a:rPr lang="en-US" sz="2000" dirty="0" smtClean="0">
                <a:solidFill>
                  <a:schemeClr val="tx2"/>
                </a:solidFill>
              </a:rPr>
              <a:t>(brown </a:t>
            </a:r>
            <a:r>
              <a:rPr lang="en-US" sz="2000" dirty="0">
                <a:solidFill>
                  <a:schemeClr val="tx2"/>
                </a:solidFill>
              </a:rPr>
              <a:t>area)</a:t>
            </a:r>
          </a:p>
          <a:p>
            <a:pPr>
              <a:spcBef>
                <a:spcPts val="200"/>
              </a:spcBef>
              <a:buFont typeface="Wingdings" panose="05000000000000000000" pitchFamily="2" charset="2"/>
              <a:buChar char="§"/>
            </a:pPr>
            <a:r>
              <a:rPr lang="en-US" sz="2200" b="1" dirty="0" smtClean="0"/>
              <a:t>No-Build alternative</a:t>
            </a:r>
          </a:p>
          <a:p>
            <a:pPr lvl="1">
              <a:spcBef>
                <a:spcPts val="200"/>
              </a:spcBef>
            </a:pPr>
            <a:r>
              <a:rPr lang="en-US" sz="2000" dirty="0" smtClean="0">
                <a:solidFill>
                  <a:schemeClr val="tx2"/>
                </a:solidFill>
              </a:rPr>
              <a:t>Mobley </a:t>
            </a:r>
            <a:r>
              <a:rPr lang="en-US" sz="2000" dirty="0">
                <a:solidFill>
                  <a:schemeClr val="tx2"/>
                </a:solidFill>
              </a:rPr>
              <a:t>Street to </a:t>
            </a:r>
            <a:r>
              <a:rPr lang="en-US" sz="2000" dirty="0" smtClean="0">
                <a:solidFill>
                  <a:schemeClr val="tx2"/>
                </a:solidFill>
              </a:rPr>
              <a:t>Maryland Avenue (green </a:t>
            </a:r>
            <a:r>
              <a:rPr lang="en-US" sz="2000" dirty="0">
                <a:solidFill>
                  <a:schemeClr val="tx2"/>
                </a:solidFill>
              </a:rPr>
              <a:t>area</a:t>
            </a:r>
            <a:r>
              <a:rPr lang="en-US" sz="2000" dirty="0" smtClean="0">
                <a:solidFill>
                  <a:schemeClr val="tx2"/>
                </a:solidFill>
              </a:rPr>
              <a:t>)</a:t>
            </a:r>
            <a:endParaRPr lang="en-US" sz="2000" dirty="0">
              <a:solidFill>
                <a:schemeClr val="tx2"/>
              </a:solidFill>
            </a:endParaRPr>
          </a:p>
        </p:txBody>
      </p:sp>
      <p:grpSp>
        <p:nvGrpSpPr>
          <p:cNvPr id="3" name="Group 2"/>
          <p:cNvGrpSpPr/>
          <p:nvPr/>
        </p:nvGrpSpPr>
        <p:grpSpPr>
          <a:xfrm>
            <a:off x="433997" y="3696759"/>
            <a:ext cx="8295055" cy="2471361"/>
            <a:chOff x="433997" y="3696759"/>
            <a:chExt cx="8295055" cy="2471361"/>
          </a:xfrm>
        </p:grpSpPr>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33997" y="3696759"/>
              <a:ext cx="8295055" cy="2471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Freeform 12"/>
            <p:cNvSpPr/>
            <p:nvPr/>
          </p:nvSpPr>
          <p:spPr>
            <a:xfrm>
              <a:off x="482266" y="5366094"/>
              <a:ext cx="484554" cy="179754"/>
            </a:xfrm>
            <a:custGeom>
              <a:avLst/>
              <a:gdLst>
                <a:gd name="connsiteX0" fmla="*/ 3908 w 484554"/>
                <a:gd name="connsiteY0" fmla="*/ 50800 h 179754"/>
                <a:gd name="connsiteX1" fmla="*/ 218831 w 484554"/>
                <a:gd name="connsiteY1" fmla="*/ 46893 h 179754"/>
                <a:gd name="connsiteX2" fmla="*/ 480646 w 484554"/>
                <a:gd name="connsiteY2" fmla="*/ 0 h 179754"/>
                <a:gd name="connsiteX3" fmla="*/ 484554 w 484554"/>
                <a:gd name="connsiteY3" fmla="*/ 132862 h 179754"/>
                <a:gd name="connsiteX4" fmla="*/ 144585 w 484554"/>
                <a:gd name="connsiteY4" fmla="*/ 179754 h 179754"/>
                <a:gd name="connsiteX5" fmla="*/ 0 w 484554"/>
                <a:gd name="connsiteY5" fmla="*/ 175846 h 179754"/>
                <a:gd name="connsiteX6" fmla="*/ 3908 w 484554"/>
                <a:gd name="connsiteY6" fmla="*/ 50800 h 17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554" h="179754">
                  <a:moveTo>
                    <a:pt x="3908" y="50800"/>
                  </a:moveTo>
                  <a:lnTo>
                    <a:pt x="218831" y="46893"/>
                  </a:lnTo>
                  <a:lnTo>
                    <a:pt x="480646" y="0"/>
                  </a:lnTo>
                  <a:lnTo>
                    <a:pt x="484554" y="132862"/>
                  </a:lnTo>
                  <a:lnTo>
                    <a:pt x="144585" y="179754"/>
                  </a:lnTo>
                  <a:lnTo>
                    <a:pt x="0" y="175846"/>
                  </a:lnTo>
                  <a:lnTo>
                    <a:pt x="3908" y="50800"/>
                  </a:lnTo>
                  <a:close/>
                </a:path>
              </a:pathLst>
            </a:custGeom>
            <a:noFill/>
            <a:ln w="57150">
              <a:solidFill>
                <a:srgbClr val="FF4FF2">
                  <a:alpha val="6902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13"/>
            <p:cNvSpPr/>
            <p:nvPr/>
          </p:nvSpPr>
          <p:spPr>
            <a:xfrm>
              <a:off x="1122627" y="5026578"/>
              <a:ext cx="1476620" cy="451338"/>
            </a:xfrm>
            <a:custGeom>
              <a:avLst/>
              <a:gdLst>
                <a:gd name="connsiteX0" fmla="*/ 0 w 1566985"/>
                <a:gd name="connsiteY0" fmla="*/ 351692 h 484554"/>
                <a:gd name="connsiteX1" fmla="*/ 941754 w 1566985"/>
                <a:gd name="connsiteY1" fmla="*/ 136769 h 484554"/>
                <a:gd name="connsiteX2" fmla="*/ 1566985 w 1566985"/>
                <a:gd name="connsiteY2" fmla="*/ 0 h 484554"/>
                <a:gd name="connsiteX3" fmla="*/ 1559170 w 1566985"/>
                <a:gd name="connsiteY3" fmla="*/ 156307 h 484554"/>
                <a:gd name="connsiteX4" fmla="*/ 609600 w 1566985"/>
                <a:gd name="connsiteY4" fmla="*/ 355600 h 484554"/>
                <a:gd name="connsiteX5" fmla="*/ 0 w 1566985"/>
                <a:gd name="connsiteY5" fmla="*/ 484554 h 484554"/>
                <a:gd name="connsiteX6" fmla="*/ 0 w 1566985"/>
                <a:gd name="connsiteY6" fmla="*/ 351692 h 484554"/>
                <a:gd name="connsiteX0" fmla="*/ 0 w 1559170"/>
                <a:gd name="connsiteY0" fmla="*/ 325876 h 458738"/>
                <a:gd name="connsiteX1" fmla="*/ 941754 w 1559170"/>
                <a:gd name="connsiteY1" fmla="*/ 110953 h 458738"/>
                <a:gd name="connsiteX2" fmla="*/ 1459035 w 1559170"/>
                <a:gd name="connsiteY2" fmla="*/ 0 h 458738"/>
                <a:gd name="connsiteX3" fmla="*/ 1559170 w 1559170"/>
                <a:gd name="connsiteY3" fmla="*/ 130491 h 458738"/>
                <a:gd name="connsiteX4" fmla="*/ 609600 w 1559170"/>
                <a:gd name="connsiteY4" fmla="*/ 329784 h 458738"/>
                <a:gd name="connsiteX5" fmla="*/ 0 w 1559170"/>
                <a:gd name="connsiteY5" fmla="*/ 458738 h 458738"/>
                <a:gd name="connsiteX6" fmla="*/ 0 w 1559170"/>
                <a:gd name="connsiteY6" fmla="*/ 325876 h 458738"/>
                <a:gd name="connsiteX0" fmla="*/ 0 w 1476620"/>
                <a:gd name="connsiteY0" fmla="*/ 325876 h 458738"/>
                <a:gd name="connsiteX1" fmla="*/ 941754 w 1476620"/>
                <a:gd name="connsiteY1" fmla="*/ 110953 h 458738"/>
                <a:gd name="connsiteX2" fmla="*/ 1459035 w 1476620"/>
                <a:gd name="connsiteY2" fmla="*/ 0 h 458738"/>
                <a:gd name="connsiteX3" fmla="*/ 1476620 w 1476620"/>
                <a:gd name="connsiteY3" fmla="*/ 136945 h 458738"/>
                <a:gd name="connsiteX4" fmla="*/ 609600 w 1476620"/>
                <a:gd name="connsiteY4" fmla="*/ 329784 h 458738"/>
                <a:gd name="connsiteX5" fmla="*/ 0 w 1476620"/>
                <a:gd name="connsiteY5" fmla="*/ 458738 h 458738"/>
                <a:gd name="connsiteX6" fmla="*/ 0 w 1476620"/>
                <a:gd name="connsiteY6" fmla="*/ 325876 h 458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6620" h="458738">
                  <a:moveTo>
                    <a:pt x="0" y="325876"/>
                  </a:moveTo>
                  <a:lnTo>
                    <a:pt x="941754" y="110953"/>
                  </a:lnTo>
                  <a:lnTo>
                    <a:pt x="1459035" y="0"/>
                  </a:lnTo>
                  <a:lnTo>
                    <a:pt x="1476620" y="136945"/>
                  </a:lnTo>
                  <a:lnTo>
                    <a:pt x="609600" y="329784"/>
                  </a:lnTo>
                  <a:lnTo>
                    <a:pt x="0" y="458738"/>
                  </a:lnTo>
                  <a:lnTo>
                    <a:pt x="0" y="325876"/>
                  </a:lnTo>
                  <a:close/>
                </a:path>
              </a:pathLst>
            </a:custGeom>
            <a:noFill/>
            <a:ln w="57150">
              <a:solidFill>
                <a:srgbClr val="FF4FF2">
                  <a:alpha val="67059"/>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14"/>
            <p:cNvSpPr/>
            <p:nvPr/>
          </p:nvSpPr>
          <p:spPr>
            <a:xfrm>
              <a:off x="985656" y="5348278"/>
              <a:ext cx="109591" cy="150688"/>
            </a:xfrm>
            <a:custGeom>
              <a:avLst/>
              <a:gdLst>
                <a:gd name="connsiteX0" fmla="*/ 13699 w 109591"/>
                <a:gd name="connsiteY0" fmla="*/ 150688 h 150688"/>
                <a:gd name="connsiteX1" fmla="*/ 109591 w 109591"/>
                <a:gd name="connsiteY1" fmla="*/ 133564 h 150688"/>
                <a:gd name="connsiteX2" fmla="*/ 106166 w 109591"/>
                <a:gd name="connsiteY2" fmla="*/ 0 h 150688"/>
                <a:gd name="connsiteX3" fmla="*/ 0 w 109591"/>
                <a:gd name="connsiteY3" fmla="*/ 20549 h 150688"/>
                <a:gd name="connsiteX4" fmla="*/ 13699 w 109591"/>
                <a:gd name="connsiteY4" fmla="*/ 150688 h 150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91" h="150688">
                  <a:moveTo>
                    <a:pt x="13699" y="150688"/>
                  </a:moveTo>
                  <a:lnTo>
                    <a:pt x="109591" y="133564"/>
                  </a:lnTo>
                  <a:cubicBezTo>
                    <a:pt x="108449" y="89043"/>
                    <a:pt x="107308" y="44521"/>
                    <a:pt x="106166" y="0"/>
                  </a:cubicBezTo>
                  <a:lnTo>
                    <a:pt x="0" y="20549"/>
                  </a:lnTo>
                  <a:lnTo>
                    <a:pt x="13699" y="150688"/>
                  </a:lnTo>
                  <a:close/>
                </a:path>
              </a:pathLst>
            </a:custGeom>
            <a:noFill/>
            <a:ln w="57150">
              <a:solidFill>
                <a:srgbClr val="FFFF00">
                  <a:alpha val="6902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Up Arrow 15"/>
          <p:cNvSpPr/>
          <p:nvPr/>
        </p:nvSpPr>
        <p:spPr>
          <a:xfrm>
            <a:off x="1422925" y="5494128"/>
            <a:ext cx="228600" cy="304800"/>
          </a:xfrm>
          <a:prstGeom prst="upArrow">
            <a:avLst/>
          </a:prstGeom>
          <a:noFill/>
          <a:ln>
            <a:solidFill>
              <a:srgbClr val="FF4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Up Arrow 16"/>
          <p:cNvSpPr/>
          <p:nvPr/>
        </p:nvSpPr>
        <p:spPr>
          <a:xfrm>
            <a:off x="553815" y="5690294"/>
            <a:ext cx="228600" cy="304800"/>
          </a:xfrm>
          <a:prstGeom prst="upArrow">
            <a:avLst/>
          </a:prstGeom>
          <a:noFill/>
          <a:ln>
            <a:solidFill>
              <a:srgbClr val="FF4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Up Arrow 17"/>
          <p:cNvSpPr/>
          <p:nvPr/>
        </p:nvSpPr>
        <p:spPr>
          <a:xfrm>
            <a:off x="966820" y="5623829"/>
            <a:ext cx="228600" cy="304800"/>
          </a:xfrm>
          <a:prstGeom prst="upArrow">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2576961" y="4585539"/>
            <a:ext cx="3381336" cy="571160"/>
          </a:xfrm>
          <a:custGeom>
            <a:avLst/>
            <a:gdLst>
              <a:gd name="connsiteX0" fmla="*/ 17052 w 3535362"/>
              <a:gd name="connsiteY0" fmla="*/ 439947 h 570406"/>
              <a:gd name="connsiteX1" fmla="*/ 310350 w 3535362"/>
              <a:gd name="connsiteY1" fmla="*/ 319177 h 570406"/>
              <a:gd name="connsiteX2" fmla="*/ 698539 w 3535362"/>
              <a:gd name="connsiteY2" fmla="*/ 207034 h 570406"/>
              <a:gd name="connsiteX3" fmla="*/ 1328267 w 3535362"/>
              <a:gd name="connsiteY3" fmla="*/ 34505 h 570406"/>
              <a:gd name="connsiteX4" fmla="*/ 1449037 w 3535362"/>
              <a:gd name="connsiteY4" fmla="*/ 8626 h 570406"/>
              <a:gd name="connsiteX5" fmla="*/ 1595686 w 3535362"/>
              <a:gd name="connsiteY5" fmla="*/ 0 h 570406"/>
              <a:gd name="connsiteX6" fmla="*/ 1992501 w 3535362"/>
              <a:gd name="connsiteY6" fmla="*/ 8626 h 570406"/>
              <a:gd name="connsiteX7" fmla="*/ 2535965 w 3535362"/>
              <a:gd name="connsiteY7" fmla="*/ 34505 h 570406"/>
              <a:gd name="connsiteX8" fmla="*/ 3044924 w 3535362"/>
              <a:gd name="connsiteY8" fmla="*/ 77637 h 570406"/>
              <a:gd name="connsiteX9" fmla="*/ 3433112 w 3535362"/>
              <a:gd name="connsiteY9" fmla="*/ 77637 h 570406"/>
              <a:gd name="connsiteX10" fmla="*/ 3528003 w 3535362"/>
              <a:gd name="connsiteY10" fmla="*/ 77637 h 570406"/>
              <a:gd name="connsiteX11" fmla="*/ 3528003 w 3535362"/>
              <a:gd name="connsiteY11" fmla="*/ 181154 h 570406"/>
              <a:gd name="connsiteX12" fmla="*/ 3519376 w 3535362"/>
              <a:gd name="connsiteY12" fmla="*/ 189781 h 570406"/>
              <a:gd name="connsiteX13" fmla="*/ 3415860 w 3535362"/>
              <a:gd name="connsiteY13" fmla="*/ 189781 h 570406"/>
              <a:gd name="connsiteX14" fmla="*/ 3148441 w 3535362"/>
              <a:gd name="connsiteY14" fmla="*/ 189781 h 570406"/>
              <a:gd name="connsiteX15" fmla="*/ 2889648 w 3535362"/>
              <a:gd name="connsiteY15" fmla="*/ 172528 h 570406"/>
              <a:gd name="connsiteX16" fmla="*/ 2613603 w 3535362"/>
              <a:gd name="connsiteY16" fmla="*/ 146649 h 570406"/>
              <a:gd name="connsiteX17" fmla="*/ 2372063 w 3535362"/>
              <a:gd name="connsiteY17" fmla="*/ 138022 h 570406"/>
              <a:gd name="connsiteX18" fmla="*/ 1983875 w 3535362"/>
              <a:gd name="connsiteY18" fmla="*/ 120769 h 570406"/>
              <a:gd name="connsiteX19" fmla="*/ 1647444 w 3535362"/>
              <a:gd name="connsiteY19" fmla="*/ 112143 h 570406"/>
              <a:gd name="connsiteX20" fmla="*/ 1543927 w 3535362"/>
              <a:gd name="connsiteY20" fmla="*/ 112143 h 570406"/>
              <a:gd name="connsiteX21" fmla="*/ 1474916 w 3535362"/>
              <a:gd name="connsiteY21" fmla="*/ 112143 h 570406"/>
              <a:gd name="connsiteX22" fmla="*/ 1198871 w 3535362"/>
              <a:gd name="connsiteY22" fmla="*/ 198407 h 570406"/>
              <a:gd name="connsiteX23" fmla="*/ 819309 w 3535362"/>
              <a:gd name="connsiteY23" fmla="*/ 301924 h 570406"/>
              <a:gd name="connsiteX24" fmla="*/ 517384 w 3535362"/>
              <a:gd name="connsiteY24" fmla="*/ 370936 h 570406"/>
              <a:gd name="connsiteX25" fmla="*/ 353482 w 3535362"/>
              <a:gd name="connsiteY25" fmla="*/ 414068 h 570406"/>
              <a:gd name="connsiteX26" fmla="*/ 310350 w 3535362"/>
              <a:gd name="connsiteY26" fmla="*/ 431320 h 570406"/>
              <a:gd name="connsiteX27" fmla="*/ 198207 w 3535362"/>
              <a:gd name="connsiteY27" fmla="*/ 508958 h 570406"/>
              <a:gd name="connsiteX28" fmla="*/ 51558 w 3535362"/>
              <a:gd name="connsiteY28" fmla="*/ 569343 h 570406"/>
              <a:gd name="connsiteX29" fmla="*/ 17052 w 3535362"/>
              <a:gd name="connsiteY29" fmla="*/ 439947 h 570406"/>
              <a:gd name="connsiteX0" fmla="*/ 22562 w 3540872"/>
              <a:gd name="connsiteY0" fmla="*/ 439947 h 598280"/>
              <a:gd name="connsiteX1" fmla="*/ 315860 w 3540872"/>
              <a:gd name="connsiteY1" fmla="*/ 319177 h 598280"/>
              <a:gd name="connsiteX2" fmla="*/ 704049 w 3540872"/>
              <a:gd name="connsiteY2" fmla="*/ 207034 h 598280"/>
              <a:gd name="connsiteX3" fmla="*/ 1333777 w 3540872"/>
              <a:gd name="connsiteY3" fmla="*/ 34505 h 598280"/>
              <a:gd name="connsiteX4" fmla="*/ 1454547 w 3540872"/>
              <a:gd name="connsiteY4" fmla="*/ 8626 h 598280"/>
              <a:gd name="connsiteX5" fmla="*/ 1601196 w 3540872"/>
              <a:gd name="connsiteY5" fmla="*/ 0 h 598280"/>
              <a:gd name="connsiteX6" fmla="*/ 1998011 w 3540872"/>
              <a:gd name="connsiteY6" fmla="*/ 8626 h 598280"/>
              <a:gd name="connsiteX7" fmla="*/ 2541475 w 3540872"/>
              <a:gd name="connsiteY7" fmla="*/ 34505 h 598280"/>
              <a:gd name="connsiteX8" fmla="*/ 3050434 w 3540872"/>
              <a:gd name="connsiteY8" fmla="*/ 77637 h 598280"/>
              <a:gd name="connsiteX9" fmla="*/ 3438622 w 3540872"/>
              <a:gd name="connsiteY9" fmla="*/ 77637 h 598280"/>
              <a:gd name="connsiteX10" fmla="*/ 3533513 w 3540872"/>
              <a:gd name="connsiteY10" fmla="*/ 77637 h 598280"/>
              <a:gd name="connsiteX11" fmla="*/ 3533513 w 3540872"/>
              <a:gd name="connsiteY11" fmla="*/ 181154 h 598280"/>
              <a:gd name="connsiteX12" fmla="*/ 3524886 w 3540872"/>
              <a:gd name="connsiteY12" fmla="*/ 189781 h 598280"/>
              <a:gd name="connsiteX13" fmla="*/ 3421370 w 3540872"/>
              <a:gd name="connsiteY13" fmla="*/ 189781 h 598280"/>
              <a:gd name="connsiteX14" fmla="*/ 3153951 w 3540872"/>
              <a:gd name="connsiteY14" fmla="*/ 189781 h 598280"/>
              <a:gd name="connsiteX15" fmla="*/ 2895158 w 3540872"/>
              <a:gd name="connsiteY15" fmla="*/ 172528 h 598280"/>
              <a:gd name="connsiteX16" fmla="*/ 2619113 w 3540872"/>
              <a:gd name="connsiteY16" fmla="*/ 146649 h 598280"/>
              <a:gd name="connsiteX17" fmla="*/ 2377573 w 3540872"/>
              <a:gd name="connsiteY17" fmla="*/ 138022 h 598280"/>
              <a:gd name="connsiteX18" fmla="*/ 1989385 w 3540872"/>
              <a:gd name="connsiteY18" fmla="*/ 120769 h 598280"/>
              <a:gd name="connsiteX19" fmla="*/ 1652954 w 3540872"/>
              <a:gd name="connsiteY19" fmla="*/ 112143 h 598280"/>
              <a:gd name="connsiteX20" fmla="*/ 1549437 w 3540872"/>
              <a:gd name="connsiteY20" fmla="*/ 112143 h 598280"/>
              <a:gd name="connsiteX21" fmla="*/ 1480426 w 3540872"/>
              <a:gd name="connsiteY21" fmla="*/ 112143 h 598280"/>
              <a:gd name="connsiteX22" fmla="*/ 1204381 w 3540872"/>
              <a:gd name="connsiteY22" fmla="*/ 198407 h 598280"/>
              <a:gd name="connsiteX23" fmla="*/ 824819 w 3540872"/>
              <a:gd name="connsiteY23" fmla="*/ 301924 h 598280"/>
              <a:gd name="connsiteX24" fmla="*/ 522894 w 3540872"/>
              <a:gd name="connsiteY24" fmla="*/ 370936 h 598280"/>
              <a:gd name="connsiteX25" fmla="*/ 358992 w 3540872"/>
              <a:gd name="connsiteY25" fmla="*/ 414068 h 598280"/>
              <a:gd name="connsiteX26" fmla="*/ 315860 w 3540872"/>
              <a:gd name="connsiteY26" fmla="*/ 431320 h 598280"/>
              <a:gd name="connsiteX27" fmla="*/ 203717 w 3540872"/>
              <a:gd name="connsiteY27" fmla="*/ 508958 h 598280"/>
              <a:gd name="connsiteX28" fmla="*/ 39416 w 3540872"/>
              <a:gd name="connsiteY28" fmla="*/ 597587 h 598280"/>
              <a:gd name="connsiteX29" fmla="*/ 22562 w 3540872"/>
              <a:gd name="connsiteY29" fmla="*/ 439947 h 598280"/>
              <a:gd name="connsiteX0" fmla="*/ 32536 w 3522602"/>
              <a:gd name="connsiteY0" fmla="*/ 429356 h 599080"/>
              <a:gd name="connsiteX1" fmla="*/ 297590 w 3522602"/>
              <a:gd name="connsiteY1" fmla="*/ 319177 h 599080"/>
              <a:gd name="connsiteX2" fmla="*/ 685779 w 3522602"/>
              <a:gd name="connsiteY2" fmla="*/ 207034 h 599080"/>
              <a:gd name="connsiteX3" fmla="*/ 1315507 w 3522602"/>
              <a:gd name="connsiteY3" fmla="*/ 34505 h 599080"/>
              <a:gd name="connsiteX4" fmla="*/ 1436277 w 3522602"/>
              <a:gd name="connsiteY4" fmla="*/ 8626 h 599080"/>
              <a:gd name="connsiteX5" fmla="*/ 1582926 w 3522602"/>
              <a:gd name="connsiteY5" fmla="*/ 0 h 599080"/>
              <a:gd name="connsiteX6" fmla="*/ 1979741 w 3522602"/>
              <a:gd name="connsiteY6" fmla="*/ 8626 h 599080"/>
              <a:gd name="connsiteX7" fmla="*/ 2523205 w 3522602"/>
              <a:gd name="connsiteY7" fmla="*/ 34505 h 599080"/>
              <a:gd name="connsiteX8" fmla="*/ 3032164 w 3522602"/>
              <a:gd name="connsiteY8" fmla="*/ 77637 h 599080"/>
              <a:gd name="connsiteX9" fmla="*/ 3420352 w 3522602"/>
              <a:gd name="connsiteY9" fmla="*/ 77637 h 599080"/>
              <a:gd name="connsiteX10" fmla="*/ 3515243 w 3522602"/>
              <a:gd name="connsiteY10" fmla="*/ 77637 h 599080"/>
              <a:gd name="connsiteX11" fmla="*/ 3515243 w 3522602"/>
              <a:gd name="connsiteY11" fmla="*/ 181154 h 599080"/>
              <a:gd name="connsiteX12" fmla="*/ 3506616 w 3522602"/>
              <a:gd name="connsiteY12" fmla="*/ 189781 h 599080"/>
              <a:gd name="connsiteX13" fmla="*/ 3403100 w 3522602"/>
              <a:gd name="connsiteY13" fmla="*/ 189781 h 599080"/>
              <a:gd name="connsiteX14" fmla="*/ 3135681 w 3522602"/>
              <a:gd name="connsiteY14" fmla="*/ 189781 h 599080"/>
              <a:gd name="connsiteX15" fmla="*/ 2876888 w 3522602"/>
              <a:gd name="connsiteY15" fmla="*/ 172528 h 599080"/>
              <a:gd name="connsiteX16" fmla="*/ 2600843 w 3522602"/>
              <a:gd name="connsiteY16" fmla="*/ 146649 h 599080"/>
              <a:gd name="connsiteX17" fmla="*/ 2359303 w 3522602"/>
              <a:gd name="connsiteY17" fmla="*/ 138022 h 599080"/>
              <a:gd name="connsiteX18" fmla="*/ 1971115 w 3522602"/>
              <a:gd name="connsiteY18" fmla="*/ 120769 h 599080"/>
              <a:gd name="connsiteX19" fmla="*/ 1634684 w 3522602"/>
              <a:gd name="connsiteY19" fmla="*/ 112143 h 599080"/>
              <a:gd name="connsiteX20" fmla="*/ 1531167 w 3522602"/>
              <a:gd name="connsiteY20" fmla="*/ 112143 h 599080"/>
              <a:gd name="connsiteX21" fmla="*/ 1462156 w 3522602"/>
              <a:gd name="connsiteY21" fmla="*/ 112143 h 599080"/>
              <a:gd name="connsiteX22" fmla="*/ 1186111 w 3522602"/>
              <a:gd name="connsiteY22" fmla="*/ 198407 h 599080"/>
              <a:gd name="connsiteX23" fmla="*/ 806549 w 3522602"/>
              <a:gd name="connsiteY23" fmla="*/ 301924 h 599080"/>
              <a:gd name="connsiteX24" fmla="*/ 504624 w 3522602"/>
              <a:gd name="connsiteY24" fmla="*/ 370936 h 599080"/>
              <a:gd name="connsiteX25" fmla="*/ 340722 w 3522602"/>
              <a:gd name="connsiteY25" fmla="*/ 414068 h 599080"/>
              <a:gd name="connsiteX26" fmla="*/ 297590 w 3522602"/>
              <a:gd name="connsiteY26" fmla="*/ 431320 h 599080"/>
              <a:gd name="connsiteX27" fmla="*/ 185447 w 3522602"/>
              <a:gd name="connsiteY27" fmla="*/ 508958 h 599080"/>
              <a:gd name="connsiteX28" fmla="*/ 21146 w 3522602"/>
              <a:gd name="connsiteY28" fmla="*/ 597587 h 599080"/>
              <a:gd name="connsiteX29" fmla="*/ 32536 w 3522602"/>
              <a:gd name="connsiteY29" fmla="*/ 429356 h 599080"/>
              <a:gd name="connsiteX0" fmla="*/ 24621 w 3514687"/>
              <a:gd name="connsiteY0" fmla="*/ 429356 h 599080"/>
              <a:gd name="connsiteX1" fmla="*/ 289675 w 3514687"/>
              <a:gd name="connsiteY1" fmla="*/ 319177 h 599080"/>
              <a:gd name="connsiteX2" fmla="*/ 677864 w 3514687"/>
              <a:gd name="connsiteY2" fmla="*/ 207034 h 599080"/>
              <a:gd name="connsiteX3" fmla="*/ 1307592 w 3514687"/>
              <a:gd name="connsiteY3" fmla="*/ 34505 h 599080"/>
              <a:gd name="connsiteX4" fmla="*/ 1428362 w 3514687"/>
              <a:gd name="connsiteY4" fmla="*/ 8626 h 599080"/>
              <a:gd name="connsiteX5" fmla="*/ 1575011 w 3514687"/>
              <a:gd name="connsiteY5" fmla="*/ 0 h 599080"/>
              <a:gd name="connsiteX6" fmla="*/ 1971826 w 3514687"/>
              <a:gd name="connsiteY6" fmla="*/ 8626 h 599080"/>
              <a:gd name="connsiteX7" fmla="*/ 2515290 w 3514687"/>
              <a:gd name="connsiteY7" fmla="*/ 34505 h 599080"/>
              <a:gd name="connsiteX8" fmla="*/ 3024249 w 3514687"/>
              <a:gd name="connsiteY8" fmla="*/ 77637 h 599080"/>
              <a:gd name="connsiteX9" fmla="*/ 3412437 w 3514687"/>
              <a:gd name="connsiteY9" fmla="*/ 77637 h 599080"/>
              <a:gd name="connsiteX10" fmla="*/ 3507328 w 3514687"/>
              <a:gd name="connsiteY10" fmla="*/ 77637 h 599080"/>
              <a:gd name="connsiteX11" fmla="*/ 3507328 w 3514687"/>
              <a:gd name="connsiteY11" fmla="*/ 181154 h 599080"/>
              <a:gd name="connsiteX12" fmla="*/ 3498701 w 3514687"/>
              <a:gd name="connsiteY12" fmla="*/ 189781 h 599080"/>
              <a:gd name="connsiteX13" fmla="*/ 3395185 w 3514687"/>
              <a:gd name="connsiteY13" fmla="*/ 189781 h 599080"/>
              <a:gd name="connsiteX14" fmla="*/ 3127766 w 3514687"/>
              <a:gd name="connsiteY14" fmla="*/ 189781 h 599080"/>
              <a:gd name="connsiteX15" fmla="*/ 2868973 w 3514687"/>
              <a:gd name="connsiteY15" fmla="*/ 172528 h 599080"/>
              <a:gd name="connsiteX16" fmla="*/ 2592928 w 3514687"/>
              <a:gd name="connsiteY16" fmla="*/ 146649 h 599080"/>
              <a:gd name="connsiteX17" fmla="*/ 2351388 w 3514687"/>
              <a:gd name="connsiteY17" fmla="*/ 138022 h 599080"/>
              <a:gd name="connsiteX18" fmla="*/ 1963200 w 3514687"/>
              <a:gd name="connsiteY18" fmla="*/ 120769 h 599080"/>
              <a:gd name="connsiteX19" fmla="*/ 1626769 w 3514687"/>
              <a:gd name="connsiteY19" fmla="*/ 112143 h 599080"/>
              <a:gd name="connsiteX20" fmla="*/ 1523252 w 3514687"/>
              <a:gd name="connsiteY20" fmla="*/ 112143 h 599080"/>
              <a:gd name="connsiteX21" fmla="*/ 1454241 w 3514687"/>
              <a:gd name="connsiteY21" fmla="*/ 112143 h 599080"/>
              <a:gd name="connsiteX22" fmla="*/ 1178196 w 3514687"/>
              <a:gd name="connsiteY22" fmla="*/ 198407 h 599080"/>
              <a:gd name="connsiteX23" fmla="*/ 798634 w 3514687"/>
              <a:gd name="connsiteY23" fmla="*/ 301924 h 599080"/>
              <a:gd name="connsiteX24" fmla="*/ 496709 w 3514687"/>
              <a:gd name="connsiteY24" fmla="*/ 370936 h 599080"/>
              <a:gd name="connsiteX25" fmla="*/ 332807 w 3514687"/>
              <a:gd name="connsiteY25" fmla="*/ 414068 h 599080"/>
              <a:gd name="connsiteX26" fmla="*/ 289675 w 3514687"/>
              <a:gd name="connsiteY26" fmla="*/ 431320 h 599080"/>
              <a:gd name="connsiteX27" fmla="*/ 177532 w 3514687"/>
              <a:gd name="connsiteY27" fmla="*/ 508958 h 599080"/>
              <a:gd name="connsiteX28" fmla="*/ 13231 w 3514687"/>
              <a:gd name="connsiteY28" fmla="*/ 597587 h 599080"/>
              <a:gd name="connsiteX29" fmla="*/ 24621 w 3514687"/>
              <a:gd name="connsiteY29" fmla="*/ 429356 h 599080"/>
              <a:gd name="connsiteX0" fmla="*/ 22944 w 3513010"/>
              <a:gd name="connsiteY0" fmla="*/ 429356 h 599080"/>
              <a:gd name="connsiteX1" fmla="*/ 287998 w 3513010"/>
              <a:gd name="connsiteY1" fmla="*/ 319177 h 599080"/>
              <a:gd name="connsiteX2" fmla="*/ 676187 w 3513010"/>
              <a:gd name="connsiteY2" fmla="*/ 207034 h 599080"/>
              <a:gd name="connsiteX3" fmla="*/ 1305915 w 3513010"/>
              <a:gd name="connsiteY3" fmla="*/ 34505 h 599080"/>
              <a:gd name="connsiteX4" fmla="*/ 1426685 w 3513010"/>
              <a:gd name="connsiteY4" fmla="*/ 8626 h 599080"/>
              <a:gd name="connsiteX5" fmla="*/ 1573334 w 3513010"/>
              <a:gd name="connsiteY5" fmla="*/ 0 h 599080"/>
              <a:gd name="connsiteX6" fmla="*/ 1970149 w 3513010"/>
              <a:gd name="connsiteY6" fmla="*/ 8626 h 599080"/>
              <a:gd name="connsiteX7" fmla="*/ 2513613 w 3513010"/>
              <a:gd name="connsiteY7" fmla="*/ 34505 h 599080"/>
              <a:gd name="connsiteX8" fmla="*/ 3022572 w 3513010"/>
              <a:gd name="connsiteY8" fmla="*/ 77637 h 599080"/>
              <a:gd name="connsiteX9" fmla="*/ 3410760 w 3513010"/>
              <a:gd name="connsiteY9" fmla="*/ 77637 h 599080"/>
              <a:gd name="connsiteX10" fmla="*/ 3505651 w 3513010"/>
              <a:gd name="connsiteY10" fmla="*/ 77637 h 599080"/>
              <a:gd name="connsiteX11" fmla="*/ 3505651 w 3513010"/>
              <a:gd name="connsiteY11" fmla="*/ 181154 h 599080"/>
              <a:gd name="connsiteX12" fmla="*/ 3497024 w 3513010"/>
              <a:gd name="connsiteY12" fmla="*/ 189781 h 599080"/>
              <a:gd name="connsiteX13" fmla="*/ 3393508 w 3513010"/>
              <a:gd name="connsiteY13" fmla="*/ 189781 h 599080"/>
              <a:gd name="connsiteX14" fmla="*/ 3126089 w 3513010"/>
              <a:gd name="connsiteY14" fmla="*/ 189781 h 599080"/>
              <a:gd name="connsiteX15" fmla="*/ 2867296 w 3513010"/>
              <a:gd name="connsiteY15" fmla="*/ 172528 h 599080"/>
              <a:gd name="connsiteX16" fmla="*/ 2591251 w 3513010"/>
              <a:gd name="connsiteY16" fmla="*/ 146649 h 599080"/>
              <a:gd name="connsiteX17" fmla="*/ 2349711 w 3513010"/>
              <a:gd name="connsiteY17" fmla="*/ 138022 h 599080"/>
              <a:gd name="connsiteX18" fmla="*/ 1961523 w 3513010"/>
              <a:gd name="connsiteY18" fmla="*/ 120769 h 599080"/>
              <a:gd name="connsiteX19" fmla="*/ 1625092 w 3513010"/>
              <a:gd name="connsiteY19" fmla="*/ 112143 h 599080"/>
              <a:gd name="connsiteX20" fmla="*/ 1521575 w 3513010"/>
              <a:gd name="connsiteY20" fmla="*/ 112143 h 599080"/>
              <a:gd name="connsiteX21" fmla="*/ 1452564 w 3513010"/>
              <a:gd name="connsiteY21" fmla="*/ 112143 h 599080"/>
              <a:gd name="connsiteX22" fmla="*/ 1176519 w 3513010"/>
              <a:gd name="connsiteY22" fmla="*/ 198407 h 599080"/>
              <a:gd name="connsiteX23" fmla="*/ 796957 w 3513010"/>
              <a:gd name="connsiteY23" fmla="*/ 301924 h 599080"/>
              <a:gd name="connsiteX24" fmla="*/ 495032 w 3513010"/>
              <a:gd name="connsiteY24" fmla="*/ 370936 h 599080"/>
              <a:gd name="connsiteX25" fmla="*/ 331130 w 3513010"/>
              <a:gd name="connsiteY25" fmla="*/ 414068 h 599080"/>
              <a:gd name="connsiteX26" fmla="*/ 287998 w 3513010"/>
              <a:gd name="connsiteY26" fmla="*/ 431320 h 599080"/>
              <a:gd name="connsiteX27" fmla="*/ 175855 w 3513010"/>
              <a:gd name="connsiteY27" fmla="*/ 508958 h 599080"/>
              <a:gd name="connsiteX28" fmla="*/ 11554 w 3513010"/>
              <a:gd name="connsiteY28" fmla="*/ 597587 h 599080"/>
              <a:gd name="connsiteX29" fmla="*/ 22944 w 3513010"/>
              <a:gd name="connsiteY29" fmla="*/ 429356 h 599080"/>
              <a:gd name="connsiteX0" fmla="*/ 23728 w 3513794"/>
              <a:gd name="connsiteY0" fmla="*/ 429356 h 600776"/>
              <a:gd name="connsiteX1" fmla="*/ 288782 w 3513794"/>
              <a:gd name="connsiteY1" fmla="*/ 319177 h 600776"/>
              <a:gd name="connsiteX2" fmla="*/ 676971 w 3513794"/>
              <a:gd name="connsiteY2" fmla="*/ 207034 h 600776"/>
              <a:gd name="connsiteX3" fmla="*/ 1306699 w 3513794"/>
              <a:gd name="connsiteY3" fmla="*/ 34505 h 600776"/>
              <a:gd name="connsiteX4" fmla="*/ 1427469 w 3513794"/>
              <a:gd name="connsiteY4" fmla="*/ 8626 h 600776"/>
              <a:gd name="connsiteX5" fmla="*/ 1574118 w 3513794"/>
              <a:gd name="connsiteY5" fmla="*/ 0 h 600776"/>
              <a:gd name="connsiteX6" fmla="*/ 1970933 w 3513794"/>
              <a:gd name="connsiteY6" fmla="*/ 8626 h 600776"/>
              <a:gd name="connsiteX7" fmla="*/ 2514397 w 3513794"/>
              <a:gd name="connsiteY7" fmla="*/ 34505 h 600776"/>
              <a:gd name="connsiteX8" fmla="*/ 3023356 w 3513794"/>
              <a:gd name="connsiteY8" fmla="*/ 77637 h 600776"/>
              <a:gd name="connsiteX9" fmla="*/ 3411544 w 3513794"/>
              <a:gd name="connsiteY9" fmla="*/ 77637 h 600776"/>
              <a:gd name="connsiteX10" fmla="*/ 3506435 w 3513794"/>
              <a:gd name="connsiteY10" fmla="*/ 77637 h 600776"/>
              <a:gd name="connsiteX11" fmla="*/ 3506435 w 3513794"/>
              <a:gd name="connsiteY11" fmla="*/ 181154 h 600776"/>
              <a:gd name="connsiteX12" fmla="*/ 3497808 w 3513794"/>
              <a:gd name="connsiteY12" fmla="*/ 189781 h 600776"/>
              <a:gd name="connsiteX13" fmla="*/ 3394292 w 3513794"/>
              <a:gd name="connsiteY13" fmla="*/ 189781 h 600776"/>
              <a:gd name="connsiteX14" fmla="*/ 3126873 w 3513794"/>
              <a:gd name="connsiteY14" fmla="*/ 189781 h 600776"/>
              <a:gd name="connsiteX15" fmla="*/ 2868080 w 3513794"/>
              <a:gd name="connsiteY15" fmla="*/ 172528 h 600776"/>
              <a:gd name="connsiteX16" fmla="*/ 2592035 w 3513794"/>
              <a:gd name="connsiteY16" fmla="*/ 146649 h 600776"/>
              <a:gd name="connsiteX17" fmla="*/ 2350495 w 3513794"/>
              <a:gd name="connsiteY17" fmla="*/ 138022 h 600776"/>
              <a:gd name="connsiteX18" fmla="*/ 1962307 w 3513794"/>
              <a:gd name="connsiteY18" fmla="*/ 120769 h 600776"/>
              <a:gd name="connsiteX19" fmla="*/ 1625876 w 3513794"/>
              <a:gd name="connsiteY19" fmla="*/ 112143 h 600776"/>
              <a:gd name="connsiteX20" fmla="*/ 1522359 w 3513794"/>
              <a:gd name="connsiteY20" fmla="*/ 112143 h 600776"/>
              <a:gd name="connsiteX21" fmla="*/ 1453348 w 3513794"/>
              <a:gd name="connsiteY21" fmla="*/ 112143 h 600776"/>
              <a:gd name="connsiteX22" fmla="*/ 1177303 w 3513794"/>
              <a:gd name="connsiteY22" fmla="*/ 198407 h 600776"/>
              <a:gd name="connsiteX23" fmla="*/ 797741 w 3513794"/>
              <a:gd name="connsiteY23" fmla="*/ 301924 h 600776"/>
              <a:gd name="connsiteX24" fmla="*/ 495816 w 3513794"/>
              <a:gd name="connsiteY24" fmla="*/ 370936 h 600776"/>
              <a:gd name="connsiteX25" fmla="*/ 331914 w 3513794"/>
              <a:gd name="connsiteY25" fmla="*/ 414068 h 600776"/>
              <a:gd name="connsiteX26" fmla="*/ 288782 w 3513794"/>
              <a:gd name="connsiteY26" fmla="*/ 431320 h 600776"/>
              <a:gd name="connsiteX27" fmla="*/ 187230 w 3513794"/>
              <a:gd name="connsiteY27" fmla="*/ 533671 h 600776"/>
              <a:gd name="connsiteX28" fmla="*/ 12338 w 3513794"/>
              <a:gd name="connsiteY28" fmla="*/ 597587 h 600776"/>
              <a:gd name="connsiteX29" fmla="*/ 23728 w 3513794"/>
              <a:gd name="connsiteY29" fmla="*/ 429356 h 600776"/>
              <a:gd name="connsiteX0" fmla="*/ 23728 w 3513794"/>
              <a:gd name="connsiteY0" fmla="*/ 429356 h 599982"/>
              <a:gd name="connsiteX1" fmla="*/ 288782 w 3513794"/>
              <a:gd name="connsiteY1" fmla="*/ 319177 h 599982"/>
              <a:gd name="connsiteX2" fmla="*/ 676971 w 3513794"/>
              <a:gd name="connsiteY2" fmla="*/ 207034 h 599982"/>
              <a:gd name="connsiteX3" fmla="*/ 1306699 w 3513794"/>
              <a:gd name="connsiteY3" fmla="*/ 34505 h 599982"/>
              <a:gd name="connsiteX4" fmla="*/ 1427469 w 3513794"/>
              <a:gd name="connsiteY4" fmla="*/ 8626 h 599982"/>
              <a:gd name="connsiteX5" fmla="*/ 1574118 w 3513794"/>
              <a:gd name="connsiteY5" fmla="*/ 0 h 599982"/>
              <a:gd name="connsiteX6" fmla="*/ 1970933 w 3513794"/>
              <a:gd name="connsiteY6" fmla="*/ 8626 h 599982"/>
              <a:gd name="connsiteX7" fmla="*/ 2514397 w 3513794"/>
              <a:gd name="connsiteY7" fmla="*/ 34505 h 599982"/>
              <a:gd name="connsiteX8" fmla="*/ 3023356 w 3513794"/>
              <a:gd name="connsiteY8" fmla="*/ 77637 h 599982"/>
              <a:gd name="connsiteX9" fmla="*/ 3411544 w 3513794"/>
              <a:gd name="connsiteY9" fmla="*/ 77637 h 599982"/>
              <a:gd name="connsiteX10" fmla="*/ 3506435 w 3513794"/>
              <a:gd name="connsiteY10" fmla="*/ 77637 h 599982"/>
              <a:gd name="connsiteX11" fmla="*/ 3506435 w 3513794"/>
              <a:gd name="connsiteY11" fmla="*/ 181154 h 599982"/>
              <a:gd name="connsiteX12" fmla="*/ 3497808 w 3513794"/>
              <a:gd name="connsiteY12" fmla="*/ 189781 h 599982"/>
              <a:gd name="connsiteX13" fmla="*/ 3394292 w 3513794"/>
              <a:gd name="connsiteY13" fmla="*/ 189781 h 599982"/>
              <a:gd name="connsiteX14" fmla="*/ 3126873 w 3513794"/>
              <a:gd name="connsiteY14" fmla="*/ 189781 h 599982"/>
              <a:gd name="connsiteX15" fmla="*/ 2868080 w 3513794"/>
              <a:gd name="connsiteY15" fmla="*/ 172528 h 599982"/>
              <a:gd name="connsiteX16" fmla="*/ 2592035 w 3513794"/>
              <a:gd name="connsiteY16" fmla="*/ 146649 h 599982"/>
              <a:gd name="connsiteX17" fmla="*/ 2350495 w 3513794"/>
              <a:gd name="connsiteY17" fmla="*/ 138022 h 599982"/>
              <a:gd name="connsiteX18" fmla="*/ 1962307 w 3513794"/>
              <a:gd name="connsiteY18" fmla="*/ 120769 h 599982"/>
              <a:gd name="connsiteX19" fmla="*/ 1625876 w 3513794"/>
              <a:gd name="connsiteY19" fmla="*/ 112143 h 599982"/>
              <a:gd name="connsiteX20" fmla="*/ 1522359 w 3513794"/>
              <a:gd name="connsiteY20" fmla="*/ 112143 h 599982"/>
              <a:gd name="connsiteX21" fmla="*/ 1453348 w 3513794"/>
              <a:gd name="connsiteY21" fmla="*/ 112143 h 599982"/>
              <a:gd name="connsiteX22" fmla="*/ 1177303 w 3513794"/>
              <a:gd name="connsiteY22" fmla="*/ 198407 h 599982"/>
              <a:gd name="connsiteX23" fmla="*/ 797741 w 3513794"/>
              <a:gd name="connsiteY23" fmla="*/ 301924 h 599982"/>
              <a:gd name="connsiteX24" fmla="*/ 495816 w 3513794"/>
              <a:gd name="connsiteY24" fmla="*/ 370936 h 599982"/>
              <a:gd name="connsiteX25" fmla="*/ 331914 w 3513794"/>
              <a:gd name="connsiteY25" fmla="*/ 414068 h 599982"/>
              <a:gd name="connsiteX26" fmla="*/ 288782 w 3513794"/>
              <a:gd name="connsiteY26" fmla="*/ 431320 h 599982"/>
              <a:gd name="connsiteX27" fmla="*/ 187230 w 3513794"/>
              <a:gd name="connsiteY27" fmla="*/ 533671 h 599982"/>
              <a:gd name="connsiteX28" fmla="*/ 12338 w 3513794"/>
              <a:gd name="connsiteY28" fmla="*/ 597587 h 599982"/>
              <a:gd name="connsiteX29" fmla="*/ 23728 w 3513794"/>
              <a:gd name="connsiteY29" fmla="*/ 429356 h 599982"/>
              <a:gd name="connsiteX0" fmla="*/ 31214 w 3521280"/>
              <a:gd name="connsiteY0" fmla="*/ 429356 h 579489"/>
              <a:gd name="connsiteX1" fmla="*/ 296268 w 3521280"/>
              <a:gd name="connsiteY1" fmla="*/ 319177 h 579489"/>
              <a:gd name="connsiteX2" fmla="*/ 684457 w 3521280"/>
              <a:gd name="connsiteY2" fmla="*/ 207034 h 579489"/>
              <a:gd name="connsiteX3" fmla="*/ 1314185 w 3521280"/>
              <a:gd name="connsiteY3" fmla="*/ 34505 h 579489"/>
              <a:gd name="connsiteX4" fmla="*/ 1434955 w 3521280"/>
              <a:gd name="connsiteY4" fmla="*/ 8626 h 579489"/>
              <a:gd name="connsiteX5" fmla="*/ 1581604 w 3521280"/>
              <a:gd name="connsiteY5" fmla="*/ 0 h 579489"/>
              <a:gd name="connsiteX6" fmla="*/ 1978419 w 3521280"/>
              <a:gd name="connsiteY6" fmla="*/ 8626 h 579489"/>
              <a:gd name="connsiteX7" fmla="*/ 2521883 w 3521280"/>
              <a:gd name="connsiteY7" fmla="*/ 34505 h 579489"/>
              <a:gd name="connsiteX8" fmla="*/ 3030842 w 3521280"/>
              <a:gd name="connsiteY8" fmla="*/ 77637 h 579489"/>
              <a:gd name="connsiteX9" fmla="*/ 3419030 w 3521280"/>
              <a:gd name="connsiteY9" fmla="*/ 77637 h 579489"/>
              <a:gd name="connsiteX10" fmla="*/ 3513921 w 3521280"/>
              <a:gd name="connsiteY10" fmla="*/ 77637 h 579489"/>
              <a:gd name="connsiteX11" fmla="*/ 3513921 w 3521280"/>
              <a:gd name="connsiteY11" fmla="*/ 181154 h 579489"/>
              <a:gd name="connsiteX12" fmla="*/ 3505294 w 3521280"/>
              <a:gd name="connsiteY12" fmla="*/ 189781 h 579489"/>
              <a:gd name="connsiteX13" fmla="*/ 3401778 w 3521280"/>
              <a:gd name="connsiteY13" fmla="*/ 189781 h 579489"/>
              <a:gd name="connsiteX14" fmla="*/ 3134359 w 3521280"/>
              <a:gd name="connsiteY14" fmla="*/ 189781 h 579489"/>
              <a:gd name="connsiteX15" fmla="*/ 2875566 w 3521280"/>
              <a:gd name="connsiteY15" fmla="*/ 172528 h 579489"/>
              <a:gd name="connsiteX16" fmla="*/ 2599521 w 3521280"/>
              <a:gd name="connsiteY16" fmla="*/ 146649 h 579489"/>
              <a:gd name="connsiteX17" fmla="*/ 2357981 w 3521280"/>
              <a:gd name="connsiteY17" fmla="*/ 138022 h 579489"/>
              <a:gd name="connsiteX18" fmla="*/ 1969793 w 3521280"/>
              <a:gd name="connsiteY18" fmla="*/ 120769 h 579489"/>
              <a:gd name="connsiteX19" fmla="*/ 1633362 w 3521280"/>
              <a:gd name="connsiteY19" fmla="*/ 112143 h 579489"/>
              <a:gd name="connsiteX20" fmla="*/ 1529845 w 3521280"/>
              <a:gd name="connsiteY20" fmla="*/ 112143 h 579489"/>
              <a:gd name="connsiteX21" fmla="*/ 1460834 w 3521280"/>
              <a:gd name="connsiteY21" fmla="*/ 112143 h 579489"/>
              <a:gd name="connsiteX22" fmla="*/ 1184789 w 3521280"/>
              <a:gd name="connsiteY22" fmla="*/ 198407 h 579489"/>
              <a:gd name="connsiteX23" fmla="*/ 805227 w 3521280"/>
              <a:gd name="connsiteY23" fmla="*/ 301924 h 579489"/>
              <a:gd name="connsiteX24" fmla="*/ 503302 w 3521280"/>
              <a:gd name="connsiteY24" fmla="*/ 370936 h 579489"/>
              <a:gd name="connsiteX25" fmla="*/ 339400 w 3521280"/>
              <a:gd name="connsiteY25" fmla="*/ 414068 h 579489"/>
              <a:gd name="connsiteX26" fmla="*/ 296268 w 3521280"/>
              <a:gd name="connsiteY26" fmla="*/ 431320 h 579489"/>
              <a:gd name="connsiteX27" fmla="*/ 194716 w 3521280"/>
              <a:gd name="connsiteY27" fmla="*/ 533671 h 579489"/>
              <a:gd name="connsiteX28" fmla="*/ 23354 w 3521280"/>
              <a:gd name="connsiteY28" fmla="*/ 576404 h 579489"/>
              <a:gd name="connsiteX29" fmla="*/ 31214 w 3521280"/>
              <a:gd name="connsiteY29" fmla="*/ 429356 h 579489"/>
              <a:gd name="connsiteX0" fmla="*/ 21320 w 3511386"/>
              <a:gd name="connsiteY0" fmla="*/ 429356 h 587965"/>
              <a:gd name="connsiteX1" fmla="*/ 286374 w 3511386"/>
              <a:gd name="connsiteY1" fmla="*/ 319177 h 587965"/>
              <a:gd name="connsiteX2" fmla="*/ 674563 w 3511386"/>
              <a:gd name="connsiteY2" fmla="*/ 207034 h 587965"/>
              <a:gd name="connsiteX3" fmla="*/ 1304291 w 3511386"/>
              <a:gd name="connsiteY3" fmla="*/ 34505 h 587965"/>
              <a:gd name="connsiteX4" fmla="*/ 1425061 w 3511386"/>
              <a:gd name="connsiteY4" fmla="*/ 8626 h 587965"/>
              <a:gd name="connsiteX5" fmla="*/ 1571710 w 3511386"/>
              <a:gd name="connsiteY5" fmla="*/ 0 h 587965"/>
              <a:gd name="connsiteX6" fmla="*/ 1968525 w 3511386"/>
              <a:gd name="connsiteY6" fmla="*/ 8626 h 587965"/>
              <a:gd name="connsiteX7" fmla="*/ 2511989 w 3511386"/>
              <a:gd name="connsiteY7" fmla="*/ 34505 h 587965"/>
              <a:gd name="connsiteX8" fmla="*/ 3020948 w 3511386"/>
              <a:gd name="connsiteY8" fmla="*/ 77637 h 587965"/>
              <a:gd name="connsiteX9" fmla="*/ 3409136 w 3511386"/>
              <a:gd name="connsiteY9" fmla="*/ 77637 h 587965"/>
              <a:gd name="connsiteX10" fmla="*/ 3504027 w 3511386"/>
              <a:gd name="connsiteY10" fmla="*/ 77637 h 587965"/>
              <a:gd name="connsiteX11" fmla="*/ 3504027 w 3511386"/>
              <a:gd name="connsiteY11" fmla="*/ 181154 h 587965"/>
              <a:gd name="connsiteX12" fmla="*/ 3495400 w 3511386"/>
              <a:gd name="connsiteY12" fmla="*/ 189781 h 587965"/>
              <a:gd name="connsiteX13" fmla="*/ 3391884 w 3511386"/>
              <a:gd name="connsiteY13" fmla="*/ 189781 h 587965"/>
              <a:gd name="connsiteX14" fmla="*/ 3124465 w 3511386"/>
              <a:gd name="connsiteY14" fmla="*/ 189781 h 587965"/>
              <a:gd name="connsiteX15" fmla="*/ 2865672 w 3511386"/>
              <a:gd name="connsiteY15" fmla="*/ 172528 h 587965"/>
              <a:gd name="connsiteX16" fmla="*/ 2589627 w 3511386"/>
              <a:gd name="connsiteY16" fmla="*/ 146649 h 587965"/>
              <a:gd name="connsiteX17" fmla="*/ 2348087 w 3511386"/>
              <a:gd name="connsiteY17" fmla="*/ 138022 h 587965"/>
              <a:gd name="connsiteX18" fmla="*/ 1959899 w 3511386"/>
              <a:gd name="connsiteY18" fmla="*/ 120769 h 587965"/>
              <a:gd name="connsiteX19" fmla="*/ 1623468 w 3511386"/>
              <a:gd name="connsiteY19" fmla="*/ 112143 h 587965"/>
              <a:gd name="connsiteX20" fmla="*/ 1519951 w 3511386"/>
              <a:gd name="connsiteY20" fmla="*/ 112143 h 587965"/>
              <a:gd name="connsiteX21" fmla="*/ 1450940 w 3511386"/>
              <a:gd name="connsiteY21" fmla="*/ 112143 h 587965"/>
              <a:gd name="connsiteX22" fmla="*/ 1174895 w 3511386"/>
              <a:gd name="connsiteY22" fmla="*/ 198407 h 587965"/>
              <a:gd name="connsiteX23" fmla="*/ 795333 w 3511386"/>
              <a:gd name="connsiteY23" fmla="*/ 301924 h 587965"/>
              <a:gd name="connsiteX24" fmla="*/ 493408 w 3511386"/>
              <a:gd name="connsiteY24" fmla="*/ 370936 h 587965"/>
              <a:gd name="connsiteX25" fmla="*/ 329506 w 3511386"/>
              <a:gd name="connsiteY25" fmla="*/ 414068 h 587965"/>
              <a:gd name="connsiteX26" fmla="*/ 286374 w 3511386"/>
              <a:gd name="connsiteY26" fmla="*/ 431320 h 587965"/>
              <a:gd name="connsiteX27" fmla="*/ 184822 w 3511386"/>
              <a:gd name="connsiteY27" fmla="*/ 533671 h 587965"/>
              <a:gd name="connsiteX28" fmla="*/ 13460 w 3511386"/>
              <a:gd name="connsiteY28" fmla="*/ 576404 h 587965"/>
              <a:gd name="connsiteX29" fmla="*/ 21320 w 3511386"/>
              <a:gd name="connsiteY29" fmla="*/ 429356 h 587965"/>
              <a:gd name="connsiteX0" fmla="*/ 26327 w 3516393"/>
              <a:gd name="connsiteY0" fmla="*/ 429356 h 586636"/>
              <a:gd name="connsiteX1" fmla="*/ 291381 w 3516393"/>
              <a:gd name="connsiteY1" fmla="*/ 319177 h 586636"/>
              <a:gd name="connsiteX2" fmla="*/ 679570 w 3516393"/>
              <a:gd name="connsiteY2" fmla="*/ 207034 h 586636"/>
              <a:gd name="connsiteX3" fmla="*/ 1309298 w 3516393"/>
              <a:gd name="connsiteY3" fmla="*/ 34505 h 586636"/>
              <a:gd name="connsiteX4" fmla="*/ 1430068 w 3516393"/>
              <a:gd name="connsiteY4" fmla="*/ 8626 h 586636"/>
              <a:gd name="connsiteX5" fmla="*/ 1576717 w 3516393"/>
              <a:gd name="connsiteY5" fmla="*/ 0 h 586636"/>
              <a:gd name="connsiteX6" fmla="*/ 1973532 w 3516393"/>
              <a:gd name="connsiteY6" fmla="*/ 8626 h 586636"/>
              <a:gd name="connsiteX7" fmla="*/ 2516996 w 3516393"/>
              <a:gd name="connsiteY7" fmla="*/ 34505 h 586636"/>
              <a:gd name="connsiteX8" fmla="*/ 3025955 w 3516393"/>
              <a:gd name="connsiteY8" fmla="*/ 77637 h 586636"/>
              <a:gd name="connsiteX9" fmla="*/ 3414143 w 3516393"/>
              <a:gd name="connsiteY9" fmla="*/ 77637 h 586636"/>
              <a:gd name="connsiteX10" fmla="*/ 3509034 w 3516393"/>
              <a:gd name="connsiteY10" fmla="*/ 77637 h 586636"/>
              <a:gd name="connsiteX11" fmla="*/ 3509034 w 3516393"/>
              <a:gd name="connsiteY11" fmla="*/ 181154 h 586636"/>
              <a:gd name="connsiteX12" fmla="*/ 3500407 w 3516393"/>
              <a:gd name="connsiteY12" fmla="*/ 189781 h 586636"/>
              <a:gd name="connsiteX13" fmla="*/ 3396891 w 3516393"/>
              <a:gd name="connsiteY13" fmla="*/ 189781 h 586636"/>
              <a:gd name="connsiteX14" fmla="*/ 3129472 w 3516393"/>
              <a:gd name="connsiteY14" fmla="*/ 189781 h 586636"/>
              <a:gd name="connsiteX15" fmla="*/ 2870679 w 3516393"/>
              <a:gd name="connsiteY15" fmla="*/ 172528 h 586636"/>
              <a:gd name="connsiteX16" fmla="*/ 2594634 w 3516393"/>
              <a:gd name="connsiteY16" fmla="*/ 146649 h 586636"/>
              <a:gd name="connsiteX17" fmla="*/ 2353094 w 3516393"/>
              <a:gd name="connsiteY17" fmla="*/ 138022 h 586636"/>
              <a:gd name="connsiteX18" fmla="*/ 1964906 w 3516393"/>
              <a:gd name="connsiteY18" fmla="*/ 120769 h 586636"/>
              <a:gd name="connsiteX19" fmla="*/ 1628475 w 3516393"/>
              <a:gd name="connsiteY19" fmla="*/ 112143 h 586636"/>
              <a:gd name="connsiteX20" fmla="*/ 1524958 w 3516393"/>
              <a:gd name="connsiteY20" fmla="*/ 112143 h 586636"/>
              <a:gd name="connsiteX21" fmla="*/ 1455947 w 3516393"/>
              <a:gd name="connsiteY21" fmla="*/ 112143 h 586636"/>
              <a:gd name="connsiteX22" fmla="*/ 1179902 w 3516393"/>
              <a:gd name="connsiteY22" fmla="*/ 198407 h 586636"/>
              <a:gd name="connsiteX23" fmla="*/ 800340 w 3516393"/>
              <a:gd name="connsiteY23" fmla="*/ 301924 h 586636"/>
              <a:gd name="connsiteX24" fmla="*/ 498415 w 3516393"/>
              <a:gd name="connsiteY24" fmla="*/ 370936 h 586636"/>
              <a:gd name="connsiteX25" fmla="*/ 334513 w 3516393"/>
              <a:gd name="connsiteY25" fmla="*/ 414068 h 586636"/>
              <a:gd name="connsiteX26" fmla="*/ 291381 w 3516393"/>
              <a:gd name="connsiteY26" fmla="*/ 431320 h 586636"/>
              <a:gd name="connsiteX27" fmla="*/ 189829 w 3516393"/>
              <a:gd name="connsiteY27" fmla="*/ 533671 h 586636"/>
              <a:gd name="connsiteX28" fmla="*/ 18467 w 3516393"/>
              <a:gd name="connsiteY28" fmla="*/ 576404 h 586636"/>
              <a:gd name="connsiteX29" fmla="*/ 26327 w 3516393"/>
              <a:gd name="connsiteY29" fmla="*/ 429356 h 586636"/>
              <a:gd name="connsiteX0" fmla="*/ 31880 w 3521946"/>
              <a:gd name="connsiteY0" fmla="*/ 429356 h 586636"/>
              <a:gd name="connsiteX1" fmla="*/ 296934 w 3521946"/>
              <a:gd name="connsiteY1" fmla="*/ 319177 h 586636"/>
              <a:gd name="connsiteX2" fmla="*/ 685123 w 3521946"/>
              <a:gd name="connsiteY2" fmla="*/ 207034 h 586636"/>
              <a:gd name="connsiteX3" fmla="*/ 1314851 w 3521946"/>
              <a:gd name="connsiteY3" fmla="*/ 34505 h 586636"/>
              <a:gd name="connsiteX4" fmla="*/ 1435621 w 3521946"/>
              <a:gd name="connsiteY4" fmla="*/ 8626 h 586636"/>
              <a:gd name="connsiteX5" fmla="*/ 1582270 w 3521946"/>
              <a:gd name="connsiteY5" fmla="*/ 0 h 586636"/>
              <a:gd name="connsiteX6" fmla="*/ 1979085 w 3521946"/>
              <a:gd name="connsiteY6" fmla="*/ 8626 h 586636"/>
              <a:gd name="connsiteX7" fmla="*/ 2522549 w 3521946"/>
              <a:gd name="connsiteY7" fmla="*/ 34505 h 586636"/>
              <a:gd name="connsiteX8" fmla="*/ 3031508 w 3521946"/>
              <a:gd name="connsiteY8" fmla="*/ 77637 h 586636"/>
              <a:gd name="connsiteX9" fmla="*/ 3419696 w 3521946"/>
              <a:gd name="connsiteY9" fmla="*/ 77637 h 586636"/>
              <a:gd name="connsiteX10" fmla="*/ 3514587 w 3521946"/>
              <a:gd name="connsiteY10" fmla="*/ 77637 h 586636"/>
              <a:gd name="connsiteX11" fmla="*/ 3514587 w 3521946"/>
              <a:gd name="connsiteY11" fmla="*/ 181154 h 586636"/>
              <a:gd name="connsiteX12" fmla="*/ 3505960 w 3521946"/>
              <a:gd name="connsiteY12" fmla="*/ 189781 h 586636"/>
              <a:gd name="connsiteX13" fmla="*/ 3402444 w 3521946"/>
              <a:gd name="connsiteY13" fmla="*/ 189781 h 586636"/>
              <a:gd name="connsiteX14" fmla="*/ 3135025 w 3521946"/>
              <a:gd name="connsiteY14" fmla="*/ 189781 h 586636"/>
              <a:gd name="connsiteX15" fmla="*/ 2876232 w 3521946"/>
              <a:gd name="connsiteY15" fmla="*/ 172528 h 586636"/>
              <a:gd name="connsiteX16" fmla="*/ 2600187 w 3521946"/>
              <a:gd name="connsiteY16" fmla="*/ 146649 h 586636"/>
              <a:gd name="connsiteX17" fmla="*/ 2358647 w 3521946"/>
              <a:gd name="connsiteY17" fmla="*/ 138022 h 586636"/>
              <a:gd name="connsiteX18" fmla="*/ 1970459 w 3521946"/>
              <a:gd name="connsiteY18" fmla="*/ 120769 h 586636"/>
              <a:gd name="connsiteX19" fmla="*/ 1634028 w 3521946"/>
              <a:gd name="connsiteY19" fmla="*/ 112143 h 586636"/>
              <a:gd name="connsiteX20" fmla="*/ 1530511 w 3521946"/>
              <a:gd name="connsiteY20" fmla="*/ 112143 h 586636"/>
              <a:gd name="connsiteX21" fmla="*/ 1461500 w 3521946"/>
              <a:gd name="connsiteY21" fmla="*/ 112143 h 586636"/>
              <a:gd name="connsiteX22" fmla="*/ 1185455 w 3521946"/>
              <a:gd name="connsiteY22" fmla="*/ 198407 h 586636"/>
              <a:gd name="connsiteX23" fmla="*/ 805893 w 3521946"/>
              <a:gd name="connsiteY23" fmla="*/ 301924 h 586636"/>
              <a:gd name="connsiteX24" fmla="*/ 503968 w 3521946"/>
              <a:gd name="connsiteY24" fmla="*/ 370936 h 586636"/>
              <a:gd name="connsiteX25" fmla="*/ 340066 w 3521946"/>
              <a:gd name="connsiteY25" fmla="*/ 414068 h 586636"/>
              <a:gd name="connsiteX26" fmla="*/ 296934 w 3521946"/>
              <a:gd name="connsiteY26" fmla="*/ 431320 h 586636"/>
              <a:gd name="connsiteX27" fmla="*/ 195382 w 3521946"/>
              <a:gd name="connsiteY27" fmla="*/ 533671 h 586636"/>
              <a:gd name="connsiteX28" fmla="*/ 13428 w 3521946"/>
              <a:gd name="connsiteY28" fmla="*/ 576404 h 586636"/>
              <a:gd name="connsiteX29" fmla="*/ 31880 w 3521946"/>
              <a:gd name="connsiteY29" fmla="*/ 429356 h 586636"/>
              <a:gd name="connsiteX0" fmla="*/ 22618 w 3512684"/>
              <a:gd name="connsiteY0" fmla="*/ 429356 h 590692"/>
              <a:gd name="connsiteX1" fmla="*/ 287672 w 3512684"/>
              <a:gd name="connsiteY1" fmla="*/ 319177 h 590692"/>
              <a:gd name="connsiteX2" fmla="*/ 675861 w 3512684"/>
              <a:gd name="connsiteY2" fmla="*/ 207034 h 590692"/>
              <a:gd name="connsiteX3" fmla="*/ 1305589 w 3512684"/>
              <a:gd name="connsiteY3" fmla="*/ 34505 h 590692"/>
              <a:gd name="connsiteX4" fmla="*/ 1426359 w 3512684"/>
              <a:gd name="connsiteY4" fmla="*/ 8626 h 590692"/>
              <a:gd name="connsiteX5" fmla="*/ 1573008 w 3512684"/>
              <a:gd name="connsiteY5" fmla="*/ 0 h 590692"/>
              <a:gd name="connsiteX6" fmla="*/ 1969823 w 3512684"/>
              <a:gd name="connsiteY6" fmla="*/ 8626 h 590692"/>
              <a:gd name="connsiteX7" fmla="*/ 2513287 w 3512684"/>
              <a:gd name="connsiteY7" fmla="*/ 34505 h 590692"/>
              <a:gd name="connsiteX8" fmla="*/ 3022246 w 3512684"/>
              <a:gd name="connsiteY8" fmla="*/ 77637 h 590692"/>
              <a:gd name="connsiteX9" fmla="*/ 3410434 w 3512684"/>
              <a:gd name="connsiteY9" fmla="*/ 77637 h 590692"/>
              <a:gd name="connsiteX10" fmla="*/ 3505325 w 3512684"/>
              <a:gd name="connsiteY10" fmla="*/ 77637 h 590692"/>
              <a:gd name="connsiteX11" fmla="*/ 3505325 w 3512684"/>
              <a:gd name="connsiteY11" fmla="*/ 181154 h 590692"/>
              <a:gd name="connsiteX12" fmla="*/ 3496698 w 3512684"/>
              <a:gd name="connsiteY12" fmla="*/ 189781 h 590692"/>
              <a:gd name="connsiteX13" fmla="*/ 3393182 w 3512684"/>
              <a:gd name="connsiteY13" fmla="*/ 189781 h 590692"/>
              <a:gd name="connsiteX14" fmla="*/ 3125763 w 3512684"/>
              <a:gd name="connsiteY14" fmla="*/ 189781 h 590692"/>
              <a:gd name="connsiteX15" fmla="*/ 2866970 w 3512684"/>
              <a:gd name="connsiteY15" fmla="*/ 172528 h 590692"/>
              <a:gd name="connsiteX16" fmla="*/ 2590925 w 3512684"/>
              <a:gd name="connsiteY16" fmla="*/ 146649 h 590692"/>
              <a:gd name="connsiteX17" fmla="*/ 2349385 w 3512684"/>
              <a:gd name="connsiteY17" fmla="*/ 138022 h 590692"/>
              <a:gd name="connsiteX18" fmla="*/ 1961197 w 3512684"/>
              <a:gd name="connsiteY18" fmla="*/ 120769 h 590692"/>
              <a:gd name="connsiteX19" fmla="*/ 1624766 w 3512684"/>
              <a:gd name="connsiteY19" fmla="*/ 112143 h 590692"/>
              <a:gd name="connsiteX20" fmla="*/ 1521249 w 3512684"/>
              <a:gd name="connsiteY20" fmla="*/ 112143 h 590692"/>
              <a:gd name="connsiteX21" fmla="*/ 1452238 w 3512684"/>
              <a:gd name="connsiteY21" fmla="*/ 112143 h 590692"/>
              <a:gd name="connsiteX22" fmla="*/ 1176193 w 3512684"/>
              <a:gd name="connsiteY22" fmla="*/ 198407 h 590692"/>
              <a:gd name="connsiteX23" fmla="*/ 796631 w 3512684"/>
              <a:gd name="connsiteY23" fmla="*/ 301924 h 590692"/>
              <a:gd name="connsiteX24" fmla="*/ 494706 w 3512684"/>
              <a:gd name="connsiteY24" fmla="*/ 370936 h 590692"/>
              <a:gd name="connsiteX25" fmla="*/ 330804 w 3512684"/>
              <a:gd name="connsiteY25" fmla="*/ 414068 h 590692"/>
              <a:gd name="connsiteX26" fmla="*/ 287672 w 3512684"/>
              <a:gd name="connsiteY26" fmla="*/ 431320 h 590692"/>
              <a:gd name="connsiteX27" fmla="*/ 186120 w 3512684"/>
              <a:gd name="connsiteY27" fmla="*/ 533671 h 590692"/>
              <a:gd name="connsiteX28" fmla="*/ 4166 w 3512684"/>
              <a:gd name="connsiteY28" fmla="*/ 576404 h 590692"/>
              <a:gd name="connsiteX29" fmla="*/ 22618 w 3512684"/>
              <a:gd name="connsiteY29" fmla="*/ 429356 h 590692"/>
              <a:gd name="connsiteX0" fmla="*/ 17879 w 3507945"/>
              <a:gd name="connsiteY0" fmla="*/ 429356 h 590692"/>
              <a:gd name="connsiteX1" fmla="*/ 282933 w 3507945"/>
              <a:gd name="connsiteY1" fmla="*/ 319177 h 590692"/>
              <a:gd name="connsiteX2" fmla="*/ 671122 w 3507945"/>
              <a:gd name="connsiteY2" fmla="*/ 207034 h 590692"/>
              <a:gd name="connsiteX3" fmla="*/ 1300850 w 3507945"/>
              <a:gd name="connsiteY3" fmla="*/ 34505 h 590692"/>
              <a:gd name="connsiteX4" fmla="*/ 1421620 w 3507945"/>
              <a:gd name="connsiteY4" fmla="*/ 8626 h 590692"/>
              <a:gd name="connsiteX5" fmla="*/ 1568269 w 3507945"/>
              <a:gd name="connsiteY5" fmla="*/ 0 h 590692"/>
              <a:gd name="connsiteX6" fmla="*/ 1965084 w 3507945"/>
              <a:gd name="connsiteY6" fmla="*/ 8626 h 590692"/>
              <a:gd name="connsiteX7" fmla="*/ 2508548 w 3507945"/>
              <a:gd name="connsiteY7" fmla="*/ 34505 h 590692"/>
              <a:gd name="connsiteX8" fmla="*/ 3017507 w 3507945"/>
              <a:gd name="connsiteY8" fmla="*/ 77637 h 590692"/>
              <a:gd name="connsiteX9" fmla="*/ 3405695 w 3507945"/>
              <a:gd name="connsiteY9" fmla="*/ 77637 h 590692"/>
              <a:gd name="connsiteX10" fmla="*/ 3500586 w 3507945"/>
              <a:gd name="connsiteY10" fmla="*/ 77637 h 590692"/>
              <a:gd name="connsiteX11" fmla="*/ 3500586 w 3507945"/>
              <a:gd name="connsiteY11" fmla="*/ 181154 h 590692"/>
              <a:gd name="connsiteX12" fmla="*/ 3491959 w 3507945"/>
              <a:gd name="connsiteY12" fmla="*/ 189781 h 590692"/>
              <a:gd name="connsiteX13" fmla="*/ 3388443 w 3507945"/>
              <a:gd name="connsiteY13" fmla="*/ 189781 h 590692"/>
              <a:gd name="connsiteX14" fmla="*/ 3121024 w 3507945"/>
              <a:gd name="connsiteY14" fmla="*/ 189781 h 590692"/>
              <a:gd name="connsiteX15" fmla="*/ 2862231 w 3507945"/>
              <a:gd name="connsiteY15" fmla="*/ 172528 h 590692"/>
              <a:gd name="connsiteX16" fmla="*/ 2586186 w 3507945"/>
              <a:gd name="connsiteY16" fmla="*/ 146649 h 590692"/>
              <a:gd name="connsiteX17" fmla="*/ 2344646 w 3507945"/>
              <a:gd name="connsiteY17" fmla="*/ 138022 h 590692"/>
              <a:gd name="connsiteX18" fmla="*/ 1956458 w 3507945"/>
              <a:gd name="connsiteY18" fmla="*/ 120769 h 590692"/>
              <a:gd name="connsiteX19" fmla="*/ 1620027 w 3507945"/>
              <a:gd name="connsiteY19" fmla="*/ 112143 h 590692"/>
              <a:gd name="connsiteX20" fmla="*/ 1516510 w 3507945"/>
              <a:gd name="connsiteY20" fmla="*/ 112143 h 590692"/>
              <a:gd name="connsiteX21" fmla="*/ 1447499 w 3507945"/>
              <a:gd name="connsiteY21" fmla="*/ 112143 h 590692"/>
              <a:gd name="connsiteX22" fmla="*/ 1171454 w 3507945"/>
              <a:gd name="connsiteY22" fmla="*/ 198407 h 590692"/>
              <a:gd name="connsiteX23" fmla="*/ 791892 w 3507945"/>
              <a:gd name="connsiteY23" fmla="*/ 301924 h 590692"/>
              <a:gd name="connsiteX24" fmla="*/ 489967 w 3507945"/>
              <a:gd name="connsiteY24" fmla="*/ 370936 h 590692"/>
              <a:gd name="connsiteX25" fmla="*/ 326065 w 3507945"/>
              <a:gd name="connsiteY25" fmla="*/ 414068 h 590692"/>
              <a:gd name="connsiteX26" fmla="*/ 282933 w 3507945"/>
              <a:gd name="connsiteY26" fmla="*/ 431320 h 590692"/>
              <a:gd name="connsiteX27" fmla="*/ 181381 w 3507945"/>
              <a:gd name="connsiteY27" fmla="*/ 533671 h 590692"/>
              <a:gd name="connsiteX28" fmla="*/ 13549 w 3507945"/>
              <a:gd name="connsiteY28" fmla="*/ 576404 h 590692"/>
              <a:gd name="connsiteX29" fmla="*/ 17879 w 3507945"/>
              <a:gd name="connsiteY29" fmla="*/ 429356 h 590692"/>
              <a:gd name="connsiteX0" fmla="*/ 21777 w 3511843"/>
              <a:gd name="connsiteY0" fmla="*/ 429356 h 590692"/>
              <a:gd name="connsiteX1" fmla="*/ 286831 w 3511843"/>
              <a:gd name="connsiteY1" fmla="*/ 319177 h 590692"/>
              <a:gd name="connsiteX2" fmla="*/ 675020 w 3511843"/>
              <a:gd name="connsiteY2" fmla="*/ 207034 h 590692"/>
              <a:gd name="connsiteX3" fmla="*/ 1304748 w 3511843"/>
              <a:gd name="connsiteY3" fmla="*/ 34505 h 590692"/>
              <a:gd name="connsiteX4" fmla="*/ 1425518 w 3511843"/>
              <a:gd name="connsiteY4" fmla="*/ 8626 h 590692"/>
              <a:gd name="connsiteX5" fmla="*/ 1572167 w 3511843"/>
              <a:gd name="connsiteY5" fmla="*/ 0 h 590692"/>
              <a:gd name="connsiteX6" fmla="*/ 1968982 w 3511843"/>
              <a:gd name="connsiteY6" fmla="*/ 8626 h 590692"/>
              <a:gd name="connsiteX7" fmla="*/ 2512446 w 3511843"/>
              <a:gd name="connsiteY7" fmla="*/ 34505 h 590692"/>
              <a:gd name="connsiteX8" fmla="*/ 3021405 w 3511843"/>
              <a:gd name="connsiteY8" fmla="*/ 77637 h 590692"/>
              <a:gd name="connsiteX9" fmla="*/ 3409593 w 3511843"/>
              <a:gd name="connsiteY9" fmla="*/ 77637 h 590692"/>
              <a:gd name="connsiteX10" fmla="*/ 3504484 w 3511843"/>
              <a:gd name="connsiteY10" fmla="*/ 77637 h 590692"/>
              <a:gd name="connsiteX11" fmla="*/ 3504484 w 3511843"/>
              <a:gd name="connsiteY11" fmla="*/ 181154 h 590692"/>
              <a:gd name="connsiteX12" fmla="*/ 3495857 w 3511843"/>
              <a:gd name="connsiteY12" fmla="*/ 189781 h 590692"/>
              <a:gd name="connsiteX13" fmla="*/ 3392341 w 3511843"/>
              <a:gd name="connsiteY13" fmla="*/ 189781 h 590692"/>
              <a:gd name="connsiteX14" fmla="*/ 3124922 w 3511843"/>
              <a:gd name="connsiteY14" fmla="*/ 189781 h 590692"/>
              <a:gd name="connsiteX15" fmla="*/ 2866129 w 3511843"/>
              <a:gd name="connsiteY15" fmla="*/ 172528 h 590692"/>
              <a:gd name="connsiteX16" fmla="*/ 2590084 w 3511843"/>
              <a:gd name="connsiteY16" fmla="*/ 146649 h 590692"/>
              <a:gd name="connsiteX17" fmla="*/ 2348544 w 3511843"/>
              <a:gd name="connsiteY17" fmla="*/ 138022 h 590692"/>
              <a:gd name="connsiteX18" fmla="*/ 1960356 w 3511843"/>
              <a:gd name="connsiteY18" fmla="*/ 120769 h 590692"/>
              <a:gd name="connsiteX19" fmla="*/ 1623925 w 3511843"/>
              <a:gd name="connsiteY19" fmla="*/ 112143 h 590692"/>
              <a:gd name="connsiteX20" fmla="*/ 1520408 w 3511843"/>
              <a:gd name="connsiteY20" fmla="*/ 112143 h 590692"/>
              <a:gd name="connsiteX21" fmla="*/ 1451397 w 3511843"/>
              <a:gd name="connsiteY21" fmla="*/ 112143 h 590692"/>
              <a:gd name="connsiteX22" fmla="*/ 1175352 w 3511843"/>
              <a:gd name="connsiteY22" fmla="*/ 198407 h 590692"/>
              <a:gd name="connsiteX23" fmla="*/ 795790 w 3511843"/>
              <a:gd name="connsiteY23" fmla="*/ 301924 h 590692"/>
              <a:gd name="connsiteX24" fmla="*/ 493865 w 3511843"/>
              <a:gd name="connsiteY24" fmla="*/ 370936 h 590692"/>
              <a:gd name="connsiteX25" fmla="*/ 329963 w 3511843"/>
              <a:gd name="connsiteY25" fmla="*/ 414068 h 590692"/>
              <a:gd name="connsiteX26" fmla="*/ 286831 w 3511843"/>
              <a:gd name="connsiteY26" fmla="*/ 431320 h 590692"/>
              <a:gd name="connsiteX27" fmla="*/ 185279 w 3511843"/>
              <a:gd name="connsiteY27" fmla="*/ 533671 h 590692"/>
              <a:gd name="connsiteX28" fmla="*/ 17447 w 3511843"/>
              <a:gd name="connsiteY28" fmla="*/ 576404 h 590692"/>
              <a:gd name="connsiteX29" fmla="*/ 21777 w 3511843"/>
              <a:gd name="connsiteY29" fmla="*/ 429356 h 590692"/>
              <a:gd name="connsiteX0" fmla="*/ 19298 w 3509364"/>
              <a:gd name="connsiteY0" fmla="*/ 429356 h 592084"/>
              <a:gd name="connsiteX1" fmla="*/ 284352 w 3509364"/>
              <a:gd name="connsiteY1" fmla="*/ 319177 h 592084"/>
              <a:gd name="connsiteX2" fmla="*/ 672541 w 3509364"/>
              <a:gd name="connsiteY2" fmla="*/ 207034 h 592084"/>
              <a:gd name="connsiteX3" fmla="*/ 1302269 w 3509364"/>
              <a:gd name="connsiteY3" fmla="*/ 34505 h 592084"/>
              <a:gd name="connsiteX4" fmla="*/ 1423039 w 3509364"/>
              <a:gd name="connsiteY4" fmla="*/ 8626 h 592084"/>
              <a:gd name="connsiteX5" fmla="*/ 1569688 w 3509364"/>
              <a:gd name="connsiteY5" fmla="*/ 0 h 592084"/>
              <a:gd name="connsiteX6" fmla="*/ 1966503 w 3509364"/>
              <a:gd name="connsiteY6" fmla="*/ 8626 h 592084"/>
              <a:gd name="connsiteX7" fmla="*/ 2509967 w 3509364"/>
              <a:gd name="connsiteY7" fmla="*/ 34505 h 592084"/>
              <a:gd name="connsiteX8" fmla="*/ 3018926 w 3509364"/>
              <a:gd name="connsiteY8" fmla="*/ 77637 h 592084"/>
              <a:gd name="connsiteX9" fmla="*/ 3407114 w 3509364"/>
              <a:gd name="connsiteY9" fmla="*/ 77637 h 592084"/>
              <a:gd name="connsiteX10" fmla="*/ 3502005 w 3509364"/>
              <a:gd name="connsiteY10" fmla="*/ 77637 h 592084"/>
              <a:gd name="connsiteX11" fmla="*/ 3502005 w 3509364"/>
              <a:gd name="connsiteY11" fmla="*/ 181154 h 592084"/>
              <a:gd name="connsiteX12" fmla="*/ 3493378 w 3509364"/>
              <a:gd name="connsiteY12" fmla="*/ 189781 h 592084"/>
              <a:gd name="connsiteX13" fmla="*/ 3389862 w 3509364"/>
              <a:gd name="connsiteY13" fmla="*/ 189781 h 592084"/>
              <a:gd name="connsiteX14" fmla="*/ 3122443 w 3509364"/>
              <a:gd name="connsiteY14" fmla="*/ 189781 h 592084"/>
              <a:gd name="connsiteX15" fmla="*/ 2863650 w 3509364"/>
              <a:gd name="connsiteY15" fmla="*/ 172528 h 592084"/>
              <a:gd name="connsiteX16" fmla="*/ 2587605 w 3509364"/>
              <a:gd name="connsiteY16" fmla="*/ 146649 h 592084"/>
              <a:gd name="connsiteX17" fmla="*/ 2346065 w 3509364"/>
              <a:gd name="connsiteY17" fmla="*/ 138022 h 592084"/>
              <a:gd name="connsiteX18" fmla="*/ 1957877 w 3509364"/>
              <a:gd name="connsiteY18" fmla="*/ 120769 h 592084"/>
              <a:gd name="connsiteX19" fmla="*/ 1621446 w 3509364"/>
              <a:gd name="connsiteY19" fmla="*/ 112143 h 592084"/>
              <a:gd name="connsiteX20" fmla="*/ 1517929 w 3509364"/>
              <a:gd name="connsiteY20" fmla="*/ 112143 h 592084"/>
              <a:gd name="connsiteX21" fmla="*/ 1448918 w 3509364"/>
              <a:gd name="connsiteY21" fmla="*/ 112143 h 592084"/>
              <a:gd name="connsiteX22" fmla="*/ 1172873 w 3509364"/>
              <a:gd name="connsiteY22" fmla="*/ 198407 h 592084"/>
              <a:gd name="connsiteX23" fmla="*/ 793311 w 3509364"/>
              <a:gd name="connsiteY23" fmla="*/ 301924 h 592084"/>
              <a:gd name="connsiteX24" fmla="*/ 491386 w 3509364"/>
              <a:gd name="connsiteY24" fmla="*/ 370936 h 592084"/>
              <a:gd name="connsiteX25" fmla="*/ 327484 w 3509364"/>
              <a:gd name="connsiteY25" fmla="*/ 414068 h 592084"/>
              <a:gd name="connsiteX26" fmla="*/ 284352 w 3509364"/>
              <a:gd name="connsiteY26" fmla="*/ 431320 h 592084"/>
              <a:gd name="connsiteX27" fmla="*/ 182800 w 3509364"/>
              <a:gd name="connsiteY27" fmla="*/ 533671 h 592084"/>
              <a:gd name="connsiteX28" fmla="*/ 14968 w 3509364"/>
              <a:gd name="connsiteY28" fmla="*/ 576404 h 592084"/>
              <a:gd name="connsiteX29" fmla="*/ 19298 w 3509364"/>
              <a:gd name="connsiteY29" fmla="*/ 429356 h 592084"/>
              <a:gd name="connsiteX0" fmla="*/ 23114 w 3513180"/>
              <a:gd name="connsiteY0" fmla="*/ 429356 h 592084"/>
              <a:gd name="connsiteX1" fmla="*/ 288168 w 3513180"/>
              <a:gd name="connsiteY1" fmla="*/ 319177 h 592084"/>
              <a:gd name="connsiteX2" fmla="*/ 676357 w 3513180"/>
              <a:gd name="connsiteY2" fmla="*/ 207034 h 592084"/>
              <a:gd name="connsiteX3" fmla="*/ 1306085 w 3513180"/>
              <a:gd name="connsiteY3" fmla="*/ 34505 h 592084"/>
              <a:gd name="connsiteX4" fmla="*/ 1426855 w 3513180"/>
              <a:gd name="connsiteY4" fmla="*/ 8626 h 592084"/>
              <a:gd name="connsiteX5" fmla="*/ 1573504 w 3513180"/>
              <a:gd name="connsiteY5" fmla="*/ 0 h 592084"/>
              <a:gd name="connsiteX6" fmla="*/ 1970319 w 3513180"/>
              <a:gd name="connsiteY6" fmla="*/ 8626 h 592084"/>
              <a:gd name="connsiteX7" fmla="*/ 2513783 w 3513180"/>
              <a:gd name="connsiteY7" fmla="*/ 34505 h 592084"/>
              <a:gd name="connsiteX8" fmla="*/ 3022742 w 3513180"/>
              <a:gd name="connsiteY8" fmla="*/ 77637 h 592084"/>
              <a:gd name="connsiteX9" fmla="*/ 3410930 w 3513180"/>
              <a:gd name="connsiteY9" fmla="*/ 77637 h 592084"/>
              <a:gd name="connsiteX10" fmla="*/ 3505821 w 3513180"/>
              <a:gd name="connsiteY10" fmla="*/ 77637 h 592084"/>
              <a:gd name="connsiteX11" fmla="*/ 3505821 w 3513180"/>
              <a:gd name="connsiteY11" fmla="*/ 181154 h 592084"/>
              <a:gd name="connsiteX12" fmla="*/ 3497194 w 3513180"/>
              <a:gd name="connsiteY12" fmla="*/ 189781 h 592084"/>
              <a:gd name="connsiteX13" fmla="*/ 3393678 w 3513180"/>
              <a:gd name="connsiteY13" fmla="*/ 189781 h 592084"/>
              <a:gd name="connsiteX14" fmla="*/ 3126259 w 3513180"/>
              <a:gd name="connsiteY14" fmla="*/ 189781 h 592084"/>
              <a:gd name="connsiteX15" fmla="*/ 2867466 w 3513180"/>
              <a:gd name="connsiteY15" fmla="*/ 172528 h 592084"/>
              <a:gd name="connsiteX16" fmla="*/ 2591421 w 3513180"/>
              <a:gd name="connsiteY16" fmla="*/ 146649 h 592084"/>
              <a:gd name="connsiteX17" fmla="*/ 2349881 w 3513180"/>
              <a:gd name="connsiteY17" fmla="*/ 138022 h 592084"/>
              <a:gd name="connsiteX18" fmla="*/ 1961693 w 3513180"/>
              <a:gd name="connsiteY18" fmla="*/ 120769 h 592084"/>
              <a:gd name="connsiteX19" fmla="*/ 1625262 w 3513180"/>
              <a:gd name="connsiteY19" fmla="*/ 112143 h 592084"/>
              <a:gd name="connsiteX20" fmla="*/ 1521745 w 3513180"/>
              <a:gd name="connsiteY20" fmla="*/ 112143 h 592084"/>
              <a:gd name="connsiteX21" fmla="*/ 1452734 w 3513180"/>
              <a:gd name="connsiteY21" fmla="*/ 112143 h 592084"/>
              <a:gd name="connsiteX22" fmla="*/ 1176689 w 3513180"/>
              <a:gd name="connsiteY22" fmla="*/ 198407 h 592084"/>
              <a:gd name="connsiteX23" fmla="*/ 797127 w 3513180"/>
              <a:gd name="connsiteY23" fmla="*/ 301924 h 592084"/>
              <a:gd name="connsiteX24" fmla="*/ 495202 w 3513180"/>
              <a:gd name="connsiteY24" fmla="*/ 370936 h 592084"/>
              <a:gd name="connsiteX25" fmla="*/ 331300 w 3513180"/>
              <a:gd name="connsiteY25" fmla="*/ 414068 h 592084"/>
              <a:gd name="connsiteX26" fmla="*/ 288168 w 3513180"/>
              <a:gd name="connsiteY26" fmla="*/ 431320 h 592084"/>
              <a:gd name="connsiteX27" fmla="*/ 186616 w 3513180"/>
              <a:gd name="connsiteY27" fmla="*/ 533671 h 592084"/>
              <a:gd name="connsiteX28" fmla="*/ 8192 w 3513180"/>
              <a:gd name="connsiteY28" fmla="*/ 576404 h 592084"/>
              <a:gd name="connsiteX29" fmla="*/ 23114 w 3513180"/>
              <a:gd name="connsiteY29" fmla="*/ 429356 h 592084"/>
              <a:gd name="connsiteX0" fmla="*/ 36740 w 3526806"/>
              <a:gd name="connsiteY0" fmla="*/ 429356 h 578026"/>
              <a:gd name="connsiteX1" fmla="*/ 301794 w 3526806"/>
              <a:gd name="connsiteY1" fmla="*/ 319177 h 578026"/>
              <a:gd name="connsiteX2" fmla="*/ 689983 w 3526806"/>
              <a:gd name="connsiteY2" fmla="*/ 207034 h 578026"/>
              <a:gd name="connsiteX3" fmla="*/ 1319711 w 3526806"/>
              <a:gd name="connsiteY3" fmla="*/ 34505 h 578026"/>
              <a:gd name="connsiteX4" fmla="*/ 1440481 w 3526806"/>
              <a:gd name="connsiteY4" fmla="*/ 8626 h 578026"/>
              <a:gd name="connsiteX5" fmla="*/ 1587130 w 3526806"/>
              <a:gd name="connsiteY5" fmla="*/ 0 h 578026"/>
              <a:gd name="connsiteX6" fmla="*/ 1983945 w 3526806"/>
              <a:gd name="connsiteY6" fmla="*/ 8626 h 578026"/>
              <a:gd name="connsiteX7" fmla="*/ 2527409 w 3526806"/>
              <a:gd name="connsiteY7" fmla="*/ 34505 h 578026"/>
              <a:gd name="connsiteX8" fmla="*/ 3036368 w 3526806"/>
              <a:gd name="connsiteY8" fmla="*/ 77637 h 578026"/>
              <a:gd name="connsiteX9" fmla="*/ 3424556 w 3526806"/>
              <a:gd name="connsiteY9" fmla="*/ 77637 h 578026"/>
              <a:gd name="connsiteX10" fmla="*/ 3519447 w 3526806"/>
              <a:gd name="connsiteY10" fmla="*/ 77637 h 578026"/>
              <a:gd name="connsiteX11" fmla="*/ 3519447 w 3526806"/>
              <a:gd name="connsiteY11" fmla="*/ 181154 h 578026"/>
              <a:gd name="connsiteX12" fmla="*/ 3510820 w 3526806"/>
              <a:gd name="connsiteY12" fmla="*/ 189781 h 578026"/>
              <a:gd name="connsiteX13" fmla="*/ 3407304 w 3526806"/>
              <a:gd name="connsiteY13" fmla="*/ 189781 h 578026"/>
              <a:gd name="connsiteX14" fmla="*/ 3139885 w 3526806"/>
              <a:gd name="connsiteY14" fmla="*/ 189781 h 578026"/>
              <a:gd name="connsiteX15" fmla="*/ 2881092 w 3526806"/>
              <a:gd name="connsiteY15" fmla="*/ 172528 h 578026"/>
              <a:gd name="connsiteX16" fmla="*/ 2605047 w 3526806"/>
              <a:gd name="connsiteY16" fmla="*/ 146649 h 578026"/>
              <a:gd name="connsiteX17" fmla="*/ 2363507 w 3526806"/>
              <a:gd name="connsiteY17" fmla="*/ 138022 h 578026"/>
              <a:gd name="connsiteX18" fmla="*/ 1975319 w 3526806"/>
              <a:gd name="connsiteY18" fmla="*/ 120769 h 578026"/>
              <a:gd name="connsiteX19" fmla="*/ 1638888 w 3526806"/>
              <a:gd name="connsiteY19" fmla="*/ 112143 h 578026"/>
              <a:gd name="connsiteX20" fmla="*/ 1535371 w 3526806"/>
              <a:gd name="connsiteY20" fmla="*/ 112143 h 578026"/>
              <a:gd name="connsiteX21" fmla="*/ 1466360 w 3526806"/>
              <a:gd name="connsiteY21" fmla="*/ 112143 h 578026"/>
              <a:gd name="connsiteX22" fmla="*/ 1190315 w 3526806"/>
              <a:gd name="connsiteY22" fmla="*/ 198407 h 578026"/>
              <a:gd name="connsiteX23" fmla="*/ 810753 w 3526806"/>
              <a:gd name="connsiteY23" fmla="*/ 301924 h 578026"/>
              <a:gd name="connsiteX24" fmla="*/ 508828 w 3526806"/>
              <a:gd name="connsiteY24" fmla="*/ 370936 h 578026"/>
              <a:gd name="connsiteX25" fmla="*/ 344926 w 3526806"/>
              <a:gd name="connsiteY25" fmla="*/ 414068 h 578026"/>
              <a:gd name="connsiteX26" fmla="*/ 301794 w 3526806"/>
              <a:gd name="connsiteY26" fmla="*/ 431320 h 578026"/>
              <a:gd name="connsiteX27" fmla="*/ 221425 w 3526806"/>
              <a:gd name="connsiteY27" fmla="*/ 512488 h 578026"/>
              <a:gd name="connsiteX28" fmla="*/ 21818 w 3526806"/>
              <a:gd name="connsiteY28" fmla="*/ 576404 h 578026"/>
              <a:gd name="connsiteX29" fmla="*/ 36740 w 3526806"/>
              <a:gd name="connsiteY29" fmla="*/ 429356 h 578026"/>
              <a:gd name="connsiteX0" fmla="*/ 36740 w 3526806"/>
              <a:gd name="connsiteY0" fmla="*/ 429356 h 578026"/>
              <a:gd name="connsiteX1" fmla="*/ 301794 w 3526806"/>
              <a:gd name="connsiteY1" fmla="*/ 319177 h 578026"/>
              <a:gd name="connsiteX2" fmla="*/ 689983 w 3526806"/>
              <a:gd name="connsiteY2" fmla="*/ 207034 h 578026"/>
              <a:gd name="connsiteX3" fmla="*/ 1319711 w 3526806"/>
              <a:gd name="connsiteY3" fmla="*/ 34505 h 578026"/>
              <a:gd name="connsiteX4" fmla="*/ 1440481 w 3526806"/>
              <a:gd name="connsiteY4" fmla="*/ 8626 h 578026"/>
              <a:gd name="connsiteX5" fmla="*/ 1587130 w 3526806"/>
              <a:gd name="connsiteY5" fmla="*/ 0 h 578026"/>
              <a:gd name="connsiteX6" fmla="*/ 1983945 w 3526806"/>
              <a:gd name="connsiteY6" fmla="*/ 8626 h 578026"/>
              <a:gd name="connsiteX7" fmla="*/ 2527409 w 3526806"/>
              <a:gd name="connsiteY7" fmla="*/ 34505 h 578026"/>
              <a:gd name="connsiteX8" fmla="*/ 3036368 w 3526806"/>
              <a:gd name="connsiteY8" fmla="*/ 77637 h 578026"/>
              <a:gd name="connsiteX9" fmla="*/ 3424556 w 3526806"/>
              <a:gd name="connsiteY9" fmla="*/ 77637 h 578026"/>
              <a:gd name="connsiteX10" fmla="*/ 3519447 w 3526806"/>
              <a:gd name="connsiteY10" fmla="*/ 77637 h 578026"/>
              <a:gd name="connsiteX11" fmla="*/ 3519447 w 3526806"/>
              <a:gd name="connsiteY11" fmla="*/ 181154 h 578026"/>
              <a:gd name="connsiteX12" fmla="*/ 3510820 w 3526806"/>
              <a:gd name="connsiteY12" fmla="*/ 189781 h 578026"/>
              <a:gd name="connsiteX13" fmla="*/ 3407304 w 3526806"/>
              <a:gd name="connsiteY13" fmla="*/ 189781 h 578026"/>
              <a:gd name="connsiteX14" fmla="*/ 3139885 w 3526806"/>
              <a:gd name="connsiteY14" fmla="*/ 189781 h 578026"/>
              <a:gd name="connsiteX15" fmla="*/ 2881092 w 3526806"/>
              <a:gd name="connsiteY15" fmla="*/ 172528 h 578026"/>
              <a:gd name="connsiteX16" fmla="*/ 2605047 w 3526806"/>
              <a:gd name="connsiteY16" fmla="*/ 146649 h 578026"/>
              <a:gd name="connsiteX17" fmla="*/ 2363507 w 3526806"/>
              <a:gd name="connsiteY17" fmla="*/ 138022 h 578026"/>
              <a:gd name="connsiteX18" fmla="*/ 1975319 w 3526806"/>
              <a:gd name="connsiteY18" fmla="*/ 120769 h 578026"/>
              <a:gd name="connsiteX19" fmla="*/ 1638888 w 3526806"/>
              <a:gd name="connsiteY19" fmla="*/ 112143 h 578026"/>
              <a:gd name="connsiteX20" fmla="*/ 1535371 w 3526806"/>
              <a:gd name="connsiteY20" fmla="*/ 112143 h 578026"/>
              <a:gd name="connsiteX21" fmla="*/ 1466360 w 3526806"/>
              <a:gd name="connsiteY21" fmla="*/ 112143 h 578026"/>
              <a:gd name="connsiteX22" fmla="*/ 1190315 w 3526806"/>
              <a:gd name="connsiteY22" fmla="*/ 198407 h 578026"/>
              <a:gd name="connsiteX23" fmla="*/ 810753 w 3526806"/>
              <a:gd name="connsiteY23" fmla="*/ 301924 h 578026"/>
              <a:gd name="connsiteX24" fmla="*/ 508828 w 3526806"/>
              <a:gd name="connsiteY24" fmla="*/ 370936 h 578026"/>
              <a:gd name="connsiteX25" fmla="*/ 344926 w 3526806"/>
              <a:gd name="connsiteY25" fmla="*/ 414068 h 578026"/>
              <a:gd name="connsiteX26" fmla="*/ 301794 w 3526806"/>
              <a:gd name="connsiteY26" fmla="*/ 431320 h 578026"/>
              <a:gd name="connsiteX27" fmla="*/ 221425 w 3526806"/>
              <a:gd name="connsiteY27" fmla="*/ 512488 h 578026"/>
              <a:gd name="connsiteX28" fmla="*/ 21818 w 3526806"/>
              <a:gd name="connsiteY28" fmla="*/ 576404 h 578026"/>
              <a:gd name="connsiteX29" fmla="*/ 36740 w 3526806"/>
              <a:gd name="connsiteY29" fmla="*/ 429356 h 578026"/>
              <a:gd name="connsiteX0" fmla="*/ 36740 w 3526806"/>
              <a:gd name="connsiteY0" fmla="*/ 429356 h 578026"/>
              <a:gd name="connsiteX1" fmla="*/ 301794 w 3526806"/>
              <a:gd name="connsiteY1" fmla="*/ 319177 h 578026"/>
              <a:gd name="connsiteX2" fmla="*/ 689983 w 3526806"/>
              <a:gd name="connsiteY2" fmla="*/ 207034 h 578026"/>
              <a:gd name="connsiteX3" fmla="*/ 1319711 w 3526806"/>
              <a:gd name="connsiteY3" fmla="*/ 34505 h 578026"/>
              <a:gd name="connsiteX4" fmla="*/ 1440481 w 3526806"/>
              <a:gd name="connsiteY4" fmla="*/ 8626 h 578026"/>
              <a:gd name="connsiteX5" fmla="*/ 1587130 w 3526806"/>
              <a:gd name="connsiteY5" fmla="*/ 0 h 578026"/>
              <a:gd name="connsiteX6" fmla="*/ 1983945 w 3526806"/>
              <a:gd name="connsiteY6" fmla="*/ 8626 h 578026"/>
              <a:gd name="connsiteX7" fmla="*/ 2527409 w 3526806"/>
              <a:gd name="connsiteY7" fmla="*/ 34505 h 578026"/>
              <a:gd name="connsiteX8" fmla="*/ 3036368 w 3526806"/>
              <a:gd name="connsiteY8" fmla="*/ 77637 h 578026"/>
              <a:gd name="connsiteX9" fmla="*/ 3424556 w 3526806"/>
              <a:gd name="connsiteY9" fmla="*/ 77637 h 578026"/>
              <a:gd name="connsiteX10" fmla="*/ 3519447 w 3526806"/>
              <a:gd name="connsiteY10" fmla="*/ 77637 h 578026"/>
              <a:gd name="connsiteX11" fmla="*/ 3519447 w 3526806"/>
              <a:gd name="connsiteY11" fmla="*/ 181154 h 578026"/>
              <a:gd name="connsiteX12" fmla="*/ 3510820 w 3526806"/>
              <a:gd name="connsiteY12" fmla="*/ 189781 h 578026"/>
              <a:gd name="connsiteX13" fmla="*/ 3407304 w 3526806"/>
              <a:gd name="connsiteY13" fmla="*/ 189781 h 578026"/>
              <a:gd name="connsiteX14" fmla="*/ 3139885 w 3526806"/>
              <a:gd name="connsiteY14" fmla="*/ 189781 h 578026"/>
              <a:gd name="connsiteX15" fmla="*/ 2881092 w 3526806"/>
              <a:gd name="connsiteY15" fmla="*/ 172528 h 578026"/>
              <a:gd name="connsiteX16" fmla="*/ 2605047 w 3526806"/>
              <a:gd name="connsiteY16" fmla="*/ 146649 h 578026"/>
              <a:gd name="connsiteX17" fmla="*/ 2363507 w 3526806"/>
              <a:gd name="connsiteY17" fmla="*/ 138022 h 578026"/>
              <a:gd name="connsiteX18" fmla="*/ 1975319 w 3526806"/>
              <a:gd name="connsiteY18" fmla="*/ 120769 h 578026"/>
              <a:gd name="connsiteX19" fmla="*/ 1638888 w 3526806"/>
              <a:gd name="connsiteY19" fmla="*/ 112143 h 578026"/>
              <a:gd name="connsiteX20" fmla="*/ 1535371 w 3526806"/>
              <a:gd name="connsiteY20" fmla="*/ 112143 h 578026"/>
              <a:gd name="connsiteX21" fmla="*/ 1466360 w 3526806"/>
              <a:gd name="connsiteY21" fmla="*/ 112143 h 578026"/>
              <a:gd name="connsiteX22" fmla="*/ 1190315 w 3526806"/>
              <a:gd name="connsiteY22" fmla="*/ 198407 h 578026"/>
              <a:gd name="connsiteX23" fmla="*/ 810753 w 3526806"/>
              <a:gd name="connsiteY23" fmla="*/ 301924 h 578026"/>
              <a:gd name="connsiteX24" fmla="*/ 508828 w 3526806"/>
              <a:gd name="connsiteY24" fmla="*/ 370936 h 578026"/>
              <a:gd name="connsiteX25" fmla="*/ 401414 w 3526806"/>
              <a:gd name="connsiteY25" fmla="*/ 407007 h 578026"/>
              <a:gd name="connsiteX26" fmla="*/ 301794 w 3526806"/>
              <a:gd name="connsiteY26" fmla="*/ 431320 h 578026"/>
              <a:gd name="connsiteX27" fmla="*/ 221425 w 3526806"/>
              <a:gd name="connsiteY27" fmla="*/ 512488 h 578026"/>
              <a:gd name="connsiteX28" fmla="*/ 21818 w 3526806"/>
              <a:gd name="connsiteY28" fmla="*/ 576404 h 578026"/>
              <a:gd name="connsiteX29" fmla="*/ 36740 w 3526806"/>
              <a:gd name="connsiteY29" fmla="*/ 429356 h 578026"/>
              <a:gd name="connsiteX0" fmla="*/ 36740 w 3526806"/>
              <a:gd name="connsiteY0" fmla="*/ 429356 h 578026"/>
              <a:gd name="connsiteX1" fmla="*/ 301794 w 3526806"/>
              <a:gd name="connsiteY1" fmla="*/ 319177 h 578026"/>
              <a:gd name="connsiteX2" fmla="*/ 689983 w 3526806"/>
              <a:gd name="connsiteY2" fmla="*/ 207034 h 578026"/>
              <a:gd name="connsiteX3" fmla="*/ 1319711 w 3526806"/>
              <a:gd name="connsiteY3" fmla="*/ 34505 h 578026"/>
              <a:gd name="connsiteX4" fmla="*/ 1440481 w 3526806"/>
              <a:gd name="connsiteY4" fmla="*/ 8626 h 578026"/>
              <a:gd name="connsiteX5" fmla="*/ 1587130 w 3526806"/>
              <a:gd name="connsiteY5" fmla="*/ 0 h 578026"/>
              <a:gd name="connsiteX6" fmla="*/ 1983945 w 3526806"/>
              <a:gd name="connsiteY6" fmla="*/ 8626 h 578026"/>
              <a:gd name="connsiteX7" fmla="*/ 2527409 w 3526806"/>
              <a:gd name="connsiteY7" fmla="*/ 34505 h 578026"/>
              <a:gd name="connsiteX8" fmla="*/ 3036368 w 3526806"/>
              <a:gd name="connsiteY8" fmla="*/ 77637 h 578026"/>
              <a:gd name="connsiteX9" fmla="*/ 3424556 w 3526806"/>
              <a:gd name="connsiteY9" fmla="*/ 77637 h 578026"/>
              <a:gd name="connsiteX10" fmla="*/ 3519447 w 3526806"/>
              <a:gd name="connsiteY10" fmla="*/ 77637 h 578026"/>
              <a:gd name="connsiteX11" fmla="*/ 3519447 w 3526806"/>
              <a:gd name="connsiteY11" fmla="*/ 181154 h 578026"/>
              <a:gd name="connsiteX12" fmla="*/ 3510820 w 3526806"/>
              <a:gd name="connsiteY12" fmla="*/ 189781 h 578026"/>
              <a:gd name="connsiteX13" fmla="*/ 3407304 w 3526806"/>
              <a:gd name="connsiteY13" fmla="*/ 189781 h 578026"/>
              <a:gd name="connsiteX14" fmla="*/ 3139885 w 3526806"/>
              <a:gd name="connsiteY14" fmla="*/ 189781 h 578026"/>
              <a:gd name="connsiteX15" fmla="*/ 2881092 w 3526806"/>
              <a:gd name="connsiteY15" fmla="*/ 172528 h 578026"/>
              <a:gd name="connsiteX16" fmla="*/ 2605047 w 3526806"/>
              <a:gd name="connsiteY16" fmla="*/ 146649 h 578026"/>
              <a:gd name="connsiteX17" fmla="*/ 2363507 w 3526806"/>
              <a:gd name="connsiteY17" fmla="*/ 138022 h 578026"/>
              <a:gd name="connsiteX18" fmla="*/ 1975319 w 3526806"/>
              <a:gd name="connsiteY18" fmla="*/ 120769 h 578026"/>
              <a:gd name="connsiteX19" fmla="*/ 1638888 w 3526806"/>
              <a:gd name="connsiteY19" fmla="*/ 112143 h 578026"/>
              <a:gd name="connsiteX20" fmla="*/ 1535371 w 3526806"/>
              <a:gd name="connsiteY20" fmla="*/ 112143 h 578026"/>
              <a:gd name="connsiteX21" fmla="*/ 1466360 w 3526806"/>
              <a:gd name="connsiteY21" fmla="*/ 112143 h 578026"/>
              <a:gd name="connsiteX22" fmla="*/ 1190315 w 3526806"/>
              <a:gd name="connsiteY22" fmla="*/ 198407 h 578026"/>
              <a:gd name="connsiteX23" fmla="*/ 810753 w 3526806"/>
              <a:gd name="connsiteY23" fmla="*/ 301924 h 578026"/>
              <a:gd name="connsiteX24" fmla="*/ 508828 w 3526806"/>
              <a:gd name="connsiteY24" fmla="*/ 370936 h 578026"/>
              <a:gd name="connsiteX25" fmla="*/ 401414 w 3526806"/>
              <a:gd name="connsiteY25" fmla="*/ 407007 h 578026"/>
              <a:gd name="connsiteX26" fmla="*/ 364576 w 3526806"/>
              <a:gd name="connsiteY26" fmla="*/ 436184 h 578026"/>
              <a:gd name="connsiteX27" fmla="*/ 301794 w 3526806"/>
              <a:gd name="connsiteY27" fmla="*/ 431320 h 578026"/>
              <a:gd name="connsiteX28" fmla="*/ 221425 w 3526806"/>
              <a:gd name="connsiteY28" fmla="*/ 512488 h 578026"/>
              <a:gd name="connsiteX29" fmla="*/ 21818 w 3526806"/>
              <a:gd name="connsiteY29" fmla="*/ 576404 h 578026"/>
              <a:gd name="connsiteX30" fmla="*/ 36740 w 3526806"/>
              <a:gd name="connsiteY30" fmla="*/ 429356 h 578026"/>
              <a:gd name="connsiteX0" fmla="*/ 36740 w 3526806"/>
              <a:gd name="connsiteY0" fmla="*/ 429356 h 578026"/>
              <a:gd name="connsiteX1" fmla="*/ 301794 w 3526806"/>
              <a:gd name="connsiteY1" fmla="*/ 319177 h 578026"/>
              <a:gd name="connsiteX2" fmla="*/ 689983 w 3526806"/>
              <a:gd name="connsiteY2" fmla="*/ 207034 h 578026"/>
              <a:gd name="connsiteX3" fmla="*/ 1319711 w 3526806"/>
              <a:gd name="connsiteY3" fmla="*/ 34505 h 578026"/>
              <a:gd name="connsiteX4" fmla="*/ 1440481 w 3526806"/>
              <a:gd name="connsiteY4" fmla="*/ 8626 h 578026"/>
              <a:gd name="connsiteX5" fmla="*/ 1587130 w 3526806"/>
              <a:gd name="connsiteY5" fmla="*/ 0 h 578026"/>
              <a:gd name="connsiteX6" fmla="*/ 1983945 w 3526806"/>
              <a:gd name="connsiteY6" fmla="*/ 8626 h 578026"/>
              <a:gd name="connsiteX7" fmla="*/ 2527409 w 3526806"/>
              <a:gd name="connsiteY7" fmla="*/ 34505 h 578026"/>
              <a:gd name="connsiteX8" fmla="*/ 3036368 w 3526806"/>
              <a:gd name="connsiteY8" fmla="*/ 77637 h 578026"/>
              <a:gd name="connsiteX9" fmla="*/ 3424556 w 3526806"/>
              <a:gd name="connsiteY9" fmla="*/ 77637 h 578026"/>
              <a:gd name="connsiteX10" fmla="*/ 3519447 w 3526806"/>
              <a:gd name="connsiteY10" fmla="*/ 77637 h 578026"/>
              <a:gd name="connsiteX11" fmla="*/ 3519447 w 3526806"/>
              <a:gd name="connsiteY11" fmla="*/ 181154 h 578026"/>
              <a:gd name="connsiteX12" fmla="*/ 3510820 w 3526806"/>
              <a:gd name="connsiteY12" fmla="*/ 189781 h 578026"/>
              <a:gd name="connsiteX13" fmla="*/ 3407304 w 3526806"/>
              <a:gd name="connsiteY13" fmla="*/ 189781 h 578026"/>
              <a:gd name="connsiteX14" fmla="*/ 3139885 w 3526806"/>
              <a:gd name="connsiteY14" fmla="*/ 189781 h 578026"/>
              <a:gd name="connsiteX15" fmla="*/ 2881092 w 3526806"/>
              <a:gd name="connsiteY15" fmla="*/ 172528 h 578026"/>
              <a:gd name="connsiteX16" fmla="*/ 2605047 w 3526806"/>
              <a:gd name="connsiteY16" fmla="*/ 146649 h 578026"/>
              <a:gd name="connsiteX17" fmla="*/ 2363507 w 3526806"/>
              <a:gd name="connsiteY17" fmla="*/ 138022 h 578026"/>
              <a:gd name="connsiteX18" fmla="*/ 1975319 w 3526806"/>
              <a:gd name="connsiteY18" fmla="*/ 120769 h 578026"/>
              <a:gd name="connsiteX19" fmla="*/ 1638888 w 3526806"/>
              <a:gd name="connsiteY19" fmla="*/ 112143 h 578026"/>
              <a:gd name="connsiteX20" fmla="*/ 1535371 w 3526806"/>
              <a:gd name="connsiteY20" fmla="*/ 112143 h 578026"/>
              <a:gd name="connsiteX21" fmla="*/ 1466360 w 3526806"/>
              <a:gd name="connsiteY21" fmla="*/ 112143 h 578026"/>
              <a:gd name="connsiteX22" fmla="*/ 1190315 w 3526806"/>
              <a:gd name="connsiteY22" fmla="*/ 198407 h 578026"/>
              <a:gd name="connsiteX23" fmla="*/ 810753 w 3526806"/>
              <a:gd name="connsiteY23" fmla="*/ 301924 h 578026"/>
              <a:gd name="connsiteX24" fmla="*/ 508828 w 3526806"/>
              <a:gd name="connsiteY24" fmla="*/ 370936 h 578026"/>
              <a:gd name="connsiteX25" fmla="*/ 401414 w 3526806"/>
              <a:gd name="connsiteY25" fmla="*/ 407007 h 578026"/>
              <a:gd name="connsiteX26" fmla="*/ 364576 w 3526806"/>
              <a:gd name="connsiteY26" fmla="*/ 436184 h 578026"/>
              <a:gd name="connsiteX27" fmla="*/ 322977 w 3526806"/>
              <a:gd name="connsiteY27" fmla="*/ 456033 h 578026"/>
              <a:gd name="connsiteX28" fmla="*/ 221425 w 3526806"/>
              <a:gd name="connsiteY28" fmla="*/ 512488 h 578026"/>
              <a:gd name="connsiteX29" fmla="*/ 21818 w 3526806"/>
              <a:gd name="connsiteY29" fmla="*/ 576404 h 578026"/>
              <a:gd name="connsiteX30" fmla="*/ 36740 w 3526806"/>
              <a:gd name="connsiteY30" fmla="*/ 429356 h 578026"/>
              <a:gd name="connsiteX0" fmla="*/ 36740 w 3526806"/>
              <a:gd name="connsiteY0" fmla="*/ 429356 h 578026"/>
              <a:gd name="connsiteX1" fmla="*/ 301794 w 3526806"/>
              <a:gd name="connsiteY1" fmla="*/ 319177 h 578026"/>
              <a:gd name="connsiteX2" fmla="*/ 689983 w 3526806"/>
              <a:gd name="connsiteY2" fmla="*/ 207034 h 578026"/>
              <a:gd name="connsiteX3" fmla="*/ 1319711 w 3526806"/>
              <a:gd name="connsiteY3" fmla="*/ 34505 h 578026"/>
              <a:gd name="connsiteX4" fmla="*/ 1440481 w 3526806"/>
              <a:gd name="connsiteY4" fmla="*/ 8626 h 578026"/>
              <a:gd name="connsiteX5" fmla="*/ 1587130 w 3526806"/>
              <a:gd name="connsiteY5" fmla="*/ 0 h 578026"/>
              <a:gd name="connsiteX6" fmla="*/ 1983945 w 3526806"/>
              <a:gd name="connsiteY6" fmla="*/ 8626 h 578026"/>
              <a:gd name="connsiteX7" fmla="*/ 2527409 w 3526806"/>
              <a:gd name="connsiteY7" fmla="*/ 34505 h 578026"/>
              <a:gd name="connsiteX8" fmla="*/ 3036368 w 3526806"/>
              <a:gd name="connsiteY8" fmla="*/ 77637 h 578026"/>
              <a:gd name="connsiteX9" fmla="*/ 3424556 w 3526806"/>
              <a:gd name="connsiteY9" fmla="*/ 77637 h 578026"/>
              <a:gd name="connsiteX10" fmla="*/ 3519447 w 3526806"/>
              <a:gd name="connsiteY10" fmla="*/ 77637 h 578026"/>
              <a:gd name="connsiteX11" fmla="*/ 3519447 w 3526806"/>
              <a:gd name="connsiteY11" fmla="*/ 181154 h 578026"/>
              <a:gd name="connsiteX12" fmla="*/ 3510820 w 3526806"/>
              <a:gd name="connsiteY12" fmla="*/ 189781 h 578026"/>
              <a:gd name="connsiteX13" fmla="*/ 3407304 w 3526806"/>
              <a:gd name="connsiteY13" fmla="*/ 189781 h 578026"/>
              <a:gd name="connsiteX14" fmla="*/ 3139885 w 3526806"/>
              <a:gd name="connsiteY14" fmla="*/ 189781 h 578026"/>
              <a:gd name="connsiteX15" fmla="*/ 2881092 w 3526806"/>
              <a:gd name="connsiteY15" fmla="*/ 172528 h 578026"/>
              <a:gd name="connsiteX16" fmla="*/ 2605047 w 3526806"/>
              <a:gd name="connsiteY16" fmla="*/ 146649 h 578026"/>
              <a:gd name="connsiteX17" fmla="*/ 2363507 w 3526806"/>
              <a:gd name="connsiteY17" fmla="*/ 138022 h 578026"/>
              <a:gd name="connsiteX18" fmla="*/ 1975319 w 3526806"/>
              <a:gd name="connsiteY18" fmla="*/ 120769 h 578026"/>
              <a:gd name="connsiteX19" fmla="*/ 1638888 w 3526806"/>
              <a:gd name="connsiteY19" fmla="*/ 112143 h 578026"/>
              <a:gd name="connsiteX20" fmla="*/ 1535371 w 3526806"/>
              <a:gd name="connsiteY20" fmla="*/ 112143 h 578026"/>
              <a:gd name="connsiteX21" fmla="*/ 1466360 w 3526806"/>
              <a:gd name="connsiteY21" fmla="*/ 112143 h 578026"/>
              <a:gd name="connsiteX22" fmla="*/ 1190315 w 3526806"/>
              <a:gd name="connsiteY22" fmla="*/ 198407 h 578026"/>
              <a:gd name="connsiteX23" fmla="*/ 810753 w 3526806"/>
              <a:gd name="connsiteY23" fmla="*/ 301924 h 578026"/>
              <a:gd name="connsiteX24" fmla="*/ 508828 w 3526806"/>
              <a:gd name="connsiteY24" fmla="*/ 370936 h 578026"/>
              <a:gd name="connsiteX25" fmla="*/ 422597 w 3526806"/>
              <a:gd name="connsiteY25" fmla="*/ 399946 h 578026"/>
              <a:gd name="connsiteX26" fmla="*/ 364576 w 3526806"/>
              <a:gd name="connsiteY26" fmla="*/ 436184 h 578026"/>
              <a:gd name="connsiteX27" fmla="*/ 322977 w 3526806"/>
              <a:gd name="connsiteY27" fmla="*/ 456033 h 578026"/>
              <a:gd name="connsiteX28" fmla="*/ 221425 w 3526806"/>
              <a:gd name="connsiteY28" fmla="*/ 512488 h 578026"/>
              <a:gd name="connsiteX29" fmla="*/ 21818 w 3526806"/>
              <a:gd name="connsiteY29" fmla="*/ 576404 h 578026"/>
              <a:gd name="connsiteX30" fmla="*/ 36740 w 3526806"/>
              <a:gd name="connsiteY30" fmla="*/ 429356 h 578026"/>
              <a:gd name="connsiteX0" fmla="*/ 36740 w 3526806"/>
              <a:gd name="connsiteY0" fmla="*/ 429356 h 578026"/>
              <a:gd name="connsiteX1" fmla="*/ 301794 w 3526806"/>
              <a:gd name="connsiteY1" fmla="*/ 319177 h 578026"/>
              <a:gd name="connsiteX2" fmla="*/ 689983 w 3526806"/>
              <a:gd name="connsiteY2" fmla="*/ 207034 h 578026"/>
              <a:gd name="connsiteX3" fmla="*/ 1319711 w 3526806"/>
              <a:gd name="connsiteY3" fmla="*/ 34505 h 578026"/>
              <a:gd name="connsiteX4" fmla="*/ 1440481 w 3526806"/>
              <a:gd name="connsiteY4" fmla="*/ 8626 h 578026"/>
              <a:gd name="connsiteX5" fmla="*/ 1587130 w 3526806"/>
              <a:gd name="connsiteY5" fmla="*/ 0 h 578026"/>
              <a:gd name="connsiteX6" fmla="*/ 1983945 w 3526806"/>
              <a:gd name="connsiteY6" fmla="*/ 8626 h 578026"/>
              <a:gd name="connsiteX7" fmla="*/ 2527409 w 3526806"/>
              <a:gd name="connsiteY7" fmla="*/ 34505 h 578026"/>
              <a:gd name="connsiteX8" fmla="*/ 3036368 w 3526806"/>
              <a:gd name="connsiteY8" fmla="*/ 77637 h 578026"/>
              <a:gd name="connsiteX9" fmla="*/ 3424556 w 3526806"/>
              <a:gd name="connsiteY9" fmla="*/ 77637 h 578026"/>
              <a:gd name="connsiteX10" fmla="*/ 3519447 w 3526806"/>
              <a:gd name="connsiteY10" fmla="*/ 77637 h 578026"/>
              <a:gd name="connsiteX11" fmla="*/ 3519447 w 3526806"/>
              <a:gd name="connsiteY11" fmla="*/ 181154 h 578026"/>
              <a:gd name="connsiteX12" fmla="*/ 3510820 w 3526806"/>
              <a:gd name="connsiteY12" fmla="*/ 189781 h 578026"/>
              <a:gd name="connsiteX13" fmla="*/ 3407304 w 3526806"/>
              <a:gd name="connsiteY13" fmla="*/ 189781 h 578026"/>
              <a:gd name="connsiteX14" fmla="*/ 3139885 w 3526806"/>
              <a:gd name="connsiteY14" fmla="*/ 189781 h 578026"/>
              <a:gd name="connsiteX15" fmla="*/ 2881092 w 3526806"/>
              <a:gd name="connsiteY15" fmla="*/ 172528 h 578026"/>
              <a:gd name="connsiteX16" fmla="*/ 2605047 w 3526806"/>
              <a:gd name="connsiteY16" fmla="*/ 146649 h 578026"/>
              <a:gd name="connsiteX17" fmla="*/ 2363507 w 3526806"/>
              <a:gd name="connsiteY17" fmla="*/ 138022 h 578026"/>
              <a:gd name="connsiteX18" fmla="*/ 1975319 w 3526806"/>
              <a:gd name="connsiteY18" fmla="*/ 120769 h 578026"/>
              <a:gd name="connsiteX19" fmla="*/ 1638888 w 3526806"/>
              <a:gd name="connsiteY19" fmla="*/ 112143 h 578026"/>
              <a:gd name="connsiteX20" fmla="*/ 1535371 w 3526806"/>
              <a:gd name="connsiteY20" fmla="*/ 112143 h 578026"/>
              <a:gd name="connsiteX21" fmla="*/ 1466360 w 3526806"/>
              <a:gd name="connsiteY21" fmla="*/ 112143 h 578026"/>
              <a:gd name="connsiteX22" fmla="*/ 1190315 w 3526806"/>
              <a:gd name="connsiteY22" fmla="*/ 198407 h 578026"/>
              <a:gd name="connsiteX23" fmla="*/ 810753 w 3526806"/>
              <a:gd name="connsiteY23" fmla="*/ 301924 h 578026"/>
              <a:gd name="connsiteX24" fmla="*/ 508828 w 3526806"/>
              <a:gd name="connsiteY24" fmla="*/ 370936 h 578026"/>
              <a:gd name="connsiteX25" fmla="*/ 422597 w 3526806"/>
              <a:gd name="connsiteY25" fmla="*/ 399946 h 578026"/>
              <a:gd name="connsiteX26" fmla="*/ 364576 w 3526806"/>
              <a:gd name="connsiteY26" fmla="*/ 436184 h 578026"/>
              <a:gd name="connsiteX27" fmla="*/ 340629 w 3526806"/>
              <a:gd name="connsiteY27" fmla="*/ 456033 h 578026"/>
              <a:gd name="connsiteX28" fmla="*/ 221425 w 3526806"/>
              <a:gd name="connsiteY28" fmla="*/ 512488 h 578026"/>
              <a:gd name="connsiteX29" fmla="*/ 21818 w 3526806"/>
              <a:gd name="connsiteY29" fmla="*/ 576404 h 578026"/>
              <a:gd name="connsiteX30" fmla="*/ 36740 w 3526806"/>
              <a:gd name="connsiteY30" fmla="*/ 429356 h 578026"/>
              <a:gd name="connsiteX0" fmla="*/ 36740 w 3526806"/>
              <a:gd name="connsiteY0" fmla="*/ 429356 h 578026"/>
              <a:gd name="connsiteX1" fmla="*/ 301794 w 3526806"/>
              <a:gd name="connsiteY1" fmla="*/ 319177 h 578026"/>
              <a:gd name="connsiteX2" fmla="*/ 689983 w 3526806"/>
              <a:gd name="connsiteY2" fmla="*/ 207034 h 578026"/>
              <a:gd name="connsiteX3" fmla="*/ 1319711 w 3526806"/>
              <a:gd name="connsiteY3" fmla="*/ 34505 h 578026"/>
              <a:gd name="connsiteX4" fmla="*/ 1440481 w 3526806"/>
              <a:gd name="connsiteY4" fmla="*/ 8626 h 578026"/>
              <a:gd name="connsiteX5" fmla="*/ 1587130 w 3526806"/>
              <a:gd name="connsiteY5" fmla="*/ 0 h 578026"/>
              <a:gd name="connsiteX6" fmla="*/ 1983945 w 3526806"/>
              <a:gd name="connsiteY6" fmla="*/ 8626 h 578026"/>
              <a:gd name="connsiteX7" fmla="*/ 2527409 w 3526806"/>
              <a:gd name="connsiteY7" fmla="*/ 34505 h 578026"/>
              <a:gd name="connsiteX8" fmla="*/ 3036368 w 3526806"/>
              <a:gd name="connsiteY8" fmla="*/ 77637 h 578026"/>
              <a:gd name="connsiteX9" fmla="*/ 3424556 w 3526806"/>
              <a:gd name="connsiteY9" fmla="*/ 77637 h 578026"/>
              <a:gd name="connsiteX10" fmla="*/ 3519447 w 3526806"/>
              <a:gd name="connsiteY10" fmla="*/ 77637 h 578026"/>
              <a:gd name="connsiteX11" fmla="*/ 3519447 w 3526806"/>
              <a:gd name="connsiteY11" fmla="*/ 181154 h 578026"/>
              <a:gd name="connsiteX12" fmla="*/ 3510820 w 3526806"/>
              <a:gd name="connsiteY12" fmla="*/ 189781 h 578026"/>
              <a:gd name="connsiteX13" fmla="*/ 3407304 w 3526806"/>
              <a:gd name="connsiteY13" fmla="*/ 189781 h 578026"/>
              <a:gd name="connsiteX14" fmla="*/ 3139885 w 3526806"/>
              <a:gd name="connsiteY14" fmla="*/ 189781 h 578026"/>
              <a:gd name="connsiteX15" fmla="*/ 2881092 w 3526806"/>
              <a:gd name="connsiteY15" fmla="*/ 172528 h 578026"/>
              <a:gd name="connsiteX16" fmla="*/ 2605047 w 3526806"/>
              <a:gd name="connsiteY16" fmla="*/ 146649 h 578026"/>
              <a:gd name="connsiteX17" fmla="*/ 2363507 w 3526806"/>
              <a:gd name="connsiteY17" fmla="*/ 138022 h 578026"/>
              <a:gd name="connsiteX18" fmla="*/ 1975319 w 3526806"/>
              <a:gd name="connsiteY18" fmla="*/ 120769 h 578026"/>
              <a:gd name="connsiteX19" fmla="*/ 1638888 w 3526806"/>
              <a:gd name="connsiteY19" fmla="*/ 112143 h 578026"/>
              <a:gd name="connsiteX20" fmla="*/ 1535371 w 3526806"/>
              <a:gd name="connsiteY20" fmla="*/ 112143 h 578026"/>
              <a:gd name="connsiteX21" fmla="*/ 1466360 w 3526806"/>
              <a:gd name="connsiteY21" fmla="*/ 112143 h 578026"/>
              <a:gd name="connsiteX22" fmla="*/ 1190315 w 3526806"/>
              <a:gd name="connsiteY22" fmla="*/ 198407 h 578026"/>
              <a:gd name="connsiteX23" fmla="*/ 810753 w 3526806"/>
              <a:gd name="connsiteY23" fmla="*/ 301924 h 578026"/>
              <a:gd name="connsiteX24" fmla="*/ 508828 w 3526806"/>
              <a:gd name="connsiteY24" fmla="*/ 370936 h 578026"/>
              <a:gd name="connsiteX25" fmla="*/ 422597 w 3526806"/>
              <a:gd name="connsiteY25" fmla="*/ 399946 h 578026"/>
              <a:gd name="connsiteX26" fmla="*/ 364576 w 3526806"/>
              <a:gd name="connsiteY26" fmla="*/ 436184 h 578026"/>
              <a:gd name="connsiteX27" fmla="*/ 340629 w 3526806"/>
              <a:gd name="connsiteY27" fmla="*/ 456033 h 578026"/>
              <a:gd name="connsiteX28" fmla="*/ 221425 w 3526806"/>
              <a:gd name="connsiteY28" fmla="*/ 512488 h 578026"/>
              <a:gd name="connsiteX29" fmla="*/ 21818 w 3526806"/>
              <a:gd name="connsiteY29" fmla="*/ 576404 h 578026"/>
              <a:gd name="connsiteX30" fmla="*/ 36740 w 3526806"/>
              <a:gd name="connsiteY30" fmla="*/ 429356 h 578026"/>
              <a:gd name="connsiteX0" fmla="*/ 36740 w 3526806"/>
              <a:gd name="connsiteY0" fmla="*/ 429356 h 578026"/>
              <a:gd name="connsiteX1" fmla="*/ 301794 w 3526806"/>
              <a:gd name="connsiteY1" fmla="*/ 319177 h 578026"/>
              <a:gd name="connsiteX2" fmla="*/ 689983 w 3526806"/>
              <a:gd name="connsiteY2" fmla="*/ 207034 h 578026"/>
              <a:gd name="connsiteX3" fmla="*/ 1319711 w 3526806"/>
              <a:gd name="connsiteY3" fmla="*/ 34505 h 578026"/>
              <a:gd name="connsiteX4" fmla="*/ 1440481 w 3526806"/>
              <a:gd name="connsiteY4" fmla="*/ 8626 h 578026"/>
              <a:gd name="connsiteX5" fmla="*/ 1587130 w 3526806"/>
              <a:gd name="connsiteY5" fmla="*/ 0 h 578026"/>
              <a:gd name="connsiteX6" fmla="*/ 1983945 w 3526806"/>
              <a:gd name="connsiteY6" fmla="*/ 8626 h 578026"/>
              <a:gd name="connsiteX7" fmla="*/ 2527409 w 3526806"/>
              <a:gd name="connsiteY7" fmla="*/ 34505 h 578026"/>
              <a:gd name="connsiteX8" fmla="*/ 3036368 w 3526806"/>
              <a:gd name="connsiteY8" fmla="*/ 77637 h 578026"/>
              <a:gd name="connsiteX9" fmla="*/ 3424556 w 3526806"/>
              <a:gd name="connsiteY9" fmla="*/ 77637 h 578026"/>
              <a:gd name="connsiteX10" fmla="*/ 3519447 w 3526806"/>
              <a:gd name="connsiteY10" fmla="*/ 77637 h 578026"/>
              <a:gd name="connsiteX11" fmla="*/ 3519447 w 3526806"/>
              <a:gd name="connsiteY11" fmla="*/ 181154 h 578026"/>
              <a:gd name="connsiteX12" fmla="*/ 3510820 w 3526806"/>
              <a:gd name="connsiteY12" fmla="*/ 189781 h 578026"/>
              <a:gd name="connsiteX13" fmla="*/ 3407304 w 3526806"/>
              <a:gd name="connsiteY13" fmla="*/ 189781 h 578026"/>
              <a:gd name="connsiteX14" fmla="*/ 3139885 w 3526806"/>
              <a:gd name="connsiteY14" fmla="*/ 189781 h 578026"/>
              <a:gd name="connsiteX15" fmla="*/ 2881092 w 3526806"/>
              <a:gd name="connsiteY15" fmla="*/ 172528 h 578026"/>
              <a:gd name="connsiteX16" fmla="*/ 2605047 w 3526806"/>
              <a:gd name="connsiteY16" fmla="*/ 146649 h 578026"/>
              <a:gd name="connsiteX17" fmla="*/ 2363507 w 3526806"/>
              <a:gd name="connsiteY17" fmla="*/ 138022 h 578026"/>
              <a:gd name="connsiteX18" fmla="*/ 1975319 w 3526806"/>
              <a:gd name="connsiteY18" fmla="*/ 120769 h 578026"/>
              <a:gd name="connsiteX19" fmla="*/ 1638888 w 3526806"/>
              <a:gd name="connsiteY19" fmla="*/ 112143 h 578026"/>
              <a:gd name="connsiteX20" fmla="*/ 1535371 w 3526806"/>
              <a:gd name="connsiteY20" fmla="*/ 112143 h 578026"/>
              <a:gd name="connsiteX21" fmla="*/ 1466360 w 3526806"/>
              <a:gd name="connsiteY21" fmla="*/ 112143 h 578026"/>
              <a:gd name="connsiteX22" fmla="*/ 1190315 w 3526806"/>
              <a:gd name="connsiteY22" fmla="*/ 198407 h 578026"/>
              <a:gd name="connsiteX23" fmla="*/ 810753 w 3526806"/>
              <a:gd name="connsiteY23" fmla="*/ 301924 h 578026"/>
              <a:gd name="connsiteX24" fmla="*/ 508828 w 3526806"/>
              <a:gd name="connsiteY24" fmla="*/ 370936 h 578026"/>
              <a:gd name="connsiteX25" fmla="*/ 422597 w 3526806"/>
              <a:gd name="connsiteY25" fmla="*/ 399946 h 578026"/>
              <a:gd name="connsiteX26" fmla="*/ 399881 w 3526806"/>
              <a:gd name="connsiteY26" fmla="*/ 422062 h 578026"/>
              <a:gd name="connsiteX27" fmla="*/ 340629 w 3526806"/>
              <a:gd name="connsiteY27" fmla="*/ 456033 h 578026"/>
              <a:gd name="connsiteX28" fmla="*/ 221425 w 3526806"/>
              <a:gd name="connsiteY28" fmla="*/ 512488 h 578026"/>
              <a:gd name="connsiteX29" fmla="*/ 21818 w 3526806"/>
              <a:gd name="connsiteY29" fmla="*/ 576404 h 578026"/>
              <a:gd name="connsiteX30" fmla="*/ 36740 w 3526806"/>
              <a:gd name="connsiteY30" fmla="*/ 429356 h 578026"/>
              <a:gd name="connsiteX0" fmla="*/ 36740 w 3526806"/>
              <a:gd name="connsiteY0" fmla="*/ 429356 h 578026"/>
              <a:gd name="connsiteX1" fmla="*/ 301794 w 3526806"/>
              <a:gd name="connsiteY1" fmla="*/ 319177 h 578026"/>
              <a:gd name="connsiteX2" fmla="*/ 689983 w 3526806"/>
              <a:gd name="connsiteY2" fmla="*/ 207034 h 578026"/>
              <a:gd name="connsiteX3" fmla="*/ 1319711 w 3526806"/>
              <a:gd name="connsiteY3" fmla="*/ 34505 h 578026"/>
              <a:gd name="connsiteX4" fmla="*/ 1440481 w 3526806"/>
              <a:gd name="connsiteY4" fmla="*/ 8626 h 578026"/>
              <a:gd name="connsiteX5" fmla="*/ 1587130 w 3526806"/>
              <a:gd name="connsiteY5" fmla="*/ 0 h 578026"/>
              <a:gd name="connsiteX6" fmla="*/ 1983945 w 3526806"/>
              <a:gd name="connsiteY6" fmla="*/ 8626 h 578026"/>
              <a:gd name="connsiteX7" fmla="*/ 2527409 w 3526806"/>
              <a:gd name="connsiteY7" fmla="*/ 34505 h 578026"/>
              <a:gd name="connsiteX8" fmla="*/ 3036368 w 3526806"/>
              <a:gd name="connsiteY8" fmla="*/ 77637 h 578026"/>
              <a:gd name="connsiteX9" fmla="*/ 3424556 w 3526806"/>
              <a:gd name="connsiteY9" fmla="*/ 77637 h 578026"/>
              <a:gd name="connsiteX10" fmla="*/ 3519447 w 3526806"/>
              <a:gd name="connsiteY10" fmla="*/ 77637 h 578026"/>
              <a:gd name="connsiteX11" fmla="*/ 3519447 w 3526806"/>
              <a:gd name="connsiteY11" fmla="*/ 181154 h 578026"/>
              <a:gd name="connsiteX12" fmla="*/ 3510820 w 3526806"/>
              <a:gd name="connsiteY12" fmla="*/ 189781 h 578026"/>
              <a:gd name="connsiteX13" fmla="*/ 3407304 w 3526806"/>
              <a:gd name="connsiteY13" fmla="*/ 189781 h 578026"/>
              <a:gd name="connsiteX14" fmla="*/ 3139885 w 3526806"/>
              <a:gd name="connsiteY14" fmla="*/ 189781 h 578026"/>
              <a:gd name="connsiteX15" fmla="*/ 2881092 w 3526806"/>
              <a:gd name="connsiteY15" fmla="*/ 172528 h 578026"/>
              <a:gd name="connsiteX16" fmla="*/ 2605047 w 3526806"/>
              <a:gd name="connsiteY16" fmla="*/ 146649 h 578026"/>
              <a:gd name="connsiteX17" fmla="*/ 2363507 w 3526806"/>
              <a:gd name="connsiteY17" fmla="*/ 138022 h 578026"/>
              <a:gd name="connsiteX18" fmla="*/ 1975319 w 3526806"/>
              <a:gd name="connsiteY18" fmla="*/ 120769 h 578026"/>
              <a:gd name="connsiteX19" fmla="*/ 1638888 w 3526806"/>
              <a:gd name="connsiteY19" fmla="*/ 112143 h 578026"/>
              <a:gd name="connsiteX20" fmla="*/ 1535371 w 3526806"/>
              <a:gd name="connsiteY20" fmla="*/ 112143 h 578026"/>
              <a:gd name="connsiteX21" fmla="*/ 1466360 w 3526806"/>
              <a:gd name="connsiteY21" fmla="*/ 112143 h 578026"/>
              <a:gd name="connsiteX22" fmla="*/ 1190315 w 3526806"/>
              <a:gd name="connsiteY22" fmla="*/ 198407 h 578026"/>
              <a:gd name="connsiteX23" fmla="*/ 810753 w 3526806"/>
              <a:gd name="connsiteY23" fmla="*/ 301924 h 578026"/>
              <a:gd name="connsiteX24" fmla="*/ 508828 w 3526806"/>
              <a:gd name="connsiteY24" fmla="*/ 370936 h 578026"/>
              <a:gd name="connsiteX25" fmla="*/ 461433 w 3526806"/>
              <a:gd name="connsiteY25" fmla="*/ 389355 h 578026"/>
              <a:gd name="connsiteX26" fmla="*/ 399881 w 3526806"/>
              <a:gd name="connsiteY26" fmla="*/ 422062 h 578026"/>
              <a:gd name="connsiteX27" fmla="*/ 340629 w 3526806"/>
              <a:gd name="connsiteY27" fmla="*/ 456033 h 578026"/>
              <a:gd name="connsiteX28" fmla="*/ 221425 w 3526806"/>
              <a:gd name="connsiteY28" fmla="*/ 512488 h 578026"/>
              <a:gd name="connsiteX29" fmla="*/ 21818 w 3526806"/>
              <a:gd name="connsiteY29" fmla="*/ 576404 h 578026"/>
              <a:gd name="connsiteX30" fmla="*/ 36740 w 3526806"/>
              <a:gd name="connsiteY30" fmla="*/ 429356 h 578026"/>
              <a:gd name="connsiteX0" fmla="*/ 36740 w 3526806"/>
              <a:gd name="connsiteY0" fmla="*/ 429356 h 578026"/>
              <a:gd name="connsiteX1" fmla="*/ 301794 w 3526806"/>
              <a:gd name="connsiteY1" fmla="*/ 319177 h 578026"/>
              <a:gd name="connsiteX2" fmla="*/ 689983 w 3526806"/>
              <a:gd name="connsiteY2" fmla="*/ 207034 h 578026"/>
              <a:gd name="connsiteX3" fmla="*/ 1319711 w 3526806"/>
              <a:gd name="connsiteY3" fmla="*/ 34505 h 578026"/>
              <a:gd name="connsiteX4" fmla="*/ 1440481 w 3526806"/>
              <a:gd name="connsiteY4" fmla="*/ 8626 h 578026"/>
              <a:gd name="connsiteX5" fmla="*/ 1587130 w 3526806"/>
              <a:gd name="connsiteY5" fmla="*/ 0 h 578026"/>
              <a:gd name="connsiteX6" fmla="*/ 1983945 w 3526806"/>
              <a:gd name="connsiteY6" fmla="*/ 8626 h 578026"/>
              <a:gd name="connsiteX7" fmla="*/ 2527409 w 3526806"/>
              <a:gd name="connsiteY7" fmla="*/ 34505 h 578026"/>
              <a:gd name="connsiteX8" fmla="*/ 3036368 w 3526806"/>
              <a:gd name="connsiteY8" fmla="*/ 77637 h 578026"/>
              <a:gd name="connsiteX9" fmla="*/ 3424556 w 3526806"/>
              <a:gd name="connsiteY9" fmla="*/ 77637 h 578026"/>
              <a:gd name="connsiteX10" fmla="*/ 3519447 w 3526806"/>
              <a:gd name="connsiteY10" fmla="*/ 77637 h 578026"/>
              <a:gd name="connsiteX11" fmla="*/ 3519447 w 3526806"/>
              <a:gd name="connsiteY11" fmla="*/ 181154 h 578026"/>
              <a:gd name="connsiteX12" fmla="*/ 3510820 w 3526806"/>
              <a:gd name="connsiteY12" fmla="*/ 189781 h 578026"/>
              <a:gd name="connsiteX13" fmla="*/ 3407304 w 3526806"/>
              <a:gd name="connsiteY13" fmla="*/ 189781 h 578026"/>
              <a:gd name="connsiteX14" fmla="*/ 3139885 w 3526806"/>
              <a:gd name="connsiteY14" fmla="*/ 189781 h 578026"/>
              <a:gd name="connsiteX15" fmla="*/ 2881092 w 3526806"/>
              <a:gd name="connsiteY15" fmla="*/ 172528 h 578026"/>
              <a:gd name="connsiteX16" fmla="*/ 2605047 w 3526806"/>
              <a:gd name="connsiteY16" fmla="*/ 146649 h 578026"/>
              <a:gd name="connsiteX17" fmla="*/ 2363507 w 3526806"/>
              <a:gd name="connsiteY17" fmla="*/ 138022 h 578026"/>
              <a:gd name="connsiteX18" fmla="*/ 1975319 w 3526806"/>
              <a:gd name="connsiteY18" fmla="*/ 120769 h 578026"/>
              <a:gd name="connsiteX19" fmla="*/ 1638888 w 3526806"/>
              <a:gd name="connsiteY19" fmla="*/ 112143 h 578026"/>
              <a:gd name="connsiteX20" fmla="*/ 1535371 w 3526806"/>
              <a:gd name="connsiteY20" fmla="*/ 112143 h 578026"/>
              <a:gd name="connsiteX21" fmla="*/ 1466360 w 3526806"/>
              <a:gd name="connsiteY21" fmla="*/ 112143 h 578026"/>
              <a:gd name="connsiteX22" fmla="*/ 1190315 w 3526806"/>
              <a:gd name="connsiteY22" fmla="*/ 198407 h 578026"/>
              <a:gd name="connsiteX23" fmla="*/ 810753 w 3526806"/>
              <a:gd name="connsiteY23" fmla="*/ 301924 h 578026"/>
              <a:gd name="connsiteX24" fmla="*/ 508828 w 3526806"/>
              <a:gd name="connsiteY24" fmla="*/ 370936 h 578026"/>
              <a:gd name="connsiteX25" fmla="*/ 461433 w 3526806"/>
              <a:gd name="connsiteY25" fmla="*/ 389355 h 578026"/>
              <a:gd name="connsiteX26" fmla="*/ 399881 w 3526806"/>
              <a:gd name="connsiteY26" fmla="*/ 422062 h 578026"/>
              <a:gd name="connsiteX27" fmla="*/ 305324 w 3526806"/>
              <a:gd name="connsiteY27" fmla="*/ 456033 h 578026"/>
              <a:gd name="connsiteX28" fmla="*/ 221425 w 3526806"/>
              <a:gd name="connsiteY28" fmla="*/ 512488 h 578026"/>
              <a:gd name="connsiteX29" fmla="*/ 21818 w 3526806"/>
              <a:gd name="connsiteY29" fmla="*/ 576404 h 578026"/>
              <a:gd name="connsiteX30" fmla="*/ 36740 w 3526806"/>
              <a:gd name="connsiteY30" fmla="*/ 429356 h 578026"/>
              <a:gd name="connsiteX0" fmla="*/ 34616 w 3524682"/>
              <a:gd name="connsiteY0" fmla="*/ 429356 h 578026"/>
              <a:gd name="connsiteX1" fmla="*/ 299670 w 3524682"/>
              <a:gd name="connsiteY1" fmla="*/ 319177 h 578026"/>
              <a:gd name="connsiteX2" fmla="*/ 687859 w 3524682"/>
              <a:gd name="connsiteY2" fmla="*/ 207034 h 578026"/>
              <a:gd name="connsiteX3" fmla="*/ 1317587 w 3524682"/>
              <a:gd name="connsiteY3" fmla="*/ 34505 h 578026"/>
              <a:gd name="connsiteX4" fmla="*/ 1438357 w 3524682"/>
              <a:gd name="connsiteY4" fmla="*/ 8626 h 578026"/>
              <a:gd name="connsiteX5" fmla="*/ 1585006 w 3524682"/>
              <a:gd name="connsiteY5" fmla="*/ 0 h 578026"/>
              <a:gd name="connsiteX6" fmla="*/ 1981821 w 3524682"/>
              <a:gd name="connsiteY6" fmla="*/ 8626 h 578026"/>
              <a:gd name="connsiteX7" fmla="*/ 2525285 w 3524682"/>
              <a:gd name="connsiteY7" fmla="*/ 34505 h 578026"/>
              <a:gd name="connsiteX8" fmla="*/ 3034244 w 3524682"/>
              <a:gd name="connsiteY8" fmla="*/ 77637 h 578026"/>
              <a:gd name="connsiteX9" fmla="*/ 3422432 w 3524682"/>
              <a:gd name="connsiteY9" fmla="*/ 77637 h 578026"/>
              <a:gd name="connsiteX10" fmla="*/ 3517323 w 3524682"/>
              <a:gd name="connsiteY10" fmla="*/ 77637 h 578026"/>
              <a:gd name="connsiteX11" fmla="*/ 3517323 w 3524682"/>
              <a:gd name="connsiteY11" fmla="*/ 181154 h 578026"/>
              <a:gd name="connsiteX12" fmla="*/ 3508696 w 3524682"/>
              <a:gd name="connsiteY12" fmla="*/ 189781 h 578026"/>
              <a:gd name="connsiteX13" fmla="*/ 3405180 w 3524682"/>
              <a:gd name="connsiteY13" fmla="*/ 189781 h 578026"/>
              <a:gd name="connsiteX14" fmla="*/ 3137761 w 3524682"/>
              <a:gd name="connsiteY14" fmla="*/ 189781 h 578026"/>
              <a:gd name="connsiteX15" fmla="*/ 2878968 w 3524682"/>
              <a:gd name="connsiteY15" fmla="*/ 172528 h 578026"/>
              <a:gd name="connsiteX16" fmla="*/ 2602923 w 3524682"/>
              <a:gd name="connsiteY16" fmla="*/ 146649 h 578026"/>
              <a:gd name="connsiteX17" fmla="*/ 2361383 w 3524682"/>
              <a:gd name="connsiteY17" fmla="*/ 138022 h 578026"/>
              <a:gd name="connsiteX18" fmla="*/ 1973195 w 3524682"/>
              <a:gd name="connsiteY18" fmla="*/ 120769 h 578026"/>
              <a:gd name="connsiteX19" fmla="*/ 1636764 w 3524682"/>
              <a:gd name="connsiteY19" fmla="*/ 112143 h 578026"/>
              <a:gd name="connsiteX20" fmla="*/ 1533247 w 3524682"/>
              <a:gd name="connsiteY20" fmla="*/ 112143 h 578026"/>
              <a:gd name="connsiteX21" fmla="*/ 1464236 w 3524682"/>
              <a:gd name="connsiteY21" fmla="*/ 112143 h 578026"/>
              <a:gd name="connsiteX22" fmla="*/ 1188191 w 3524682"/>
              <a:gd name="connsiteY22" fmla="*/ 198407 h 578026"/>
              <a:gd name="connsiteX23" fmla="*/ 808629 w 3524682"/>
              <a:gd name="connsiteY23" fmla="*/ 301924 h 578026"/>
              <a:gd name="connsiteX24" fmla="*/ 506704 w 3524682"/>
              <a:gd name="connsiteY24" fmla="*/ 370936 h 578026"/>
              <a:gd name="connsiteX25" fmla="*/ 459309 w 3524682"/>
              <a:gd name="connsiteY25" fmla="*/ 389355 h 578026"/>
              <a:gd name="connsiteX26" fmla="*/ 397757 w 3524682"/>
              <a:gd name="connsiteY26" fmla="*/ 422062 h 578026"/>
              <a:gd name="connsiteX27" fmla="*/ 303200 w 3524682"/>
              <a:gd name="connsiteY27" fmla="*/ 456033 h 578026"/>
              <a:gd name="connsiteX28" fmla="*/ 187527 w 3524682"/>
              <a:gd name="connsiteY28" fmla="*/ 512488 h 578026"/>
              <a:gd name="connsiteX29" fmla="*/ 19694 w 3524682"/>
              <a:gd name="connsiteY29" fmla="*/ 576404 h 578026"/>
              <a:gd name="connsiteX30" fmla="*/ 34616 w 3524682"/>
              <a:gd name="connsiteY30" fmla="*/ 429356 h 578026"/>
              <a:gd name="connsiteX0" fmla="*/ 35317 w 3525383"/>
              <a:gd name="connsiteY0" fmla="*/ 429356 h 578219"/>
              <a:gd name="connsiteX1" fmla="*/ 300371 w 3525383"/>
              <a:gd name="connsiteY1" fmla="*/ 319177 h 578219"/>
              <a:gd name="connsiteX2" fmla="*/ 688560 w 3525383"/>
              <a:gd name="connsiteY2" fmla="*/ 207034 h 578219"/>
              <a:gd name="connsiteX3" fmla="*/ 1318288 w 3525383"/>
              <a:gd name="connsiteY3" fmla="*/ 34505 h 578219"/>
              <a:gd name="connsiteX4" fmla="*/ 1439058 w 3525383"/>
              <a:gd name="connsiteY4" fmla="*/ 8626 h 578219"/>
              <a:gd name="connsiteX5" fmla="*/ 1585707 w 3525383"/>
              <a:gd name="connsiteY5" fmla="*/ 0 h 578219"/>
              <a:gd name="connsiteX6" fmla="*/ 1982522 w 3525383"/>
              <a:gd name="connsiteY6" fmla="*/ 8626 h 578219"/>
              <a:gd name="connsiteX7" fmla="*/ 2525986 w 3525383"/>
              <a:gd name="connsiteY7" fmla="*/ 34505 h 578219"/>
              <a:gd name="connsiteX8" fmla="*/ 3034945 w 3525383"/>
              <a:gd name="connsiteY8" fmla="*/ 77637 h 578219"/>
              <a:gd name="connsiteX9" fmla="*/ 3423133 w 3525383"/>
              <a:gd name="connsiteY9" fmla="*/ 77637 h 578219"/>
              <a:gd name="connsiteX10" fmla="*/ 3518024 w 3525383"/>
              <a:gd name="connsiteY10" fmla="*/ 77637 h 578219"/>
              <a:gd name="connsiteX11" fmla="*/ 3518024 w 3525383"/>
              <a:gd name="connsiteY11" fmla="*/ 181154 h 578219"/>
              <a:gd name="connsiteX12" fmla="*/ 3509397 w 3525383"/>
              <a:gd name="connsiteY12" fmla="*/ 189781 h 578219"/>
              <a:gd name="connsiteX13" fmla="*/ 3405881 w 3525383"/>
              <a:gd name="connsiteY13" fmla="*/ 189781 h 578219"/>
              <a:gd name="connsiteX14" fmla="*/ 3138462 w 3525383"/>
              <a:gd name="connsiteY14" fmla="*/ 189781 h 578219"/>
              <a:gd name="connsiteX15" fmla="*/ 2879669 w 3525383"/>
              <a:gd name="connsiteY15" fmla="*/ 172528 h 578219"/>
              <a:gd name="connsiteX16" fmla="*/ 2603624 w 3525383"/>
              <a:gd name="connsiteY16" fmla="*/ 146649 h 578219"/>
              <a:gd name="connsiteX17" fmla="*/ 2362084 w 3525383"/>
              <a:gd name="connsiteY17" fmla="*/ 138022 h 578219"/>
              <a:gd name="connsiteX18" fmla="*/ 1973896 w 3525383"/>
              <a:gd name="connsiteY18" fmla="*/ 120769 h 578219"/>
              <a:gd name="connsiteX19" fmla="*/ 1637465 w 3525383"/>
              <a:gd name="connsiteY19" fmla="*/ 112143 h 578219"/>
              <a:gd name="connsiteX20" fmla="*/ 1533948 w 3525383"/>
              <a:gd name="connsiteY20" fmla="*/ 112143 h 578219"/>
              <a:gd name="connsiteX21" fmla="*/ 1464937 w 3525383"/>
              <a:gd name="connsiteY21" fmla="*/ 112143 h 578219"/>
              <a:gd name="connsiteX22" fmla="*/ 1188892 w 3525383"/>
              <a:gd name="connsiteY22" fmla="*/ 198407 h 578219"/>
              <a:gd name="connsiteX23" fmla="*/ 809330 w 3525383"/>
              <a:gd name="connsiteY23" fmla="*/ 301924 h 578219"/>
              <a:gd name="connsiteX24" fmla="*/ 507405 w 3525383"/>
              <a:gd name="connsiteY24" fmla="*/ 370936 h 578219"/>
              <a:gd name="connsiteX25" fmla="*/ 460010 w 3525383"/>
              <a:gd name="connsiteY25" fmla="*/ 389355 h 578219"/>
              <a:gd name="connsiteX26" fmla="*/ 398458 w 3525383"/>
              <a:gd name="connsiteY26" fmla="*/ 422062 h 578219"/>
              <a:gd name="connsiteX27" fmla="*/ 303901 w 3525383"/>
              <a:gd name="connsiteY27" fmla="*/ 456033 h 578219"/>
              <a:gd name="connsiteX28" fmla="*/ 198819 w 3525383"/>
              <a:gd name="connsiteY28" fmla="*/ 516019 h 578219"/>
              <a:gd name="connsiteX29" fmla="*/ 20395 w 3525383"/>
              <a:gd name="connsiteY29" fmla="*/ 576404 h 578219"/>
              <a:gd name="connsiteX30" fmla="*/ 35317 w 3525383"/>
              <a:gd name="connsiteY30" fmla="*/ 429356 h 578219"/>
              <a:gd name="connsiteX0" fmla="*/ 35317 w 3525383"/>
              <a:gd name="connsiteY0" fmla="*/ 429356 h 579044"/>
              <a:gd name="connsiteX1" fmla="*/ 300371 w 3525383"/>
              <a:gd name="connsiteY1" fmla="*/ 319177 h 579044"/>
              <a:gd name="connsiteX2" fmla="*/ 688560 w 3525383"/>
              <a:gd name="connsiteY2" fmla="*/ 207034 h 579044"/>
              <a:gd name="connsiteX3" fmla="*/ 1318288 w 3525383"/>
              <a:gd name="connsiteY3" fmla="*/ 34505 h 579044"/>
              <a:gd name="connsiteX4" fmla="*/ 1439058 w 3525383"/>
              <a:gd name="connsiteY4" fmla="*/ 8626 h 579044"/>
              <a:gd name="connsiteX5" fmla="*/ 1585707 w 3525383"/>
              <a:gd name="connsiteY5" fmla="*/ 0 h 579044"/>
              <a:gd name="connsiteX6" fmla="*/ 1982522 w 3525383"/>
              <a:gd name="connsiteY6" fmla="*/ 8626 h 579044"/>
              <a:gd name="connsiteX7" fmla="*/ 2525986 w 3525383"/>
              <a:gd name="connsiteY7" fmla="*/ 34505 h 579044"/>
              <a:gd name="connsiteX8" fmla="*/ 3034945 w 3525383"/>
              <a:gd name="connsiteY8" fmla="*/ 77637 h 579044"/>
              <a:gd name="connsiteX9" fmla="*/ 3423133 w 3525383"/>
              <a:gd name="connsiteY9" fmla="*/ 77637 h 579044"/>
              <a:gd name="connsiteX10" fmla="*/ 3518024 w 3525383"/>
              <a:gd name="connsiteY10" fmla="*/ 77637 h 579044"/>
              <a:gd name="connsiteX11" fmla="*/ 3518024 w 3525383"/>
              <a:gd name="connsiteY11" fmla="*/ 181154 h 579044"/>
              <a:gd name="connsiteX12" fmla="*/ 3509397 w 3525383"/>
              <a:gd name="connsiteY12" fmla="*/ 189781 h 579044"/>
              <a:gd name="connsiteX13" fmla="*/ 3405881 w 3525383"/>
              <a:gd name="connsiteY13" fmla="*/ 189781 h 579044"/>
              <a:gd name="connsiteX14" fmla="*/ 3138462 w 3525383"/>
              <a:gd name="connsiteY14" fmla="*/ 189781 h 579044"/>
              <a:gd name="connsiteX15" fmla="*/ 2879669 w 3525383"/>
              <a:gd name="connsiteY15" fmla="*/ 172528 h 579044"/>
              <a:gd name="connsiteX16" fmla="*/ 2603624 w 3525383"/>
              <a:gd name="connsiteY16" fmla="*/ 146649 h 579044"/>
              <a:gd name="connsiteX17" fmla="*/ 2362084 w 3525383"/>
              <a:gd name="connsiteY17" fmla="*/ 138022 h 579044"/>
              <a:gd name="connsiteX18" fmla="*/ 1973896 w 3525383"/>
              <a:gd name="connsiteY18" fmla="*/ 120769 h 579044"/>
              <a:gd name="connsiteX19" fmla="*/ 1637465 w 3525383"/>
              <a:gd name="connsiteY19" fmla="*/ 112143 h 579044"/>
              <a:gd name="connsiteX20" fmla="*/ 1533948 w 3525383"/>
              <a:gd name="connsiteY20" fmla="*/ 112143 h 579044"/>
              <a:gd name="connsiteX21" fmla="*/ 1464937 w 3525383"/>
              <a:gd name="connsiteY21" fmla="*/ 112143 h 579044"/>
              <a:gd name="connsiteX22" fmla="*/ 1188892 w 3525383"/>
              <a:gd name="connsiteY22" fmla="*/ 198407 h 579044"/>
              <a:gd name="connsiteX23" fmla="*/ 809330 w 3525383"/>
              <a:gd name="connsiteY23" fmla="*/ 301924 h 579044"/>
              <a:gd name="connsiteX24" fmla="*/ 507405 w 3525383"/>
              <a:gd name="connsiteY24" fmla="*/ 370936 h 579044"/>
              <a:gd name="connsiteX25" fmla="*/ 460010 w 3525383"/>
              <a:gd name="connsiteY25" fmla="*/ 389355 h 579044"/>
              <a:gd name="connsiteX26" fmla="*/ 398458 w 3525383"/>
              <a:gd name="connsiteY26" fmla="*/ 422062 h 579044"/>
              <a:gd name="connsiteX27" fmla="*/ 303901 w 3525383"/>
              <a:gd name="connsiteY27" fmla="*/ 456033 h 579044"/>
              <a:gd name="connsiteX28" fmla="*/ 198819 w 3525383"/>
              <a:gd name="connsiteY28" fmla="*/ 516019 h 579044"/>
              <a:gd name="connsiteX29" fmla="*/ 20395 w 3525383"/>
              <a:gd name="connsiteY29" fmla="*/ 576404 h 579044"/>
              <a:gd name="connsiteX30" fmla="*/ 35317 w 3525383"/>
              <a:gd name="connsiteY30" fmla="*/ 429356 h 579044"/>
              <a:gd name="connsiteX0" fmla="*/ 35317 w 3525383"/>
              <a:gd name="connsiteY0" fmla="*/ 429356 h 579044"/>
              <a:gd name="connsiteX1" fmla="*/ 300371 w 3525383"/>
              <a:gd name="connsiteY1" fmla="*/ 319177 h 579044"/>
              <a:gd name="connsiteX2" fmla="*/ 688560 w 3525383"/>
              <a:gd name="connsiteY2" fmla="*/ 207034 h 579044"/>
              <a:gd name="connsiteX3" fmla="*/ 1318288 w 3525383"/>
              <a:gd name="connsiteY3" fmla="*/ 34505 h 579044"/>
              <a:gd name="connsiteX4" fmla="*/ 1439058 w 3525383"/>
              <a:gd name="connsiteY4" fmla="*/ 8626 h 579044"/>
              <a:gd name="connsiteX5" fmla="*/ 1585707 w 3525383"/>
              <a:gd name="connsiteY5" fmla="*/ 0 h 579044"/>
              <a:gd name="connsiteX6" fmla="*/ 1982522 w 3525383"/>
              <a:gd name="connsiteY6" fmla="*/ 8626 h 579044"/>
              <a:gd name="connsiteX7" fmla="*/ 2525986 w 3525383"/>
              <a:gd name="connsiteY7" fmla="*/ 34505 h 579044"/>
              <a:gd name="connsiteX8" fmla="*/ 3034945 w 3525383"/>
              <a:gd name="connsiteY8" fmla="*/ 77637 h 579044"/>
              <a:gd name="connsiteX9" fmla="*/ 3423133 w 3525383"/>
              <a:gd name="connsiteY9" fmla="*/ 77637 h 579044"/>
              <a:gd name="connsiteX10" fmla="*/ 3518024 w 3525383"/>
              <a:gd name="connsiteY10" fmla="*/ 77637 h 579044"/>
              <a:gd name="connsiteX11" fmla="*/ 3518024 w 3525383"/>
              <a:gd name="connsiteY11" fmla="*/ 181154 h 579044"/>
              <a:gd name="connsiteX12" fmla="*/ 3509397 w 3525383"/>
              <a:gd name="connsiteY12" fmla="*/ 189781 h 579044"/>
              <a:gd name="connsiteX13" fmla="*/ 3405881 w 3525383"/>
              <a:gd name="connsiteY13" fmla="*/ 189781 h 579044"/>
              <a:gd name="connsiteX14" fmla="*/ 3138462 w 3525383"/>
              <a:gd name="connsiteY14" fmla="*/ 189781 h 579044"/>
              <a:gd name="connsiteX15" fmla="*/ 2879669 w 3525383"/>
              <a:gd name="connsiteY15" fmla="*/ 172528 h 579044"/>
              <a:gd name="connsiteX16" fmla="*/ 2603624 w 3525383"/>
              <a:gd name="connsiteY16" fmla="*/ 146649 h 579044"/>
              <a:gd name="connsiteX17" fmla="*/ 2362084 w 3525383"/>
              <a:gd name="connsiteY17" fmla="*/ 138022 h 579044"/>
              <a:gd name="connsiteX18" fmla="*/ 1973896 w 3525383"/>
              <a:gd name="connsiteY18" fmla="*/ 120769 h 579044"/>
              <a:gd name="connsiteX19" fmla="*/ 1637465 w 3525383"/>
              <a:gd name="connsiteY19" fmla="*/ 112143 h 579044"/>
              <a:gd name="connsiteX20" fmla="*/ 1533948 w 3525383"/>
              <a:gd name="connsiteY20" fmla="*/ 112143 h 579044"/>
              <a:gd name="connsiteX21" fmla="*/ 1464937 w 3525383"/>
              <a:gd name="connsiteY21" fmla="*/ 112143 h 579044"/>
              <a:gd name="connsiteX22" fmla="*/ 1188892 w 3525383"/>
              <a:gd name="connsiteY22" fmla="*/ 198407 h 579044"/>
              <a:gd name="connsiteX23" fmla="*/ 809330 w 3525383"/>
              <a:gd name="connsiteY23" fmla="*/ 301924 h 579044"/>
              <a:gd name="connsiteX24" fmla="*/ 507405 w 3525383"/>
              <a:gd name="connsiteY24" fmla="*/ 370936 h 579044"/>
              <a:gd name="connsiteX25" fmla="*/ 460010 w 3525383"/>
              <a:gd name="connsiteY25" fmla="*/ 389355 h 579044"/>
              <a:gd name="connsiteX26" fmla="*/ 398458 w 3525383"/>
              <a:gd name="connsiteY26" fmla="*/ 422062 h 579044"/>
              <a:gd name="connsiteX27" fmla="*/ 303901 w 3525383"/>
              <a:gd name="connsiteY27" fmla="*/ 456033 h 579044"/>
              <a:gd name="connsiteX28" fmla="*/ 198819 w 3525383"/>
              <a:gd name="connsiteY28" fmla="*/ 516019 h 579044"/>
              <a:gd name="connsiteX29" fmla="*/ 20395 w 3525383"/>
              <a:gd name="connsiteY29" fmla="*/ 576404 h 579044"/>
              <a:gd name="connsiteX30" fmla="*/ 35317 w 3525383"/>
              <a:gd name="connsiteY30" fmla="*/ 429356 h 579044"/>
              <a:gd name="connsiteX0" fmla="*/ 19684 w 3509750"/>
              <a:gd name="connsiteY0" fmla="*/ 429356 h 541669"/>
              <a:gd name="connsiteX1" fmla="*/ 284738 w 3509750"/>
              <a:gd name="connsiteY1" fmla="*/ 319177 h 541669"/>
              <a:gd name="connsiteX2" fmla="*/ 672927 w 3509750"/>
              <a:gd name="connsiteY2" fmla="*/ 207034 h 541669"/>
              <a:gd name="connsiteX3" fmla="*/ 1302655 w 3509750"/>
              <a:gd name="connsiteY3" fmla="*/ 34505 h 541669"/>
              <a:gd name="connsiteX4" fmla="*/ 1423425 w 3509750"/>
              <a:gd name="connsiteY4" fmla="*/ 8626 h 541669"/>
              <a:gd name="connsiteX5" fmla="*/ 1570074 w 3509750"/>
              <a:gd name="connsiteY5" fmla="*/ 0 h 541669"/>
              <a:gd name="connsiteX6" fmla="*/ 1966889 w 3509750"/>
              <a:gd name="connsiteY6" fmla="*/ 8626 h 541669"/>
              <a:gd name="connsiteX7" fmla="*/ 2510353 w 3509750"/>
              <a:gd name="connsiteY7" fmla="*/ 34505 h 541669"/>
              <a:gd name="connsiteX8" fmla="*/ 3019312 w 3509750"/>
              <a:gd name="connsiteY8" fmla="*/ 77637 h 541669"/>
              <a:gd name="connsiteX9" fmla="*/ 3407500 w 3509750"/>
              <a:gd name="connsiteY9" fmla="*/ 77637 h 541669"/>
              <a:gd name="connsiteX10" fmla="*/ 3502391 w 3509750"/>
              <a:gd name="connsiteY10" fmla="*/ 77637 h 541669"/>
              <a:gd name="connsiteX11" fmla="*/ 3502391 w 3509750"/>
              <a:gd name="connsiteY11" fmla="*/ 181154 h 541669"/>
              <a:gd name="connsiteX12" fmla="*/ 3493764 w 3509750"/>
              <a:gd name="connsiteY12" fmla="*/ 189781 h 541669"/>
              <a:gd name="connsiteX13" fmla="*/ 3390248 w 3509750"/>
              <a:gd name="connsiteY13" fmla="*/ 189781 h 541669"/>
              <a:gd name="connsiteX14" fmla="*/ 3122829 w 3509750"/>
              <a:gd name="connsiteY14" fmla="*/ 189781 h 541669"/>
              <a:gd name="connsiteX15" fmla="*/ 2864036 w 3509750"/>
              <a:gd name="connsiteY15" fmla="*/ 172528 h 541669"/>
              <a:gd name="connsiteX16" fmla="*/ 2587991 w 3509750"/>
              <a:gd name="connsiteY16" fmla="*/ 146649 h 541669"/>
              <a:gd name="connsiteX17" fmla="*/ 2346451 w 3509750"/>
              <a:gd name="connsiteY17" fmla="*/ 138022 h 541669"/>
              <a:gd name="connsiteX18" fmla="*/ 1958263 w 3509750"/>
              <a:gd name="connsiteY18" fmla="*/ 120769 h 541669"/>
              <a:gd name="connsiteX19" fmla="*/ 1621832 w 3509750"/>
              <a:gd name="connsiteY19" fmla="*/ 112143 h 541669"/>
              <a:gd name="connsiteX20" fmla="*/ 1518315 w 3509750"/>
              <a:gd name="connsiteY20" fmla="*/ 112143 h 541669"/>
              <a:gd name="connsiteX21" fmla="*/ 1449304 w 3509750"/>
              <a:gd name="connsiteY21" fmla="*/ 112143 h 541669"/>
              <a:gd name="connsiteX22" fmla="*/ 1173259 w 3509750"/>
              <a:gd name="connsiteY22" fmla="*/ 198407 h 541669"/>
              <a:gd name="connsiteX23" fmla="*/ 793697 w 3509750"/>
              <a:gd name="connsiteY23" fmla="*/ 301924 h 541669"/>
              <a:gd name="connsiteX24" fmla="*/ 491772 w 3509750"/>
              <a:gd name="connsiteY24" fmla="*/ 370936 h 541669"/>
              <a:gd name="connsiteX25" fmla="*/ 444377 w 3509750"/>
              <a:gd name="connsiteY25" fmla="*/ 389355 h 541669"/>
              <a:gd name="connsiteX26" fmla="*/ 382825 w 3509750"/>
              <a:gd name="connsiteY26" fmla="*/ 422062 h 541669"/>
              <a:gd name="connsiteX27" fmla="*/ 288268 w 3509750"/>
              <a:gd name="connsiteY27" fmla="*/ 456033 h 541669"/>
              <a:gd name="connsiteX28" fmla="*/ 183186 w 3509750"/>
              <a:gd name="connsiteY28" fmla="*/ 516019 h 541669"/>
              <a:gd name="connsiteX29" fmla="*/ 37756 w 3509750"/>
              <a:gd name="connsiteY29" fmla="*/ 533983 h 541669"/>
              <a:gd name="connsiteX30" fmla="*/ 19684 w 3509750"/>
              <a:gd name="connsiteY30" fmla="*/ 429356 h 541669"/>
              <a:gd name="connsiteX0" fmla="*/ 9950 w 3500016"/>
              <a:gd name="connsiteY0" fmla="*/ 429356 h 570976"/>
              <a:gd name="connsiteX1" fmla="*/ 275004 w 3500016"/>
              <a:gd name="connsiteY1" fmla="*/ 319177 h 570976"/>
              <a:gd name="connsiteX2" fmla="*/ 663193 w 3500016"/>
              <a:gd name="connsiteY2" fmla="*/ 207034 h 570976"/>
              <a:gd name="connsiteX3" fmla="*/ 1292921 w 3500016"/>
              <a:gd name="connsiteY3" fmla="*/ 34505 h 570976"/>
              <a:gd name="connsiteX4" fmla="*/ 1413691 w 3500016"/>
              <a:gd name="connsiteY4" fmla="*/ 8626 h 570976"/>
              <a:gd name="connsiteX5" fmla="*/ 1560340 w 3500016"/>
              <a:gd name="connsiteY5" fmla="*/ 0 h 570976"/>
              <a:gd name="connsiteX6" fmla="*/ 1957155 w 3500016"/>
              <a:gd name="connsiteY6" fmla="*/ 8626 h 570976"/>
              <a:gd name="connsiteX7" fmla="*/ 2500619 w 3500016"/>
              <a:gd name="connsiteY7" fmla="*/ 34505 h 570976"/>
              <a:gd name="connsiteX8" fmla="*/ 3009578 w 3500016"/>
              <a:gd name="connsiteY8" fmla="*/ 77637 h 570976"/>
              <a:gd name="connsiteX9" fmla="*/ 3397766 w 3500016"/>
              <a:gd name="connsiteY9" fmla="*/ 77637 h 570976"/>
              <a:gd name="connsiteX10" fmla="*/ 3492657 w 3500016"/>
              <a:gd name="connsiteY10" fmla="*/ 77637 h 570976"/>
              <a:gd name="connsiteX11" fmla="*/ 3492657 w 3500016"/>
              <a:gd name="connsiteY11" fmla="*/ 181154 h 570976"/>
              <a:gd name="connsiteX12" fmla="*/ 3484030 w 3500016"/>
              <a:gd name="connsiteY12" fmla="*/ 189781 h 570976"/>
              <a:gd name="connsiteX13" fmla="*/ 3380514 w 3500016"/>
              <a:gd name="connsiteY13" fmla="*/ 189781 h 570976"/>
              <a:gd name="connsiteX14" fmla="*/ 3113095 w 3500016"/>
              <a:gd name="connsiteY14" fmla="*/ 189781 h 570976"/>
              <a:gd name="connsiteX15" fmla="*/ 2854302 w 3500016"/>
              <a:gd name="connsiteY15" fmla="*/ 172528 h 570976"/>
              <a:gd name="connsiteX16" fmla="*/ 2578257 w 3500016"/>
              <a:gd name="connsiteY16" fmla="*/ 146649 h 570976"/>
              <a:gd name="connsiteX17" fmla="*/ 2336717 w 3500016"/>
              <a:gd name="connsiteY17" fmla="*/ 138022 h 570976"/>
              <a:gd name="connsiteX18" fmla="*/ 1948529 w 3500016"/>
              <a:gd name="connsiteY18" fmla="*/ 120769 h 570976"/>
              <a:gd name="connsiteX19" fmla="*/ 1612098 w 3500016"/>
              <a:gd name="connsiteY19" fmla="*/ 112143 h 570976"/>
              <a:gd name="connsiteX20" fmla="*/ 1508581 w 3500016"/>
              <a:gd name="connsiteY20" fmla="*/ 112143 h 570976"/>
              <a:gd name="connsiteX21" fmla="*/ 1439570 w 3500016"/>
              <a:gd name="connsiteY21" fmla="*/ 112143 h 570976"/>
              <a:gd name="connsiteX22" fmla="*/ 1163525 w 3500016"/>
              <a:gd name="connsiteY22" fmla="*/ 198407 h 570976"/>
              <a:gd name="connsiteX23" fmla="*/ 783963 w 3500016"/>
              <a:gd name="connsiteY23" fmla="*/ 301924 h 570976"/>
              <a:gd name="connsiteX24" fmla="*/ 482038 w 3500016"/>
              <a:gd name="connsiteY24" fmla="*/ 370936 h 570976"/>
              <a:gd name="connsiteX25" fmla="*/ 434643 w 3500016"/>
              <a:gd name="connsiteY25" fmla="*/ 389355 h 570976"/>
              <a:gd name="connsiteX26" fmla="*/ 373091 w 3500016"/>
              <a:gd name="connsiteY26" fmla="*/ 422062 h 570976"/>
              <a:gd name="connsiteX27" fmla="*/ 278534 w 3500016"/>
              <a:gd name="connsiteY27" fmla="*/ 456033 h 570976"/>
              <a:gd name="connsiteX28" fmla="*/ 173452 w 3500016"/>
              <a:gd name="connsiteY28" fmla="*/ 516019 h 570976"/>
              <a:gd name="connsiteX29" fmla="*/ 28022 w 3500016"/>
              <a:gd name="connsiteY29" fmla="*/ 533983 h 570976"/>
              <a:gd name="connsiteX30" fmla="*/ 9950 w 3500016"/>
              <a:gd name="connsiteY30" fmla="*/ 429356 h 570976"/>
              <a:gd name="connsiteX0" fmla="*/ 16729 w 3506795"/>
              <a:gd name="connsiteY0" fmla="*/ 429356 h 562599"/>
              <a:gd name="connsiteX1" fmla="*/ 281783 w 3506795"/>
              <a:gd name="connsiteY1" fmla="*/ 319177 h 562599"/>
              <a:gd name="connsiteX2" fmla="*/ 669972 w 3506795"/>
              <a:gd name="connsiteY2" fmla="*/ 207034 h 562599"/>
              <a:gd name="connsiteX3" fmla="*/ 1299700 w 3506795"/>
              <a:gd name="connsiteY3" fmla="*/ 34505 h 562599"/>
              <a:gd name="connsiteX4" fmla="*/ 1420470 w 3506795"/>
              <a:gd name="connsiteY4" fmla="*/ 8626 h 562599"/>
              <a:gd name="connsiteX5" fmla="*/ 1567119 w 3506795"/>
              <a:gd name="connsiteY5" fmla="*/ 0 h 562599"/>
              <a:gd name="connsiteX6" fmla="*/ 1963934 w 3506795"/>
              <a:gd name="connsiteY6" fmla="*/ 8626 h 562599"/>
              <a:gd name="connsiteX7" fmla="*/ 2507398 w 3506795"/>
              <a:gd name="connsiteY7" fmla="*/ 34505 h 562599"/>
              <a:gd name="connsiteX8" fmla="*/ 3016357 w 3506795"/>
              <a:gd name="connsiteY8" fmla="*/ 77637 h 562599"/>
              <a:gd name="connsiteX9" fmla="*/ 3404545 w 3506795"/>
              <a:gd name="connsiteY9" fmla="*/ 77637 h 562599"/>
              <a:gd name="connsiteX10" fmla="*/ 3499436 w 3506795"/>
              <a:gd name="connsiteY10" fmla="*/ 77637 h 562599"/>
              <a:gd name="connsiteX11" fmla="*/ 3499436 w 3506795"/>
              <a:gd name="connsiteY11" fmla="*/ 181154 h 562599"/>
              <a:gd name="connsiteX12" fmla="*/ 3490809 w 3506795"/>
              <a:gd name="connsiteY12" fmla="*/ 189781 h 562599"/>
              <a:gd name="connsiteX13" fmla="*/ 3387293 w 3506795"/>
              <a:gd name="connsiteY13" fmla="*/ 189781 h 562599"/>
              <a:gd name="connsiteX14" fmla="*/ 3119874 w 3506795"/>
              <a:gd name="connsiteY14" fmla="*/ 189781 h 562599"/>
              <a:gd name="connsiteX15" fmla="*/ 2861081 w 3506795"/>
              <a:gd name="connsiteY15" fmla="*/ 172528 h 562599"/>
              <a:gd name="connsiteX16" fmla="*/ 2585036 w 3506795"/>
              <a:gd name="connsiteY16" fmla="*/ 146649 h 562599"/>
              <a:gd name="connsiteX17" fmla="*/ 2343496 w 3506795"/>
              <a:gd name="connsiteY17" fmla="*/ 138022 h 562599"/>
              <a:gd name="connsiteX18" fmla="*/ 1955308 w 3506795"/>
              <a:gd name="connsiteY18" fmla="*/ 120769 h 562599"/>
              <a:gd name="connsiteX19" fmla="*/ 1618877 w 3506795"/>
              <a:gd name="connsiteY19" fmla="*/ 112143 h 562599"/>
              <a:gd name="connsiteX20" fmla="*/ 1515360 w 3506795"/>
              <a:gd name="connsiteY20" fmla="*/ 112143 h 562599"/>
              <a:gd name="connsiteX21" fmla="*/ 1446349 w 3506795"/>
              <a:gd name="connsiteY21" fmla="*/ 112143 h 562599"/>
              <a:gd name="connsiteX22" fmla="*/ 1170304 w 3506795"/>
              <a:gd name="connsiteY22" fmla="*/ 198407 h 562599"/>
              <a:gd name="connsiteX23" fmla="*/ 790742 w 3506795"/>
              <a:gd name="connsiteY23" fmla="*/ 301924 h 562599"/>
              <a:gd name="connsiteX24" fmla="*/ 488817 w 3506795"/>
              <a:gd name="connsiteY24" fmla="*/ 370936 h 562599"/>
              <a:gd name="connsiteX25" fmla="*/ 441422 w 3506795"/>
              <a:gd name="connsiteY25" fmla="*/ 389355 h 562599"/>
              <a:gd name="connsiteX26" fmla="*/ 379870 w 3506795"/>
              <a:gd name="connsiteY26" fmla="*/ 422062 h 562599"/>
              <a:gd name="connsiteX27" fmla="*/ 285313 w 3506795"/>
              <a:gd name="connsiteY27" fmla="*/ 456033 h 562599"/>
              <a:gd name="connsiteX28" fmla="*/ 180231 w 3506795"/>
              <a:gd name="connsiteY28" fmla="*/ 516019 h 562599"/>
              <a:gd name="connsiteX29" fmla="*/ 34801 w 3506795"/>
              <a:gd name="connsiteY29" fmla="*/ 533983 h 562599"/>
              <a:gd name="connsiteX30" fmla="*/ 16729 w 3506795"/>
              <a:gd name="connsiteY30" fmla="*/ 429356 h 562599"/>
              <a:gd name="connsiteX0" fmla="*/ 29896 w 3519962"/>
              <a:gd name="connsiteY0" fmla="*/ 429356 h 577109"/>
              <a:gd name="connsiteX1" fmla="*/ 294950 w 3519962"/>
              <a:gd name="connsiteY1" fmla="*/ 319177 h 577109"/>
              <a:gd name="connsiteX2" fmla="*/ 683139 w 3519962"/>
              <a:gd name="connsiteY2" fmla="*/ 207034 h 577109"/>
              <a:gd name="connsiteX3" fmla="*/ 1312867 w 3519962"/>
              <a:gd name="connsiteY3" fmla="*/ 34505 h 577109"/>
              <a:gd name="connsiteX4" fmla="*/ 1433637 w 3519962"/>
              <a:gd name="connsiteY4" fmla="*/ 8626 h 577109"/>
              <a:gd name="connsiteX5" fmla="*/ 1580286 w 3519962"/>
              <a:gd name="connsiteY5" fmla="*/ 0 h 577109"/>
              <a:gd name="connsiteX6" fmla="*/ 1977101 w 3519962"/>
              <a:gd name="connsiteY6" fmla="*/ 8626 h 577109"/>
              <a:gd name="connsiteX7" fmla="*/ 2520565 w 3519962"/>
              <a:gd name="connsiteY7" fmla="*/ 34505 h 577109"/>
              <a:gd name="connsiteX8" fmla="*/ 3029524 w 3519962"/>
              <a:gd name="connsiteY8" fmla="*/ 77637 h 577109"/>
              <a:gd name="connsiteX9" fmla="*/ 3417712 w 3519962"/>
              <a:gd name="connsiteY9" fmla="*/ 77637 h 577109"/>
              <a:gd name="connsiteX10" fmla="*/ 3512603 w 3519962"/>
              <a:gd name="connsiteY10" fmla="*/ 77637 h 577109"/>
              <a:gd name="connsiteX11" fmla="*/ 3512603 w 3519962"/>
              <a:gd name="connsiteY11" fmla="*/ 181154 h 577109"/>
              <a:gd name="connsiteX12" fmla="*/ 3503976 w 3519962"/>
              <a:gd name="connsiteY12" fmla="*/ 189781 h 577109"/>
              <a:gd name="connsiteX13" fmla="*/ 3400460 w 3519962"/>
              <a:gd name="connsiteY13" fmla="*/ 189781 h 577109"/>
              <a:gd name="connsiteX14" fmla="*/ 3133041 w 3519962"/>
              <a:gd name="connsiteY14" fmla="*/ 189781 h 577109"/>
              <a:gd name="connsiteX15" fmla="*/ 2874248 w 3519962"/>
              <a:gd name="connsiteY15" fmla="*/ 172528 h 577109"/>
              <a:gd name="connsiteX16" fmla="*/ 2598203 w 3519962"/>
              <a:gd name="connsiteY16" fmla="*/ 146649 h 577109"/>
              <a:gd name="connsiteX17" fmla="*/ 2356663 w 3519962"/>
              <a:gd name="connsiteY17" fmla="*/ 138022 h 577109"/>
              <a:gd name="connsiteX18" fmla="*/ 1968475 w 3519962"/>
              <a:gd name="connsiteY18" fmla="*/ 120769 h 577109"/>
              <a:gd name="connsiteX19" fmla="*/ 1632044 w 3519962"/>
              <a:gd name="connsiteY19" fmla="*/ 112143 h 577109"/>
              <a:gd name="connsiteX20" fmla="*/ 1528527 w 3519962"/>
              <a:gd name="connsiteY20" fmla="*/ 112143 h 577109"/>
              <a:gd name="connsiteX21" fmla="*/ 1459516 w 3519962"/>
              <a:gd name="connsiteY21" fmla="*/ 112143 h 577109"/>
              <a:gd name="connsiteX22" fmla="*/ 1183471 w 3519962"/>
              <a:gd name="connsiteY22" fmla="*/ 198407 h 577109"/>
              <a:gd name="connsiteX23" fmla="*/ 803909 w 3519962"/>
              <a:gd name="connsiteY23" fmla="*/ 301924 h 577109"/>
              <a:gd name="connsiteX24" fmla="*/ 501984 w 3519962"/>
              <a:gd name="connsiteY24" fmla="*/ 370936 h 577109"/>
              <a:gd name="connsiteX25" fmla="*/ 454589 w 3519962"/>
              <a:gd name="connsiteY25" fmla="*/ 389355 h 577109"/>
              <a:gd name="connsiteX26" fmla="*/ 393037 w 3519962"/>
              <a:gd name="connsiteY26" fmla="*/ 422062 h 577109"/>
              <a:gd name="connsiteX27" fmla="*/ 298480 w 3519962"/>
              <a:gd name="connsiteY27" fmla="*/ 456033 h 577109"/>
              <a:gd name="connsiteX28" fmla="*/ 193398 w 3519962"/>
              <a:gd name="connsiteY28" fmla="*/ 516019 h 577109"/>
              <a:gd name="connsiteX29" fmla="*/ 14974 w 3519962"/>
              <a:gd name="connsiteY29" fmla="*/ 552837 h 577109"/>
              <a:gd name="connsiteX30" fmla="*/ 29896 w 3519962"/>
              <a:gd name="connsiteY30" fmla="*/ 429356 h 577109"/>
              <a:gd name="connsiteX0" fmla="*/ 20189 w 3510255"/>
              <a:gd name="connsiteY0" fmla="*/ 429356 h 575051"/>
              <a:gd name="connsiteX1" fmla="*/ 285243 w 3510255"/>
              <a:gd name="connsiteY1" fmla="*/ 319177 h 575051"/>
              <a:gd name="connsiteX2" fmla="*/ 673432 w 3510255"/>
              <a:gd name="connsiteY2" fmla="*/ 207034 h 575051"/>
              <a:gd name="connsiteX3" fmla="*/ 1303160 w 3510255"/>
              <a:gd name="connsiteY3" fmla="*/ 34505 h 575051"/>
              <a:gd name="connsiteX4" fmla="*/ 1423930 w 3510255"/>
              <a:gd name="connsiteY4" fmla="*/ 8626 h 575051"/>
              <a:gd name="connsiteX5" fmla="*/ 1570579 w 3510255"/>
              <a:gd name="connsiteY5" fmla="*/ 0 h 575051"/>
              <a:gd name="connsiteX6" fmla="*/ 1967394 w 3510255"/>
              <a:gd name="connsiteY6" fmla="*/ 8626 h 575051"/>
              <a:gd name="connsiteX7" fmla="*/ 2510858 w 3510255"/>
              <a:gd name="connsiteY7" fmla="*/ 34505 h 575051"/>
              <a:gd name="connsiteX8" fmla="*/ 3019817 w 3510255"/>
              <a:gd name="connsiteY8" fmla="*/ 77637 h 575051"/>
              <a:gd name="connsiteX9" fmla="*/ 3408005 w 3510255"/>
              <a:gd name="connsiteY9" fmla="*/ 77637 h 575051"/>
              <a:gd name="connsiteX10" fmla="*/ 3502896 w 3510255"/>
              <a:gd name="connsiteY10" fmla="*/ 77637 h 575051"/>
              <a:gd name="connsiteX11" fmla="*/ 3502896 w 3510255"/>
              <a:gd name="connsiteY11" fmla="*/ 181154 h 575051"/>
              <a:gd name="connsiteX12" fmla="*/ 3494269 w 3510255"/>
              <a:gd name="connsiteY12" fmla="*/ 189781 h 575051"/>
              <a:gd name="connsiteX13" fmla="*/ 3390753 w 3510255"/>
              <a:gd name="connsiteY13" fmla="*/ 189781 h 575051"/>
              <a:gd name="connsiteX14" fmla="*/ 3123334 w 3510255"/>
              <a:gd name="connsiteY14" fmla="*/ 189781 h 575051"/>
              <a:gd name="connsiteX15" fmla="*/ 2864541 w 3510255"/>
              <a:gd name="connsiteY15" fmla="*/ 172528 h 575051"/>
              <a:gd name="connsiteX16" fmla="*/ 2588496 w 3510255"/>
              <a:gd name="connsiteY16" fmla="*/ 146649 h 575051"/>
              <a:gd name="connsiteX17" fmla="*/ 2346956 w 3510255"/>
              <a:gd name="connsiteY17" fmla="*/ 138022 h 575051"/>
              <a:gd name="connsiteX18" fmla="*/ 1958768 w 3510255"/>
              <a:gd name="connsiteY18" fmla="*/ 120769 h 575051"/>
              <a:gd name="connsiteX19" fmla="*/ 1622337 w 3510255"/>
              <a:gd name="connsiteY19" fmla="*/ 112143 h 575051"/>
              <a:gd name="connsiteX20" fmla="*/ 1518820 w 3510255"/>
              <a:gd name="connsiteY20" fmla="*/ 112143 h 575051"/>
              <a:gd name="connsiteX21" fmla="*/ 1449809 w 3510255"/>
              <a:gd name="connsiteY21" fmla="*/ 112143 h 575051"/>
              <a:gd name="connsiteX22" fmla="*/ 1173764 w 3510255"/>
              <a:gd name="connsiteY22" fmla="*/ 198407 h 575051"/>
              <a:gd name="connsiteX23" fmla="*/ 794202 w 3510255"/>
              <a:gd name="connsiteY23" fmla="*/ 301924 h 575051"/>
              <a:gd name="connsiteX24" fmla="*/ 492277 w 3510255"/>
              <a:gd name="connsiteY24" fmla="*/ 370936 h 575051"/>
              <a:gd name="connsiteX25" fmla="*/ 444882 w 3510255"/>
              <a:gd name="connsiteY25" fmla="*/ 389355 h 575051"/>
              <a:gd name="connsiteX26" fmla="*/ 383330 w 3510255"/>
              <a:gd name="connsiteY26" fmla="*/ 422062 h 575051"/>
              <a:gd name="connsiteX27" fmla="*/ 288773 w 3510255"/>
              <a:gd name="connsiteY27" fmla="*/ 456033 h 575051"/>
              <a:gd name="connsiteX28" fmla="*/ 183691 w 3510255"/>
              <a:gd name="connsiteY28" fmla="*/ 516019 h 575051"/>
              <a:gd name="connsiteX29" fmla="*/ 5267 w 3510255"/>
              <a:gd name="connsiteY29" fmla="*/ 552837 h 575051"/>
              <a:gd name="connsiteX30" fmla="*/ 20189 w 3510255"/>
              <a:gd name="connsiteY30" fmla="*/ 429356 h 575051"/>
              <a:gd name="connsiteX0" fmla="*/ 14953 w 3505019"/>
              <a:gd name="connsiteY0" fmla="*/ 429356 h 578884"/>
              <a:gd name="connsiteX1" fmla="*/ 280007 w 3505019"/>
              <a:gd name="connsiteY1" fmla="*/ 319177 h 578884"/>
              <a:gd name="connsiteX2" fmla="*/ 668196 w 3505019"/>
              <a:gd name="connsiteY2" fmla="*/ 207034 h 578884"/>
              <a:gd name="connsiteX3" fmla="*/ 1297924 w 3505019"/>
              <a:gd name="connsiteY3" fmla="*/ 34505 h 578884"/>
              <a:gd name="connsiteX4" fmla="*/ 1418694 w 3505019"/>
              <a:gd name="connsiteY4" fmla="*/ 8626 h 578884"/>
              <a:gd name="connsiteX5" fmla="*/ 1565343 w 3505019"/>
              <a:gd name="connsiteY5" fmla="*/ 0 h 578884"/>
              <a:gd name="connsiteX6" fmla="*/ 1962158 w 3505019"/>
              <a:gd name="connsiteY6" fmla="*/ 8626 h 578884"/>
              <a:gd name="connsiteX7" fmla="*/ 2505622 w 3505019"/>
              <a:gd name="connsiteY7" fmla="*/ 34505 h 578884"/>
              <a:gd name="connsiteX8" fmla="*/ 3014581 w 3505019"/>
              <a:gd name="connsiteY8" fmla="*/ 77637 h 578884"/>
              <a:gd name="connsiteX9" fmla="*/ 3402769 w 3505019"/>
              <a:gd name="connsiteY9" fmla="*/ 77637 h 578884"/>
              <a:gd name="connsiteX10" fmla="*/ 3497660 w 3505019"/>
              <a:gd name="connsiteY10" fmla="*/ 77637 h 578884"/>
              <a:gd name="connsiteX11" fmla="*/ 3497660 w 3505019"/>
              <a:gd name="connsiteY11" fmla="*/ 181154 h 578884"/>
              <a:gd name="connsiteX12" fmla="*/ 3489033 w 3505019"/>
              <a:gd name="connsiteY12" fmla="*/ 189781 h 578884"/>
              <a:gd name="connsiteX13" fmla="*/ 3385517 w 3505019"/>
              <a:gd name="connsiteY13" fmla="*/ 189781 h 578884"/>
              <a:gd name="connsiteX14" fmla="*/ 3118098 w 3505019"/>
              <a:gd name="connsiteY14" fmla="*/ 189781 h 578884"/>
              <a:gd name="connsiteX15" fmla="*/ 2859305 w 3505019"/>
              <a:gd name="connsiteY15" fmla="*/ 172528 h 578884"/>
              <a:gd name="connsiteX16" fmla="*/ 2583260 w 3505019"/>
              <a:gd name="connsiteY16" fmla="*/ 146649 h 578884"/>
              <a:gd name="connsiteX17" fmla="*/ 2341720 w 3505019"/>
              <a:gd name="connsiteY17" fmla="*/ 138022 h 578884"/>
              <a:gd name="connsiteX18" fmla="*/ 1953532 w 3505019"/>
              <a:gd name="connsiteY18" fmla="*/ 120769 h 578884"/>
              <a:gd name="connsiteX19" fmla="*/ 1617101 w 3505019"/>
              <a:gd name="connsiteY19" fmla="*/ 112143 h 578884"/>
              <a:gd name="connsiteX20" fmla="*/ 1513584 w 3505019"/>
              <a:gd name="connsiteY20" fmla="*/ 112143 h 578884"/>
              <a:gd name="connsiteX21" fmla="*/ 1444573 w 3505019"/>
              <a:gd name="connsiteY21" fmla="*/ 112143 h 578884"/>
              <a:gd name="connsiteX22" fmla="*/ 1168528 w 3505019"/>
              <a:gd name="connsiteY22" fmla="*/ 198407 h 578884"/>
              <a:gd name="connsiteX23" fmla="*/ 788966 w 3505019"/>
              <a:gd name="connsiteY23" fmla="*/ 301924 h 578884"/>
              <a:gd name="connsiteX24" fmla="*/ 487041 w 3505019"/>
              <a:gd name="connsiteY24" fmla="*/ 370936 h 578884"/>
              <a:gd name="connsiteX25" fmla="*/ 439646 w 3505019"/>
              <a:gd name="connsiteY25" fmla="*/ 389355 h 578884"/>
              <a:gd name="connsiteX26" fmla="*/ 378094 w 3505019"/>
              <a:gd name="connsiteY26" fmla="*/ 422062 h 578884"/>
              <a:gd name="connsiteX27" fmla="*/ 283537 w 3505019"/>
              <a:gd name="connsiteY27" fmla="*/ 456033 h 578884"/>
              <a:gd name="connsiteX28" fmla="*/ 178455 w 3505019"/>
              <a:gd name="connsiteY28" fmla="*/ 516019 h 578884"/>
              <a:gd name="connsiteX29" fmla="*/ 18885 w 3505019"/>
              <a:gd name="connsiteY29" fmla="*/ 557550 h 578884"/>
              <a:gd name="connsiteX30" fmla="*/ 14953 w 3505019"/>
              <a:gd name="connsiteY30" fmla="*/ 429356 h 578884"/>
              <a:gd name="connsiteX0" fmla="*/ 20188 w 3510254"/>
              <a:gd name="connsiteY0" fmla="*/ 429356 h 594797"/>
              <a:gd name="connsiteX1" fmla="*/ 285242 w 3510254"/>
              <a:gd name="connsiteY1" fmla="*/ 319177 h 594797"/>
              <a:gd name="connsiteX2" fmla="*/ 673431 w 3510254"/>
              <a:gd name="connsiteY2" fmla="*/ 207034 h 594797"/>
              <a:gd name="connsiteX3" fmla="*/ 1303159 w 3510254"/>
              <a:gd name="connsiteY3" fmla="*/ 34505 h 594797"/>
              <a:gd name="connsiteX4" fmla="*/ 1423929 w 3510254"/>
              <a:gd name="connsiteY4" fmla="*/ 8626 h 594797"/>
              <a:gd name="connsiteX5" fmla="*/ 1570578 w 3510254"/>
              <a:gd name="connsiteY5" fmla="*/ 0 h 594797"/>
              <a:gd name="connsiteX6" fmla="*/ 1967393 w 3510254"/>
              <a:gd name="connsiteY6" fmla="*/ 8626 h 594797"/>
              <a:gd name="connsiteX7" fmla="*/ 2510857 w 3510254"/>
              <a:gd name="connsiteY7" fmla="*/ 34505 h 594797"/>
              <a:gd name="connsiteX8" fmla="*/ 3019816 w 3510254"/>
              <a:gd name="connsiteY8" fmla="*/ 77637 h 594797"/>
              <a:gd name="connsiteX9" fmla="*/ 3408004 w 3510254"/>
              <a:gd name="connsiteY9" fmla="*/ 77637 h 594797"/>
              <a:gd name="connsiteX10" fmla="*/ 3502895 w 3510254"/>
              <a:gd name="connsiteY10" fmla="*/ 77637 h 594797"/>
              <a:gd name="connsiteX11" fmla="*/ 3502895 w 3510254"/>
              <a:gd name="connsiteY11" fmla="*/ 181154 h 594797"/>
              <a:gd name="connsiteX12" fmla="*/ 3494268 w 3510254"/>
              <a:gd name="connsiteY12" fmla="*/ 189781 h 594797"/>
              <a:gd name="connsiteX13" fmla="*/ 3390752 w 3510254"/>
              <a:gd name="connsiteY13" fmla="*/ 189781 h 594797"/>
              <a:gd name="connsiteX14" fmla="*/ 3123333 w 3510254"/>
              <a:gd name="connsiteY14" fmla="*/ 189781 h 594797"/>
              <a:gd name="connsiteX15" fmla="*/ 2864540 w 3510254"/>
              <a:gd name="connsiteY15" fmla="*/ 172528 h 594797"/>
              <a:gd name="connsiteX16" fmla="*/ 2588495 w 3510254"/>
              <a:gd name="connsiteY16" fmla="*/ 146649 h 594797"/>
              <a:gd name="connsiteX17" fmla="*/ 2346955 w 3510254"/>
              <a:gd name="connsiteY17" fmla="*/ 138022 h 594797"/>
              <a:gd name="connsiteX18" fmla="*/ 1958767 w 3510254"/>
              <a:gd name="connsiteY18" fmla="*/ 120769 h 594797"/>
              <a:gd name="connsiteX19" fmla="*/ 1622336 w 3510254"/>
              <a:gd name="connsiteY19" fmla="*/ 112143 h 594797"/>
              <a:gd name="connsiteX20" fmla="*/ 1518819 w 3510254"/>
              <a:gd name="connsiteY20" fmla="*/ 112143 h 594797"/>
              <a:gd name="connsiteX21" fmla="*/ 1449808 w 3510254"/>
              <a:gd name="connsiteY21" fmla="*/ 112143 h 594797"/>
              <a:gd name="connsiteX22" fmla="*/ 1173763 w 3510254"/>
              <a:gd name="connsiteY22" fmla="*/ 198407 h 594797"/>
              <a:gd name="connsiteX23" fmla="*/ 794201 w 3510254"/>
              <a:gd name="connsiteY23" fmla="*/ 301924 h 594797"/>
              <a:gd name="connsiteX24" fmla="*/ 492276 w 3510254"/>
              <a:gd name="connsiteY24" fmla="*/ 370936 h 594797"/>
              <a:gd name="connsiteX25" fmla="*/ 444881 w 3510254"/>
              <a:gd name="connsiteY25" fmla="*/ 389355 h 594797"/>
              <a:gd name="connsiteX26" fmla="*/ 383329 w 3510254"/>
              <a:gd name="connsiteY26" fmla="*/ 422062 h 594797"/>
              <a:gd name="connsiteX27" fmla="*/ 288772 w 3510254"/>
              <a:gd name="connsiteY27" fmla="*/ 456033 h 594797"/>
              <a:gd name="connsiteX28" fmla="*/ 183690 w 3510254"/>
              <a:gd name="connsiteY28" fmla="*/ 516019 h 594797"/>
              <a:gd name="connsiteX29" fmla="*/ 5266 w 3510254"/>
              <a:gd name="connsiteY29" fmla="*/ 576404 h 594797"/>
              <a:gd name="connsiteX30" fmla="*/ 20188 w 3510254"/>
              <a:gd name="connsiteY30" fmla="*/ 429356 h 594797"/>
              <a:gd name="connsiteX0" fmla="*/ 25148 w 3515214"/>
              <a:gd name="connsiteY0" fmla="*/ 429356 h 598693"/>
              <a:gd name="connsiteX1" fmla="*/ 290202 w 3515214"/>
              <a:gd name="connsiteY1" fmla="*/ 319177 h 598693"/>
              <a:gd name="connsiteX2" fmla="*/ 678391 w 3515214"/>
              <a:gd name="connsiteY2" fmla="*/ 207034 h 598693"/>
              <a:gd name="connsiteX3" fmla="*/ 1308119 w 3515214"/>
              <a:gd name="connsiteY3" fmla="*/ 34505 h 598693"/>
              <a:gd name="connsiteX4" fmla="*/ 1428889 w 3515214"/>
              <a:gd name="connsiteY4" fmla="*/ 8626 h 598693"/>
              <a:gd name="connsiteX5" fmla="*/ 1575538 w 3515214"/>
              <a:gd name="connsiteY5" fmla="*/ 0 h 598693"/>
              <a:gd name="connsiteX6" fmla="*/ 1972353 w 3515214"/>
              <a:gd name="connsiteY6" fmla="*/ 8626 h 598693"/>
              <a:gd name="connsiteX7" fmla="*/ 2515817 w 3515214"/>
              <a:gd name="connsiteY7" fmla="*/ 34505 h 598693"/>
              <a:gd name="connsiteX8" fmla="*/ 3024776 w 3515214"/>
              <a:gd name="connsiteY8" fmla="*/ 77637 h 598693"/>
              <a:gd name="connsiteX9" fmla="*/ 3412964 w 3515214"/>
              <a:gd name="connsiteY9" fmla="*/ 77637 h 598693"/>
              <a:gd name="connsiteX10" fmla="*/ 3507855 w 3515214"/>
              <a:gd name="connsiteY10" fmla="*/ 77637 h 598693"/>
              <a:gd name="connsiteX11" fmla="*/ 3507855 w 3515214"/>
              <a:gd name="connsiteY11" fmla="*/ 181154 h 598693"/>
              <a:gd name="connsiteX12" fmla="*/ 3499228 w 3515214"/>
              <a:gd name="connsiteY12" fmla="*/ 189781 h 598693"/>
              <a:gd name="connsiteX13" fmla="*/ 3395712 w 3515214"/>
              <a:gd name="connsiteY13" fmla="*/ 189781 h 598693"/>
              <a:gd name="connsiteX14" fmla="*/ 3128293 w 3515214"/>
              <a:gd name="connsiteY14" fmla="*/ 189781 h 598693"/>
              <a:gd name="connsiteX15" fmla="*/ 2869500 w 3515214"/>
              <a:gd name="connsiteY15" fmla="*/ 172528 h 598693"/>
              <a:gd name="connsiteX16" fmla="*/ 2593455 w 3515214"/>
              <a:gd name="connsiteY16" fmla="*/ 146649 h 598693"/>
              <a:gd name="connsiteX17" fmla="*/ 2351915 w 3515214"/>
              <a:gd name="connsiteY17" fmla="*/ 138022 h 598693"/>
              <a:gd name="connsiteX18" fmla="*/ 1963727 w 3515214"/>
              <a:gd name="connsiteY18" fmla="*/ 120769 h 598693"/>
              <a:gd name="connsiteX19" fmla="*/ 1627296 w 3515214"/>
              <a:gd name="connsiteY19" fmla="*/ 112143 h 598693"/>
              <a:gd name="connsiteX20" fmla="*/ 1523779 w 3515214"/>
              <a:gd name="connsiteY20" fmla="*/ 112143 h 598693"/>
              <a:gd name="connsiteX21" fmla="*/ 1454768 w 3515214"/>
              <a:gd name="connsiteY21" fmla="*/ 112143 h 598693"/>
              <a:gd name="connsiteX22" fmla="*/ 1178723 w 3515214"/>
              <a:gd name="connsiteY22" fmla="*/ 198407 h 598693"/>
              <a:gd name="connsiteX23" fmla="*/ 799161 w 3515214"/>
              <a:gd name="connsiteY23" fmla="*/ 301924 h 598693"/>
              <a:gd name="connsiteX24" fmla="*/ 497236 w 3515214"/>
              <a:gd name="connsiteY24" fmla="*/ 370936 h 598693"/>
              <a:gd name="connsiteX25" fmla="*/ 449841 w 3515214"/>
              <a:gd name="connsiteY25" fmla="*/ 389355 h 598693"/>
              <a:gd name="connsiteX26" fmla="*/ 388289 w 3515214"/>
              <a:gd name="connsiteY26" fmla="*/ 422062 h 598693"/>
              <a:gd name="connsiteX27" fmla="*/ 293732 w 3515214"/>
              <a:gd name="connsiteY27" fmla="*/ 456033 h 598693"/>
              <a:gd name="connsiteX28" fmla="*/ 188650 w 3515214"/>
              <a:gd name="connsiteY28" fmla="*/ 516019 h 598693"/>
              <a:gd name="connsiteX29" fmla="*/ 10226 w 3515214"/>
              <a:gd name="connsiteY29" fmla="*/ 576404 h 598693"/>
              <a:gd name="connsiteX30" fmla="*/ 25148 w 3515214"/>
              <a:gd name="connsiteY30" fmla="*/ 429356 h 598693"/>
              <a:gd name="connsiteX0" fmla="*/ 27384 w 3517450"/>
              <a:gd name="connsiteY0" fmla="*/ 429356 h 561288"/>
              <a:gd name="connsiteX1" fmla="*/ 292438 w 3517450"/>
              <a:gd name="connsiteY1" fmla="*/ 319177 h 561288"/>
              <a:gd name="connsiteX2" fmla="*/ 680627 w 3517450"/>
              <a:gd name="connsiteY2" fmla="*/ 207034 h 561288"/>
              <a:gd name="connsiteX3" fmla="*/ 1310355 w 3517450"/>
              <a:gd name="connsiteY3" fmla="*/ 34505 h 561288"/>
              <a:gd name="connsiteX4" fmla="*/ 1431125 w 3517450"/>
              <a:gd name="connsiteY4" fmla="*/ 8626 h 561288"/>
              <a:gd name="connsiteX5" fmla="*/ 1577774 w 3517450"/>
              <a:gd name="connsiteY5" fmla="*/ 0 h 561288"/>
              <a:gd name="connsiteX6" fmla="*/ 1974589 w 3517450"/>
              <a:gd name="connsiteY6" fmla="*/ 8626 h 561288"/>
              <a:gd name="connsiteX7" fmla="*/ 2518053 w 3517450"/>
              <a:gd name="connsiteY7" fmla="*/ 34505 h 561288"/>
              <a:gd name="connsiteX8" fmla="*/ 3027012 w 3517450"/>
              <a:gd name="connsiteY8" fmla="*/ 77637 h 561288"/>
              <a:gd name="connsiteX9" fmla="*/ 3415200 w 3517450"/>
              <a:gd name="connsiteY9" fmla="*/ 77637 h 561288"/>
              <a:gd name="connsiteX10" fmla="*/ 3510091 w 3517450"/>
              <a:gd name="connsiteY10" fmla="*/ 77637 h 561288"/>
              <a:gd name="connsiteX11" fmla="*/ 3510091 w 3517450"/>
              <a:gd name="connsiteY11" fmla="*/ 181154 h 561288"/>
              <a:gd name="connsiteX12" fmla="*/ 3501464 w 3517450"/>
              <a:gd name="connsiteY12" fmla="*/ 189781 h 561288"/>
              <a:gd name="connsiteX13" fmla="*/ 3397948 w 3517450"/>
              <a:gd name="connsiteY13" fmla="*/ 189781 h 561288"/>
              <a:gd name="connsiteX14" fmla="*/ 3130529 w 3517450"/>
              <a:gd name="connsiteY14" fmla="*/ 189781 h 561288"/>
              <a:gd name="connsiteX15" fmla="*/ 2871736 w 3517450"/>
              <a:gd name="connsiteY15" fmla="*/ 172528 h 561288"/>
              <a:gd name="connsiteX16" fmla="*/ 2595691 w 3517450"/>
              <a:gd name="connsiteY16" fmla="*/ 146649 h 561288"/>
              <a:gd name="connsiteX17" fmla="*/ 2354151 w 3517450"/>
              <a:gd name="connsiteY17" fmla="*/ 138022 h 561288"/>
              <a:gd name="connsiteX18" fmla="*/ 1965963 w 3517450"/>
              <a:gd name="connsiteY18" fmla="*/ 120769 h 561288"/>
              <a:gd name="connsiteX19" fmla="*/ 1629532 w 3517450"/>
              <a:gd name="connsiteY19" fmla="*/ 112143 h 561288"/>
              <a:gd name="connsiteX20" fmla="*/ 1526015 w 3517450"/>
              <a:gd name="connsiteY20" fmla="*/ 112143 h 561288"/>
              <a:gd name="connsiteX21" fmla="*/ 1457004 w 3517450"/>
              <a:gd name="connsiteY21" fmla="*/ 112143 h 561288"/>
              <a:gd name="connsiteX22" fmla="*/ 1180959 w 3517450"/>
              <a:gd name="connsiteY22" fmla="*/ 198407 h 561288"/>
              <a:gd name="connsiteX23" fmla="*/ 801397 w 3517450"/>
              <a:gd name="connsiteY23" fmla="*/ 301924 h 561288"/>
              <a:gd name="connsiteX24" fmla="*/ 499472 w 3517450"/>
              <a:gd name="connsiteY24" fmla="*/ 370936 h 561288"/>
              <a:gd name="connsiteX25" fmla="*/ 452077 w 3517450"/>
              <a:gd name="connsiteY25" fmla="*/ 389355 h 561288"/>
              <a:gd name="connsiteX26" fmla="*/ 390525 w 3517450"/>
              <a:gd name="connsiteY26" fmla="*/ 422062 h 561288"/>
              <a:gd name="connsiteX27" fmla="*/ 295968 w 3517450"/>
              <a:gd name="connsiteY27" fmla="*/ 456033 h 561288"/>
              <a:gd name="connsiteX28" fmla="*/ 190886 w 3517450"/>
              <a:gd name="connsiteY28" fmla="*/ 516019 h 561288"/>
              <a:gd name="connsiteX29" fmla="*/ 7749 w 3517450"/>
              <a:gd name="connsiteY29" fmla="*/ 529270 h 561288"/>
              <a:gd name="connsiteX30" fmla="*/ 27384 w 3517450"/>
              <a:gd name="connsiteY30" fmla="*/ 429356 h 561288"/>
              <a:gd name="connsiteX0" fmla="*/ 21844 w 3511910"/>
              <a:gd name="connsiteY0" fmla="*/ 429356 h 559200"/>
              <a:gd name="connsiteX1" fmla="*/ 286898 w 3511910"/>
              <a:gd name="connsiteY1" fmla="*/ 319177 h 559200"/>
              <a:gd name="connsiteX2" fmla="*/ 675087 w 3511910"/>
              <a:gd name="connsiteY2" fmla="*/ 207034 h 559200"/>
              <a:gd name="connsiteX3" fmla="*/ 1304815 w 3511910"/>
              <a:gd name="connsiteY3" fmla="*/ 34505 h 559200"/>
              <a:gd name="connsiteX4" fmla="*/ 1425585 w 3511910"/>
              <a:gd name="connsiteY4" fmla="*/ 8626 h 559200"/>
              <a:gd name="connsiteX5" fmla="*/ 1572234 w 3511910"/>
              <a:gd name="connsiteY5" fmla="*/ 0 h 559200"/>
              <a:gd name="connsiteX6" fmla="*/ 1969049 w 3511910"/>
              <a:gd name="connsiteY6" fmla="*/ 8626 h 559200"/>
              <a:gd name="connsiteX7" fmla="*/ 2512513 w 3511910"/>
              <a:gd name="connsiteY7" fmla="*/ 34505 h 559200"/>
              <a:gd name="connsiteX8" fmla="*/ 3021472 w 3511910"/>
              <a:gd name="connsiteY8" fmla="*/ 77637 h 559200"/>
              <a:gd name="connsiteX9" fmla="*/ 3409660 w 3511910"/>
              <a:gd name="connsiteY9" fmla="*/ 77637 h 559200"/>
              <a:gd name="connsiteX10" fmla="*/ 3504551 w 3511910"/>
              <a:gd name="connsiteY10" fmla="*/ 77637 h 559200"/>
              <a:gd name="connsiteX11" fmla="*/ 3504551 w 3511910"/>
              <a:gd name="connsiteY11" fmla="*/ 181154 h 559200"/>
              <a:gd name="connsiteX12" fmla="*/ 3495924 w 3511910"/>
              <a:gd name="connsiteY12" fmla="*/ 189781 h 559200"/>
              <a:gd name="connsiteX13" fmla="*/ 3392408 w 3511910"/>
              <a:gd name="connsiteY13" fmla="*/ 189781 h 559200"/>
              <a:gd name="connsiteX14" fmla="*/ 3124989 w 3511910"/>
              <a:gd name="connsiteY14" fmla="*/ 189781 h 559200"/>
              <a:gd name="connsiteX15" fmla="*/ 2866196 w 3511910"/>
              <a:gd name="connsiteY15" fmla="*/ 172528 h 559200"/>
              <a:gd name="connsiteX16" fmla="*/ 2590151 w 3511910"/>
              <a:gd name="connsiteY16" fmla="*/ 146649 h 559200"/>
              <a:gd name="connsiteX17" fmla="*/ 2348611 w 3511910"/>
              <a:gd name="connsiteY17" fmla="*/ 138022 h 559200"/>
              <a:gd name="connsiteX18" fmla="*/ 1960423 w 3511910"/>
              <a:gd name="connsiteY18" fmla="*/ 120769 h 559200"/>
              <a:gd name="connsiteX19" fmla="*/ 1623992 w 3511910"/>
              <a:gd name="connsiteY19" fmla="*/ 112143 h 559200"/>
              <a:gd name="connsiteX20" fmla="*/ 1520475 w 3511910"/>
              <a:gd name="connsiteY20" fmla="*/ 112143 h 559200"/>
              <a:gd name="connsiteX21" fmla="*/ 1451464 w 3511910"/>
              <a:gd name="connsiteY21" fmla="*/ 112143 h 559200"/>
              <a:gd name="connsiteX22" fmla="*/ 1175419 w 3511910"/>
              <a:gd name="connsiteY22" fmla="*/ 198407 h 559200"/>
              <a:gd name="connsiteX23" fmla="*/ 795857 w 3511910"/>
              <a:gd name="connsiteY23" fmla="*/ 301924 h 559200"/>
              <a:gd name="connsiteX24" fmla="*/ 493932 w 3511910"/>
              <a:gd name="connsiteY24" fmla="*/ 370936 h 559200"/>
              <a:gd name="connsiteX25" fmla="*/ 446537 w 3511910"/>
              <a:gd name="connsiteY25" fmla="*/ 389355 h 559200"/>
              <a:gd name="connsiteX26" fmla="*/ 384985 w 3511910"/>
              <a:gd name="connsiteY26" fmla="*/ 422062 h 559200"/>
              <a:gd name="connsiteX27" fmla="*/ 290428 w 3511910"/>
              <a:gd name="connsiteY27" fmla="*/ 456033 h 559200"/>
              <a:gd name="connsiteX28" fmla="*/ 185346 w 3511910"/>
              <a:gd name="connsiteY28" fmla="*/ 516019 h 559200"/>
              <a:gd name="connsiteX29" fmla="*/ 2209 w 3511910"/>
              <a:gd name="connsiteY29" fmla="*/ 529270 h 559200"/>
              <a:gd name="connsiteX30" fmla="*/ 21844 w 3511910"/>
              <a:gd name="connsiteY30" fmla="*/ 429356 h 559200"/>
              <a:gd name="connsiteX0" fmla="*/ 13907 w 3503973"/>
              <a:gd name="connsiteY0" fmla="*/ 429356 h 559200"/>
              <a:gd name="connsiteX1" fmla="*/ 278961 w 3503973"/>
              <a:gd name="connsiteY1" fmla="*/ 319177 h 559200"/>
              <a:gd name="connsiteX2" fmla="*/ 667150 w 3503973"/>
              <a:gd name="connsiteY2" fmla="*/ 207034 h 559200"/>
              <a:gd name="connsiteX3" fmla="*/ 1296878 w 3503973"/>
              <a:gd name="connsiteY3" fmla="*/ 34505 h 559200"/>
              <a:gd name="connsiteX4" fmla="*/ 1417648 w 3503973"/>
              <a:gd name="connsiteY4" fmla="*/ 8626 h 559200"/>
              <a:gd name="connsiteX5" fmla="*/ 1564297 w 3503973"/>
              <a:gd name="connsiteY5" fmla="*/ 0 h 559200"/>
              <a:gd name="connsiteX6" fmla="*/ 1961112 w 3503973"/>
              <a:gd name="connsiteY6" fmla="*/ 8626 h 559200"/>
              <a:gd name="connsiteX7" fmla="*/ 2504576 w 3503973"/>
              <a:gd name="connsiteY7" fmla="*/ 34505 h 559200"/>
              <a:gd name="connsiteX8" fmla="*/ 3013535 w 3503973"/>
              <a:gd name="connsiteY8" fmla="*/ 77637 h 559200"/>
              <a:gd name="connsiteX9" fmla="*/ 3401723 w 3503973"/>
              <a:gd name="connsiteY9" fmla="*/ 77637 h 559200"/>
              <a:gd name="connsiteX10" fmla="*/ 3496614 w 3503973"/>
              <a:gd name="connsiteY10" fmla="*/ 77637 h 559200"/>
              <a:gd name="connsiteX11" fmla="*/ 3496614 w 3503973"/>
              <a:gd name="connsiteY11" fmla="*/ 181154 h 559200"/>
              <a:gd name="connsiteX12" fmla="*/ 3487987 w 3503973"/>
              <a:gd name="connsiteY12" fmla="*/ 189781 h 559200"/>
              <a:gd name="connsiteX13" fmla="*/ 3384471 w 3503973"/>
              <a:gd name="connsiteY13" fmla="*/ 189781 h 559200"/>
              <a:gd name="connsiteX14" fmla="*/ 3117052 w 3503973"/>
              <a:gd name="connsiteY14" fmla="*/ 189781 h 559200"/>
              <a:gd name="connsiteX15" fmla="*/ 2858259 w 3503973"/>
              <a:gd name="connsiteY15" fmla="*/ 172528 h 559200"/>
              <a:gd name="connsiteX16" fmla="*/ 2582214 w 3503973"/>
              <a:gd name="connsiteY16" fmla="*/ 146649 h 559200"/>
              <a:gd name="connsiteX17" fmla="*/ 2340674 w 3503973"/>
              <a:gd name="connsiteY17" fmla="*/ 138022 h 559200"/>
              <a:gd name="connsiteX18" fmla="*/ 1952486 w 3503973"/>
              <a:gd name="connsiteY18" fmla="*/ 120769 h 559200"/>
              <a:gd name="connsiteX19" fmla="*/ 1616055 w 3503973"/>
              <a:gd name="connsiteY19" fmla="*/ 112143 h 559200"/>
              <a:gd name="connsiteX20" fmla="*/ 1512538 w 3503973"/>
              <a:gd name="connsiteY20" fmla="*/ 112143 h 559200"/>
              <a:gd name="connsiteX21" fmla="*/ 1443527 w 3503973"/>
              <a:gd name="connsiteY21" fmla="*/ 112143 h 559200"/>
              <a:gd name="connsiteX22" fmla="*/ 1167482 w 3503973"/>
              <a:gd name="connsiteY22" fmla="*/ 198407 h 559200"/>
              <a:gd name="connsiteX23" fmla="*/ 787920 w 3503973"/>
              <a:gd name="connsiteY23" fmla="*/ 301924 h 559200"/>
              <a:gd name="connsiteX24" fmla="*/ 485995 w 3503973"/>
              <a:gd name="connsiteY24" fmla="*/ 370936 h 559200"/>
              <a:gd name="connsiteX25" fmla="*/ 438600 w 3503973"/>
              <a:gd name="connsiteY25" fmla="*/ 389355 h 559200"/>
              <a:gd name="connsiteX26" fmla="*/ 377048 w 3503973"/>
              <a:gd name="connsiteY26" fmla="*/ 422062 h 559200"/>
              <a:gd name="connsiteX27" fmla="*/ 282491 w 3503973"/>
              <a:gd name="connsiteY27" fmla="*/ 456033 h 559200"/>
              <a:gd name="connsiteX28" fmla="*/ 177409 w 3503973"/>
              <a:gd name="connsiteY28" fmla="*/ 516019 h 559200"/>
              <a:gd name="connsiteX29" fmla="*/ 22552 w 3503973"/>
              <a:gd name="connsiteY29" fmla="*/ 529270 h 559200"/>
              <a:gd name="connsiteX30" fmla="*/ 13907 w 3503973"/>
              <a:gd name="connsiteY30" fmla="*/ 429356 h 559200"/>
              <a:gd name="connsiteX0" fmla="*/ 30176 w 3501388"/>
              <a:gd name="connsiteY0" fmla="*/ 424642 h 538830"/>
              <a:gd name="connsiteX1" fmla="*/ 276376 w 3501388"/>
              <a:gd name="connsiteY1" fmla="*/ 319177 h 538830"/>
              <a:gd name="connsiteX2" fmla="*/ 664565 w 3501388"/>
              <a:gd name="connsiteY2" fmla="*/ 207034 h 538830"/>
              <a:gd name="connsiteX3" fmla="*/ 1294293 w 3501388"/>
              <a:gd name="connsiteY3" fmla="*/ 34505 h 538830"/>
              <a:gd name="connsiteX4" fmla="*/ 1415063 w 3501388"/>
              <a:gd name="connsiteY4" fmla="*/ 8626 h 538830"/>
              <a:gd name="connsiteX5" fmla="*/ 1561712 w 3501388"/>
              <a:gd name="connsiteY5" fmla="*/ 0 h 538830"/>
              <a:gd name="connsiteX6" fmla="*/ 1958527 w 3501388"/>
              <a:gd name="connsiteY6" fmla="*/ 8626 h 538830"/>
              <a:gd name="connsiteX7" fmla="*/ 2501991 w 3501388"/>
              <a:gd name="connsiteY7" fmla="*/ 34505 h 538830"/>
              <a:gd name="connsiteX8" fmla="*/ 3010950 w 3501388"/>
              <a:gd name="connsiteY8" fmla="*/ 77637 h 538830"/>
              <a:gd name="connsiteX9" fmla="*/ 3399138 w 3501388"/>
              <a:gd name="connsiteY9" fmla="*/ 77637 h 538830"/>
              <a:gd name="connsiteX10" fmla="*/ 3494029 w 3501388"/>
              <a:gd name="connsiteY10" fmla="*/ 77637 h 538830"/>
              <a:gd name="connsiteX11" fmla="*/ 3494029 w 3501388"/>
              <a:gd name="connsiteY11" fmla="*/ 181154 h 538830"/>
              <a:gd name="connsiteX12" fmla="*/ 3485402 w 3501388"/>
              <a:gd name="connsiteY12" fmla="*/ 189781 h 538830"/>
              <a:gd name="connsiteX13" fmla="*/ 3381886 w 3501388"/>
              <a:gd name="connsiteY13" fmla="*/ 189781 h 538830"/>
              <a:gd name="connsiteX14" fmla="*/ 3114467 w 3501388"/>
              <a:gd name="connsiteY14" fmla="*/ 189781 h 538830"/>
              <a:gd name="connsiteX15" fmla="*/ 2855674 w 3501388"/>
              <a:gd name="connsiteY15" fmla="*/ 172528 h 538830"/>
              <a:gd name="connsiteX16" fmla="*/ 2579629 w 3501388"/>
              <a:gd name="connsiteY16" fmla="*/ 146649 h 538830"/>
              <a:gd name="connsiteX17" fmla="*/ 2338089 w 3501388"/>
              <a:gd name="connsiteY17" fmla="*/ 138022 h 538830"/>
              <a:gd name="connsiteX18" fmla="*/ 1949901 w 3501388"/>
              <a:gd name="connsiteY18" fmla="*/ 120769 h 538830"/>
              <a:gd name="connsiteX19" fmla="*/ 1613470 w 3501388"/>
              <a:gd name="connsiteY19" fmla="*/ 112143 h 538830"/>
              <a:gd name="connsiteX20" fmla="*/ 1509953 w 3501388"/>
              <a:gd name="connsiteY20" fmla="*/ 112143 h 538830"/>
              <a:gd name="connsiteX21" fmla="*/ 1440942 w 3501388"/>
              <a:gd name="connsiteY21" fmla="*/ 112143 h 538830"/>
              <a:gd name="connsiteX22" fmla="*/ 1164897 w 3501388"/>
              <a:gd name="connsiteY22" fmla="*/ 198407 h 538830"/>
              <a:gd name="connsiteX23" fmla="*/ 785335 w 3501388"/>
              <a:gd name="connsiteY23" fmla="*/ 301924 h 538830"/>
              <a:gd name="connsiteX24" fmla="*/ 483410 w 3501388"/>
              <a:gd name="connsiteY24" fmla="*/ 370936 h 538830"/>
              <a:gd name="connsiteX25" fmla="*/ 436015 w 3501388"/>
              <a:gd name="connsiteY25" fmla="*/ 389355 h 538830"/>
              <a:gd name="connsiteX26" fmla="*/ 374463 w 3501388"/>
              <a:gd name="connsiteY26" fmla="*/ 422062 h 538830"/>
              <a:gd name="connsiteX27" fmla="*/ 279906 w 3501388"/>
              <a:gd name="connsiteY27" fmla="*/ 456033 h 538830"/>
              <a:gd name="connsiteX28" fmla="*/ 174824 w 3501388"/>
              <a:gd name="connsiteY28" fmla="*/ 516019 h 538830"/>
              <a:gd name="connsiteX29" fmla="*/ 19967 w 3501388"/>
              <a:gd name="connsiteY29" fmla="*/ 529270 h 538830"/>
              <a:gd name="connsiteX30" fmla="*/ 30176 w 3501388"/>
              <a:gd name="connsiteY30" fmla="*/ 424642 h 538830"/>
              <a:gd name="connsiteX0" fmla="*/ 21492 w 3492704"/>
              <a:gd name="connsiteY0" fmla="*/ 424642 h 538830"/>
              <a:gd name="connsiteX1" fmla="*/ 267692 w 3492704"/>
              <a:gd name="connsiteY1" fmla="*/ 319177 h 538830"/>
              <a:gd name="connsiteX2" fmla="*/ 655881 w 3492704"/>
              <a:gd name="connsiteY2" fmla="*/ 207034 h 538830"/>
              <a:gd name="connsiteX3" fmla="*/ 1285609 w 3492704"/>
              <a:gd name="connsiteY3" fmla="*/ 34505 h 538830"/>
              <a:gd name="connsiteX4" fmla="*/ 1406379 w 3492704"/>
              <a:gd name="connsiteY4" fmla="*/ 8626 h 538830"/>
              <a:gd name="connsiteX5" fmla="*/ 1553028 w 3492704"/>
              <a:gd name="connsiteY5" fmla="*/ 0 h 538830"/>
              <a:gd name="connsiteX6" fmla="*/ 1949843 w 3492704"/>
              <a:gd name="connsiteY6" fmla="*/ 8626 h 538830"/>
              <a:gd name="connsiteX7" fmla="*/ 2493307 w 3492704"/>
              <a:gd name="connsiteY7" fmla="*/ 34505 h 538830"/>
              <a:gd name="connsiteX8" fmla="*/ 3002266 w 3492704"/>
              <a:gd name="connsiteY8" fmla="*/ 77637 h 538830"/>
              <a:gd name="connsiteX9" fmla="*/ 3390454 w 3492704"/>
              <a:gd name="connsiteY9" fmla="*/ 77637 h 538830"/>
              <a:gd name="connsiteX10" fmla="*/ 3485345 w 3492704"/>
              <a:gd name="connsiteY10" fmla="*/ 77637 h 538830"/>
              <a:gd name="connsiteX11" fmla="*/ 3485345 w 3492704"/>
              <a:gd name="connsiteY11" fmla="*/ 181154 h 538830"/>
              <a:gd name="connsiteX12" fmla="*/ 3476718 w 3492704"/>
              <a:gd name="connsiteY12" fmla="*/ 189781 h 538830"/>
              <a:gd name="connsiteX13" fmla="*/ 3373202 w 3492704"/>
              <a:gd name="connsiteY13" fmla="*/ 189781 h 538830"/>
              <a:gd name="connsiteX14" fmla="*/ 3105783 w 3492704"/>
              <a:gd name="connsiteY14" fmla="*/ 189781 h 538830"/>
              <a:gd name="connsiteX15" fmla="*/ 2846990 w 3492704"/>
              <a:gd name="connsiteY15" fmla="*/ 172528 h 538830"/>
              <a:gd name="connsiteX16" fmla="*/ 2570945 w 3492704"/>
              <a:gd name="connsiteY16" fmla="*/ 146649 h 538830"/>
              <a:gd name="connsiteX17" fmla="*/ 2329405 w 3492704"/>
              <a:gd name="connsiteY17" fmla="*/ 138022 h 538830"/>
              <a:gd name="connsiteX18" fmla="*/ 1941217 w 3492704"/>
              <a:gd name="connsiteY18" fmla="*/ 120769 h 538830"/>
              <a:gd name="connsiteX19" fmla="*/ 1604786 w 3492704"/>
              <a:gd name="connsiteY19" fmla="*/ 112143 h 538830"/>
              <a:gd name="connsiteX20" fmla="*/ 1501269 w 3492704"/>
              <a:gd name="connsiteY20" fmla="*/ 112143 h 538830"/>
              <a:gd name="connsiteX21" fmla="*/ 1432258 w 3492704"/>
              <a:gd name="connsiteY21" fmla="*/ 112143 h 538830"/>
              <a:gd name="connsiteX22" fmla="*/ 1156213 w 3492704"/>
              <a:gd name="connsiteY22" fmla="*/ 198407 h 538830"/>
              <a:gd name="connsiteX23" fmla="*/ 776651 w 3492704"/>
              <a:gd name="connsiteY23" fmla="*/ 301924 h 538830"/>
              <a:gd name="connsiteX24" fmla="*/ 474726 w 3492704"/>
              <a:gd name="connsiteY24" fmla="*/ 370936 h 538830"/>
              <a:gd name="connsiteX25" fmla="*/ 427331 w 3492704"/>
              <a:gd name="connsiteY25" fmla="*/ 389355 h 538830"/>
              <a:gd name="connsiteX26" fmla="*/ 365779 w 3492704"/>
              <a:gd name="connsiteY26" fmla="*/ 422062 h 538830"/>
              <a:gd name="connsiteX27" fmla="*/ 271222 w 3492704"/>
              <a:gd name="connsiteY27" fmla="*/ 456033 h 538830"/>
              <a:gd name="connsiteX28" fmla="*/ 166140 w 3492704"/>
              <a:gd name="connsiteY28" fmla="*/ 516019 h 538830"/>
              <a:gd name="connsiteX29" fmla="*/ 11283 w 3492704"/>
              <a:gd name="connsiteY29" fmla="*/ 529270 h 538830"/>
              <a:gd name="connsiteX30" fmla="*/ 21492 w 3492704"/>
              <a:gd name="connsiteY30" fmla="*/ 424642 h 538830"/>
              <a:gd name="connsiteX0" fmla="*/ 21492 w 3492704"/>
              <a:gd name="connsiteY0" fmla="*/ 424642 h 538830"/>
              <a:gd name="connsiteX1" fmla="*/ 267692 w 3492704"/>
              <a:gd name="connsiteY1" fmla="*/ 319177 h 538830"/>
              <a:gd name="connsiteX2" fmla="*/ 655881 w 3492704"/>
              <a:gd name="connsiteY2" fmla="*/ 207034 h 538830"/>
              <a:gd name="connsiteX3" fmla="*/ 1285609 w 3492704"/>
              <a:gd name="connsiteY3" fmla="*/ 34505 h 538830"/>
              <a:gd name="connsiteX4" fmla="*/ 1406379 w 3492704"/>
              <a:gd name="connsiteY4" fmla="*/ 8626 h 538830"/>
              <a:gd name="connsiteX5" fmla="*/ 1553028 w 3492704"/>
              <a:gd name="connsiteY5" fmla="*/ 0 h 538830"/>
              <a:gd name="connsiteX6" fmla="*/ 1949843 w 3492704"/>
              <a:gd name="connsiteY6" fmla="*/ 8626 h 538830"/>
              <a:gd name="connsiteX7" fmla="*/ 2493307 w 3492704"/>
              <a:gd name="connsiteY7" fmla="*/ 34505 h 538830"/>
              <a:gd name="connsiteX8" fmla="*/ 3002266 w 3492704"/>
              <a:gd name="connsiteY8" fmla="*/ 77637 h 538830"/>
              <a:gd name="connsiteX9" fmla="*/ 3390454 w 3492704"/>
              <a:gd name="connsiteY9" fmla="*/ 77637 h 538830"/>
              <a:gd name="connsiteX10" fmla="*/ 3485345 w 3492704"/>
              <a:gd name="connsiteY10" fmla="*/ 77637 h 538830"/>
              <a:gd name="connsiteX11" fmla="*/ 3485345 w 3492704"/>
              <a:gd name="connsiteY11" fmla="*/ 181154 h 538830"/>
              <a:gd name="connsiteX12" fmla="*/ 3476718 w 3492704"/>
              <a:gd name="connsiteY12" fmla="*/ 189781 h 538830"/>
              <a:gd name="connsiteX13" fmla="*/ 3373202 w 3492704"/>
              <a:gd name="connsiteY13" fmla="*/ 189781 h 538830"/>
              <a:gd name="connsiteX14" fmla="*/ 3105783 w 3492704"/>
              <a:gd name="connsiteY14" fmla="*/ 189781 h 538830"/>
              <a:gd name="connsiteX15" fmla="*/ 2846990 w 3492704"/>
              <a:gd name="connsiteY15" fmla="*/ 172528 h 538830"/>
              <a:gd name="connsiteX16" fmla="*/ 2570945 w 3492704"/>
              <a:gd name="connsiteY16" fmla="*/ 146649 h 538830"/>
              <a:gd name="connsiteX17" fmla="*/ 2329405 w 3492704"/>
              <a:gd name="connsiteY17" fmla="*/ 138022 h 538830"/>
              <a:gd name="connsiteX18" fmla="*/ 1941217 w 3492704"/>
              <a:gd name="connsiteY18" fmla="*/ 120769 h 538830"/>
              <a:gd name="connsiteX19" fmla="*/ 1604786 w 3492704"/>
              <a:gd name="connsiteY19" fmla="*/ 112143 h 538830"/>
              <a:gd name="connsiteX20" fmla="*/ 1501269 w 3492704"/>
              <a:gd name="connsiteY20" fmla="*/ 112143 h 538830"/>
              <a:gd name="connsiteX21" fmla="*/ 1432258 w 3492704"/>
              <a:gd name="connsiteY21" fmla="*/ 112143 h 538830"/>
              <a:gd name="connsiteX22" fmla="*/ 1156213 w 3492704"/>
              <a:gd name="connsiteY22" fmla="*/ 198407 h 538830"/>
              <a:gd name="connsiteX23" fmla="*/ 776651 w 3492704"/>
              <a:gd name="connsiteY23" fmla="*/ 301924 h 538830"/>
              <a:gd name="connsiteX24" fmla="*/ 474726 w 3492704"/>
              <a:gd name="connsiteY24" fmla="*/ 370936 h 538830"/>
              <a:gd name="connsiteX25" fmla="*/ 427331 w 3492704"/>
              <a:gd name="connsiteY25" fmla="*/ 389355 h 538830"/>
              <a:gd name="connsiteX26" fmla="*/ 365779 w 3492704"/>
              <a:gd name="connsiteY26" fmla="*/ 422062 h 538830"/>
              <a:gd name="connsiteX27" fmla="*/ 271222 w 3492704"/>
              <a:gd name="connsiteY27" fmla="*/ 456033 h 538830"/>
              <a:gd name="connsiteX28" fmla="*/ 166140 w 3492704"/>
              <a:gd name="connsiteY28" fmla="*/ 516019 h 538830"/>
              <a:gd name="connsiteX29" fmla="*/ 11283 w 3492704"/>
              <a:gd name="connsiteY29" fmla="*/ 529270 h 538830"/>
              <a:gd name="connsiteX30" fmla="*/ 21492 w 3492704"/>
              <a:gd name="connsiteY30" fmla="*/ 424642 h 538830"/>
              <a:gd name="connsiteX0" fmla="*/ 30175 w 3501387"/>
              <a:gd name="connsiteY0" fmla="*/ 424642 h 557409"/>
              <a:gd name="connsiteX1" fmla="*/ 276375 w 3501387"/>
              <a:gd name="connsiteY1" fmla="*/ 319177 h 557409"/>
              <a:gd name="connsiteX2" fmla="*/ 664564 w 3501387"/>
              <a:gd name="connsiteY2" fmla="*/ 207034 h 557409"/>
              <a:gd name="connsiteX3" fmla="*/ 1294292 w 3501387"/>
              <a:gd name="connsiteY3" fmla="*/ 34505 h 557409"/>
              <a:gd name="connsiteX4" fmla="*/ 1415062 w 3501387"/>
              <a:gd name="connsiteY4" fmla="*/ 8626 h 557409"/>
              <a:gd name="connsiteX5" fmla="*/ 1561711 w 3501387"/>
              <a:gd name="connsiteY5" fmla="*/ 0 h 557409"/>
              <a:gd name="connsiteX6" fmla="*/ 1958526 w 3501387"/>
              <a:gd name="connsiteY6" fmla="*/ 8626 h 557409"/>
              <a:gd name="connsiteX7" fmla="*/ 2501990 w 3501387"/>
              <a:gd name="connsiteY7" fmla="*/ 34505 h 557409"/>
              <a:gd name="connsiteX8" fmla="*/ 3010949 w 3501387"/>
              <a:gd name="connsiteY8" fmla="*/ 77637 h 557409"/>
              <a:gd name="connsiteX9" fmla="*/ 3399137 w 3501387"/>
              <a:gd name="connsiteY9" fmla="*/ 77637 h 557409"/>
              <a:gd name="connsiteX10" fmla="*/ 3494028 w 3501387"/>
              <a:gd name="connsiteY10" fmla="*/ 77637 h 557409"/>
              <a:gd name="connsiteX11" fmla="*/ 3494028 w 3501387"/>
              <a:gd name="connsiteY11" fmla="*/ 181154 h 557409"/>
              <a:gd name="connsiteX12" fmla="*/ 3485401 w 3501387"/>
              <a:gd name="connsiteY12" fmla="*/ 189781 h 557409"/>
              <a:gd name="connsiteX13" fmla="*/ 3381885 w 3501387"/>
              <a:gd name="connsiteY13" fmla="*/ 189781 h 557409"/>
              <a:gd name="connsiteX14" fmla="*/ 3114466 w 3501387"/>
              <a:gd name="connsiteY14" fmla="*/ 189781 h 557409"/>
              <a:gd name="connsiteX15" fmla="*/ 2855673 w 3501387"/>
              <a:gd name="connsiteY15" fmla="*/ 172528 h 557409"/>
              <a:gd name="connsiteX16" fmla="*/ 2579628 w 3501387"/>
              <a:gd name="connsiteY16" fmla="*/ 146649 h 557409"/>
              <a:gd name="connsiteX17" fmla="*/ 2338088 w 3501387"/>
              <a:gd name="connsiteY17" fmla="*/ 138022 h 557409"/>
              <a:gd name="connsiteX18" fmla="*/ 1949900 w 3501387"/>
              <a:gd name="connsiteY18" fmla="*/ 120769 h 557409"/>
              <a:gd name="connsiteX19" fmla="*/ 1613469 w 3501387"/>
              <a:gd name="connsiteY19" fmla="*/ 112143 h 557409"/>
              <a:gd name="connsiteX20" fmla="*/ 1509952 w 3501387"/>
              <a:gd name="connsiteY20" fmla="*/ 112143 h 557409"/>
              <a:gd name="connsiteX21" fmla="*/ 1440941 w 3501387"/>
              <a:gd name="connsiteY21" fmla="*/ 112143 h 557409"/>
              <a:gd name="connsiteX22" fmla="*/ 1164896 w 3501387"/>
              <a:gd name="connsiteY22" fmla="*/ 198407 h 557409"/>
              <a:gd name="connsiteX23" fmla="*/ 785334 w 3501387"/>
              <a:gd name="connsiteY23" fmla="*/ 301924 h 557409"/>
              <a:gd name="connsiteX24" fmla="*/ 483409 w 3501387"/>
              <a:gd name="connsiteY24" fmla="*/ 370936 h 557409"/>
              <a:gd name="connsiteX25" fmla="*/ 436014 w 3501387"/>
              <a:gd name="connsiteY25" fmla="*/ 389355 h 557409"/>
              <a:gd name="connsiteX26" fmla="*/ 374462 w 3501387"/>
              <a:gd name="connsiteY26" fmla="*/ 422062 h 557409"/>
              <a:gd name="connsiteX27" fmla="*/ 279905 w 3501387"/>
              <a:gd name="connsiteY27" fmla="*/ 456033 h 557409"/>
              <a:gd name="connsiteX28" fmla="*/ 174823 w 3501387"/>
              <a:gd name="connsiteY28" fmla="*/ 516019 h 557409"/>
              <a:gd name="connsiteX29" fmla="*/ 19966 w 3501387"/>
              <a:gd name="connsiteY29" fmla="*/ 552837 h 557409"/>
              <a:gd name="connsiteX30" fmla="*/ 30175 w 3501387"/>
              <a:gd name="connsiteY30" fmla="*/ 424642 h 557409"/>
              <a:gd name="connsiteX0" fmla="*/ 27585 w 3498797"/>
              <a:gd name="connsiteY0" fmla="*/ 424642 h 561647"/>
              <a:gd name="connsiteX1" fmla="*/ 273785 w 3498797"/>
              <a:gd name="connsiteY1" fmla="*/ 319177 h 561647"/>
              <a:gd name="connsiteX2" fmla="*/ 661974 w 3498797"/>
              <a:gd name="connsiteY2" fmla="*/ 207034 h 561647"/>
              <a:gd name="connsiteX3" fmla="*/ 1291702 w 3498797"/>
              <a:gd name="connsiteY3" fmla="*/ 34505 h 561647"/>
              <a:gd name="connsiteX4" fmla="*/ 1412472 w 3498797"/>
              <a:gd name="connsiteY4" fmla="*/ 8626 h 561647"/>
              <a:gd name="connsiteX5" fmla="*/ 1559121 w 3498797"/>
              <a:gd name="connsiteY5" fmla="*/ 0 h 561647"/>
              <a:gd name="connsiteX6" fmla="*/ 1955936 w 3498797"/>
              <a:gd name="connsiteY6" fmla="*/ 8626 h 561647"/>
              <a:gd name="connsiteX7" fmla="*/ 2499400 w 3498797"/>
              <a:gd name="connsiteY7" fmla="*/ 34505 h 561647"/>
              <a:gd name="connsiteX8" fmla="*/ 3008359 w 3498797"/>
              <a:gd name="connsiteY8" fmla="*/ 77637 h 561647"/>
              <a:gd name="connsiteX9" fmla="*/ 3396547 w 3498797"/>
              <a:gd name="connsiteY9" fmla="*/ 77637 h 561647"/>
              <a:gd name="connsiteX10" fmla="*/ 3491438 w 3498797"/>
              <a:gd name="connsiteY10" fmla="*/ 77637 h 561647"/>
              <a:gd name="connsiteX11" fmla="*/ 3491438 w 3498797"/>
              <a:gd name="connsiteY11" fmla="*/ 181154 h 561647"/>
              <a:gd name="connsiteX12" fmla="*/ 3482811 w 3498797"/>
              <a:gd name="connsiteY12" fmla="*/ 189781 h 561647"/>
              <a:gd name="connsiteX13" fmla="*/ 3379295 w 3498797"/>
              <a:gd name="connsiteY13" fmla="*/ 189781 h 561647"/>
              <a:gd name="connsiteX14" fmla="*/ 3111876 w 3498797"/>
              <a:gd name="connsiteY14" fmla="*/ 189781 h 561647"/>
              <a:gd name="connsiteX15" fmla="*/ 2853083 w 3498797"/>
              <a:gd name="connsiteY15" fmla="*/ 172528 h 561647"/>
              <a:gd name="connsiteX16" fmla="*/ 2577038 w 3498797"/>
              <a:gd name="connsiteY16" fmla="*/ 146649 h 561647"/>
              <a:gd name="connsiteX17" fmla="*/ 2335498 w 3498797"/>
              <a:gd name="connsiteY17" fmla="*/ 138022 h 561647"/>
              <a:gd name="connsiteX18" fmla="*/ 1947310 w 3498797"/>
              <a:gd name="connsiteY18" fmla="*/ 120769 h 561647"/>
              <a:gd name="connsiteX19" fmla="*/ 1610879 w 3498797"/>
              <a:gd name="connsiteY19" fmla="*/ 112143 h 561647"/>
              <a:gd name="connsiteX20" fmla="*/ 1507362 w 3498797"/>
              <a:gd name="connsiteY20" fmla="*/ 112143 h 561647"/>
              <a:gd name="connsiteX21" fmla="*/ 1438351 w 3498797"/>
              <a:gd name="connsiteY21" fmla="*/ 112143 h 561647"/>
              <a:gd name="connsiteX22" fmla="*/ 1162306 w 3498797"/>
              <a:gd name="connsiteY22" fmla="*/ 198407 h 561647"/>
              <a:gd name="connsiteX23" fmla="*/ 782744 w 3498797"/>
              <a:gd name="connsiteY23" fmla="*/ 301924 h 561647"/>
              <a:gd name="connsiteX24" fmla="*/ 480819 w 3498797"/>
              <a:gd name="connsiteY24" fmla="*/ 370936 h 561647"/>
              <a:gd name="connsiteX25" fmla="*/ 433424 w 3498797"/>
              <a:gd name="connsiteY25" fmla="*/ 389355 h 561647"/>
              <a:gd name="connsiteX26" fmla="*/ 371872 w 3498797"/>
              <a:gd name="connsiteY26" fmla="*/ 422062 h 561647"/>
              <a:gd name="connsiteX27" fmla="*/ 277315 w 3498797"/>
              <a:gd name="connsiteY27" fmla="*/ 456033 h 561647"/>
              <a:gd name="connsiteX28" fmla="*/ 172233 w 3498797"/>
              <a:gd name="connsiteY28" fmla="*/ 516019 h 561647"/>
              <a:gd name="connsiteX29" fmla="*/ 22090 w 3498797"/>
              <a:gd name="connsiteY29" fmla="*/ 557551 h 561647"/>
              <a:gd name="connsiteX30" fmla="*/ 27585 w 3498797"/>
              <a:gd name="connsiteY30" fmla="*/ 424642 h 561647"/>
              <a:gd name="connsiteX0" fmla="*/ 21581 w 3492793"/>
              <a:gd name="connsiteY0" fmla="*/ 424642 h 573157"/>
              <a:gd name="connsiteX1" fmla="*/ 267781 w 3492793"/>
              <a:gd name="connsiteY1" fmla="*/ 319177 h 573157"/>
              <a:gd name="connsiteX2" fmla="*/ 655970 w 3492793"/>
              <a:gd name="connsiteY2" fmla="*/ 207034 h 573157"/>
              <a:gd name="connsiteX3" fmla="*/ 1285698 w 3492793"/>
              <a:gd name="connsiteY3" fmla="*/ 34505 h 573157"/>
              <a:gd name="connsiteX4" fmla="*/ 1406468 w 3492793"/>
              <a:gd name="connsiteY4" fmla="*/ 8626 h 573157"/>
              <a:gd name="connsiteX5" fmla="*/ 1553117 w 3492793"/>
              <a:gd name="connsiteY5" fmla="*/ 0 h 573157"/>
              <a:gd name="connsiteX6" fmla="*/ 1949932 w 3492793"/>
              <a:gd name="connsiteY6" fmla="*/ 8626 h 573157"/>
              <a:gd name="connsiteX7" fmla="*/ 2493396 w 3492793"/>
              <a:gd name="connsiteY7" fmla="*/ 34505 h 573157"/>
              <a:gd name="connsiteX8" fmla="*/ 3002355 w 3492793"/>
              <a:gd name="connsiteY8" fmla="*/ 77637 h 573157"/>
              <a:gd name="connsiteX9" fmla="*/ 3390543 w 3492793"/>
              <a:gd name="connsiteY9" fmla="*/ 77637 h 573157"/>
              <a:gd name="connsiteX10" fmla="*/ 3485434 w 3492793"/>
              <a:gd name="connsiteY10" fmla="*/ 77637 h 573157"/>
              <a:gd name="connsiteX11" fmla="*/ 3485434 w 3492793"/>
              <a:gd name="connsiteY11" fmla="*/ 181154 h 573157"/>
              <a:gd name="connsiteX12" fmla="*/ 3476807 w 3492793"/>
              <a:gd name="connsiteY12" fmla="*/ 189781 h 573157"/>
              <a:gd name="connsiteX13" fmla="*/ 3373291 w 3492793"/>
              <a:gd name="connsiteY13" fmla="*/ 189781 h 573157"/>
              <a:gd name="connsiteX14" fmla="*/ 3105872 w 3492793"/>
              <a:gd name="connsiteY14" fmla="*/ 189781 h 573157"/>
              <a:gd name="connsiteX15" fmla="*/ 2847079 w 3492793"/>
              <a:gd name="connsiteY15" fmla="*/ 172528 h 573157"/>
              <a:gd name="connsiteX16" fmla="*/ 2571034 w 3492793"/>
              <a:gd name="connsiteY16" fmla="*/ 146649 h 573157"/>
              <a:gd name="connsiteX17" fmla="*/ 2329494 w 3492793"/>
              <a:gd name="connsiteY17" fmla="*/ 138022 h 573157"/>
              <a:gd name="connsiteX18" fmla="*/ 1941306 w 3492793"/>
              <a:gd name="connsiteY18" fmla="*/ 120769 h 573157"/>
              <a:gd name="connsiteX19" fmla="*/ 1604875 w 3492793"/>
              <a:gd name="connsiteY19" fmla="*/ 112143 h 573157"/>
              <a:gd name="connsiteX20" fmla="*/ 1501358 w 3492793"/>
              <a:gd name="connsiteY20" fmla="*/ 112143 h 573157"/>
              <a:gd name="connsiteX21" fmla="*/ 1432347 w 3492793"/>
              <a:gd name="connsiteY21" fmla="*/ 112143 h 573157"/>
              <a:gd name="connsiteX22" fmla="*/ 1156302 w 3492793"/>
              <a:gd name="connsiteY22" fmla="*/ 198407 h 573157"/>
              <a:gd name="connsiteX23" fmla="*/ 776740 w 3492793"/>
              <a:gd name="connsiteY23" fmla="*/ 301924 h 573157"/>
              <a:gd name="connsiteX24" fmla="*/ 474815 w 3492793"/>
              <a:gd name="connsiteY24" fmla="*/ 370936 h 573157"/>
              <a:gd name="connsiteX25" fmla="*/ 427420 w 3492793"/>
              <a:gd name="connsiteY25" fmla="*/ 389355 h 573157"/>
              <a:gd name="connsiteX26" fmla="*/ 365868 w 3492793"/>
              <a:gd name="connsiteY26" fmla="*/ 422062 h 573157"/>
              <a:gd name="connsiteX27" fmla="*/ 271311 w 3492793"/>
              <a:gd name="connsiteY27" fmla="*/ 456033 h 573157"/>
              <a:gd name="connsiteX28" fmla="*/ 166229 w 3492793"/>
              <a:gd name="connsiteY28" fmla="*/ 516019 h 573157"/>
              <a:gd name="connsiteX29" fmla="*/ 16086 w 3492793"/>
              <a:gd name="connsiteY29" fmla="*/ 557551 h 573157"/>
              <a:gd name="connsiteX30" fmla="*/ 21581 w 3492793"/>
              <a:gd name="connsiteY30" fmla="*/ 424642 h 573157"/>
              <a:gd name="connsiteX0" fmla="*/ 16236 w 3487448"/>
              <a:gd name="connsiteY0" fmla="*/ 424642 h 573157"/>
              <a:gd name="connsiteX1" fmla="*/ 262436 w 3487448"/>
              <a:gd name="connsiteY1" fmla="*/ 319177 h 573157"/>
              <a:gd name="connsiteX2" fmla="*/ 650625 w 3487448"/>
              <a:gd name="connsiteY2" fmla="*/ 207034 h 573157"/>
              <a:gd name="connsiteX3" fmla="*/ 1280353 w 3487448"/>
              <a:gd name="connsiteY3" fmla="*/ 34505 h 573157"/>
              <a:gd name="connsiteX4" fmla="*/ 1401123 w 3487448"/>
              <a:gd name="connsiteY4" fmla="*/ 8626 h 573157"/>
              <a:gd name="connsiteX5" fmla="*/ 1547772 w 3487448"/>
              <a:gd name="connsiteY5" fmla="*/ 0 h 573157"/>
              <a:gd name="connsiteX6" fmla="*/ 1944587 w 3487448"/>
              <a:gd name="connsiteY6" fmla="*/ 8626 h 573157"/>
              <a:gd name="connsiteX7" fmla="*/ 2488051 w 3487448"/>
              <a:gd name="connsiteY7" fmla="*/ 34505 h 573157"/>
              <a:gd name="connsiteX8" fmla="*/ 2997010 w 3487448"/>
              <a:gd name="connsiteY8" fmla="*/ 77637 h 573157"/>
              <a:gd name="connsiteX9" fmla="*/ 3385198 w 3487448"/>
              <a:gd name="connsiteY9" fmla="*/ 77637 h 573157"/>
              <a:gd name="connsiteX10" fmla="*/ 3480089 w 3487448"/>
              <a:gd name="connsiteY10" fmla="*/ 77637 h 573157"/>
              <a:gd name="connsiteX11" fmla="*/ 3480089 w 3487448"/>
              <a:gd name="connsiteY11" fmla="*/ 181154 h 573157"/>
              <a:gd name="connsiteX12" fmla="*/ 3471462 w 3487448"/>
              <a:gd name="connsiteY12" fmla="*/ 189781 h 573157"/>
              <a:gd name="connsiteX13" fmla="*/ 3367946 w 3487448"/>
              <a:gd name="connsiteY13" fmla="*/ 189781 h 573157"/>
              <a:gd name="connsiteX14" fmla="*/ 3100527 w 3487448"/>
              <a:gd name="connsiteY14" fmla="*/ 189781 h 573157"/>
              <a:gd name="connsiteX15" fmla="*/ 2841734 w 3487448"/>
              <a:gd name="connsiteY15" fmla="*/ 172528 h 573157"/>
              <a:gd name="connsiteX16" fmla="*/ 2565689 w 3487448"/>
              <a:gd name="connsiteY16" fmla="*/ 146649 h 573157"/>
              <a:gd name="connsiteX17" fmla="*/ 2324149 w 3487448"/>
              <a:gd name="connsiteY17" fmla="*/ 138022 h 573157"/>
              <a:gd name="connsiteX18" fmla="*/ 1935961 w 3487448"/>
              <a:gd name="connsiteY18" fmla="*/ 120769 h 573157"/>
              <a:gd name="connsiteX19" fmla="*/ 1599530 w 3487448"/>
              <a:gd name="connsiteY19" fmla="*/ 112143 h 573157"/>
              <a:gd name="connsiteX20" fmla="*/ 1496013 w 3487448"/>
              <a:gd name="connsiteY20" fmla="*/ 112143 h 573157"/>
              <a:gd name="connsiteX21" fmla="*/ 1427002 w 3487448"/>
              <a:gd name="connsiteY21" fmla="*/ 112143 h 573157"/>
              <a:gd name="connsiteX22" fmla="*/ 1150957 w 3487448"/>
              <a:gd name="connsiteY22" fmla="*/ 198407 h 573157"/>
              <a:gd name="connsiteX23" fmla="*/ 771395 w 3487448"/>
              <a:gd name="connsiteY23" fmla="*/ 301924 h 573157"/>
              <a:gd name="connsiteX24" fmla="*/ 469470 w 3487448"/>
              <a:gd name="connsiteY24" fmla="*/ 370936 h 573157"/>
              <a:gd name="connsiteX25" fmla="*/ 422075 w 3487448"/>
              <a:gd name="connsiteY25" fmla="*/ 389355 h 573157"/>
              <a:gd name="connsiteX26" fmla="*/ 360523 w 3487448"/>
              <a:gd name="connsiteY26" fmla="*/ 422062 h 573157"/>
              <a:gd name="connsiteX27" fmla="*/ 265966 w 3487448"/>
              <a:gd name="connsiteY27" fmla="*/ 456033 h 573157"/>
              <a:gd name="connsiteX28" fmla="*/ 160884 w 3487448"/>
              <a:gd name="connsiteY28" fmla="*/ 516019 h 573157"/>
              <a:gd name="connsiteX29" fmla="*/ 10741 w 3487448"/>
              <a:gd name="connsiteY29" fmla="*/ 557551 h 573157"/>
              <a:gd name="connsiteX30" fmla="*/ 16236 w 3487448"/>
              <a:gd name="connsiteY30" fmla="*/ 424642 h 573157"/>
              <a:gd name="connsiteX0" fmla="*/ 20321 w 3491533"/>
              <a:gd name="connsiteY0" fmla="*/ 424642 h 571160"/>
              <a:gd name="connsiteX1" fmla="*/ 266521 w 3491533"/>
              <a:gd name="connsiteY1" fmla="*/ 319177 h 571160"/>
              <a:gd name="connsiteX2" fmla="*/ 654710 w 3491533"/>
              <a:gd name="connsiteY2" fmla="*/ 207034 h 571160"/>
              <a:gd name="connsiteX3" fmla="*/ 1284438 w 3491533"/>
              <a:gd name="connsiteY3" fmla="*/ 34505 h 571160"/>
              <a:gd name="connsiteX4" fmla="*/ 1405208 w 3491533"/>
              <a:gd name="connsiteY4" fmla="*/ 8626 h 571160"/>
              <a:gd name="connsiteX5" fmla="*/ 1551857 w 3491533"/>
              <a:gd name="connsiteY5" fmla="*/ 0 h 571160"/>
              <a:gd name="connsiteX6" fmla="*/ 1948672 w 3491533"/>
              <a:gd name="connsiteY6" fmla="*/ 8626 h 571160"/>
              <a:gd name="connsiteX7" fmla="*/ 2492136 w 3491533"/>
              <a:gd name="connsiteY7" fmla="*/ 34505 h 571160"/>
              <a:gd name="connsiteX8" fmla="*/ 3001095 w 3491533"/>
              <a:gd name="connsiteY8" fmla="*/ 77637 h 571160"/>
              <a:gd name="connsiteX9" fmla="*/ 3389283 w 3491533"/>
              <a:gd name="connsiteY9" fmla="*/ 77637 h 571160"/>
              <a:gd name="connsiteX10" fmla="*/ 3484174 w 3491533"/>
              <a:gd name="connsiteY10" fmla="*/ 77637 h 571160"/>
              <a:gd name="connsiteX11" fmla="*/ 3484174 w 3491533"/>
              <a:gd name="connsiteY11" fmla="*/ 181154 h 571160"/>
              <a:gd name="connsiteX12" fmla="*/ 3475547 w 3491533"/>
              <a:gd name="connsiteY12" fmla="*/ 189781 h 571160"/>
              <a:gd name="connsiteX13" fmla="*/ 3372031 w 3491533"/>
              <a:gd name="connsiteY13" fmla="*/ 189781 h 571160"/>
              <a:gd name="connsiteX14" fmla="*/ 3104612 w 3491533"/>
              <a:gd name="connsiteY14" fmla="*/ 189781 h 571160"/>
              <a:gd name="connsiteX15" fmla="*/ 2845819 w 3491533"/>
              <a:gd name="connsiteY15" fmla="*/ 172528 h 571160"/>
              <a:gd name="connsiteX16" fmla="*/ 2569774 w 3491533"/>
              <a:gd name="connsiteY16" fmla="*/ 146649 h 571160"/>
              <a:gd name="connsiteX17" fmla="*/ 2328234 w 3491533"/>
              <a:gd name="connsiteY17" fmla="*/ 138022 h 571160"/>
              <a:gd name="connsiteX18" fmla="*/ 1940046 w 3491533"/>
              <a:gd name="connsiteY18" fmla="*/ 120769 h 571160"/>
              <a:gd name="connsiteX19" fmla="*/ 1603615 w 3491533"/>
              <a:gd name="connsiteY19" fmla="*/ 112143 h 571160"/>
              <a:gd name="connsiteX20" fmla="*/ 1500098 w 3491533"/>
              <a:gd name="connsiteY20" fmla="*/ 112143 h 571160"/>
              <a:gd name="connsiteX21" fmla="*/ 1431087 w 3491533"/>
              <a:gd name="connsiteY21" fmla="*/ 112143 h 571160"/>
              <a:gd name="connsiteX22" fmla="*/ 1155042 w 3491533"/>
              <a:gd name="connsiteY22" fmla="*/ 198407 h 571160"/>
              <a:gd name="connsiteX23" fmla="*/ 775480 w 3491533"/>
              <a:gd name="connsiteY23" fmla="*/ 301924 h 571160"/>
              <a:gd name="connsiteX24" fmla="*/ 473555 w 3491533"/>
              <a:gd name="connsiteY24" fmla="*/ 370936 h 571160"/>
              <a:gd name="connsiteX25" fmla="*/ 426160 w 3491533"/>
              <a:gd name="connsiteY25" fmla="*/ 389355 h 571160"/>
              <a:gd name="connsiteX26" fmla="*/ 364608 w 3491533"/>
              <a:gd name="connsiteY26" fmla="*/ 422062 h 571160"/>
              <a:gd name="connsiteX27" fmla="*/ 270051 w 3491533"/>
              <a:gd name="connsiteY27" fmla="*/ 456033 h 571160"/>
              <a:gd name="connsiteX28" fmla="*/ 164969 w 3491533"/>
              <a:gd name="connsiteY28" fmla="*/ 516019 h 571160"/>
              <a:gd name="connsiteX29" fmla="*/ 14826 w 3491533"/>
              <a:gd name="connsiteY29" fmla="*/ 557551 h 571160"/>
              <a:gd name="connsiteX30" fmla="*/ 20321 w 3491533"/>
              <a:gd name="connsiteY30" fmla="*/ 424642 h 571160"/>
              <a:gd name="connsiteX0" fmla="*/ 20321 w 3492302"/>
              <a:gd name="connsiteY0" fmla="*/ 424642 h 571160"/>
              <a:gd name="connsiteX1" fmla="*/ 266521 w 3492302"/>
              <a:gd name="connsiteY1" fmla="*/ 319177 h 571160"/>
              <a:gd name="connsiteX2" fmla="*/ 654710 w 3492302"/>
              <a:gd name="connsiteY2" fmla="*/ 207034 h 571160"/>
              <a:gd name="connsiteX3" fmla="*/ 1284438 w 3492302"/>
              <a:gd name="connsiteY3" fmla="*/ 34505 h 571160"/>
              <a:gd name="connsiteX4" fmla="*/ 1405208 w 3492302"/>
              <a:gd name="connsiteY4" fmla="*/ 8626 h 571160"/>
              <a:gd name="connsiteX5" fmla="*/ 1551857 w 3492302"/>
              <a:gd name="connsiteY5" fmla="*/ 0 h 571160"/>
              <a:gd name="connsiteX6" fmla="*/ 1948672 w 3492302"/>
              <a:gd name="connsiteY6" fmla="*/ 8626 h 571160"/>
              <a:gd name="connsiteX7" fmla="*/ 2492136 w 3492302"/>
              <a:gd name="connsiteY7" fmla="*/ 34505 h 571160"/>
              <a:gd name="connsiteX8" fmla="*/ 3001095 w 3492302"/>
              <a:gd name="connsiteY8" fmla="*/ 77637 h 571160"/>
              <a:gd name="connsiteX9" fmla="*/ 3389283 w 3492302"/>
              <a:gd name="connsiteY9" fmla="*/ 77637 h 571160"/>
              <a:gd name="connsiteX10" fmla="*/ 3395274 w 3492302"/>
              <a:gd name="connsiteY10" fmla="*/ 77637 h 571160"/>
              <a:gd name="connsiteX11" fmla="*/ 3484174 w 3492302"/>
              <a:gd name="connsiteY11" fmla="*/ 181154 h 571160"/>
              <a:gd name="connsiteX12" fmla="*/ 3475547 w 3492302"/>
              <a:gd name="connsiteY12" fmla="*/ 189781 h 571160"/>
              <a:gd name="connsiteX13" fmla="*/ 3372031 w 3492302"/>
              <a:gd name="connsiteY13" fmla="*/ 189781 h 571160"/>
              <a:gd name="connsiteX14" fmla="*/ 3104612 w 3492302"/>
              <a:gd name="connsiteY14" fmla="*/ 189781 h 571160"/>
              <a:gd name="connsiteX15" fmla="*/ 2845819 w 3492302"/>
              <a:gd name="connsiteY15" fmla="*/ 172528 h 571160"/>
              <a:gd name="connsiteX16" fmla="*/ 2569774 w 3492302"/>
              <a:gd name="connsiteY16" fmla="*/ 146649 h 571160"/>
              <a:gd name="connsiteX17" fmla="*/ 2328234 w 3492302"/>
              <a:gd name="connsiteY17" fmla="*/ 138022 h 571160"/>
              <a:gd name="connsiteX18" fmla="*/ 1940046 w 3492302"/>
              <a:gd name="connsiteY18" fmla="*/ 120769 h 571160"/>
              <a:gd name="connsiteX19" fmla="*/ 1603615 w 3492302"/>
              <a:gd name="connsiteY19" fmla="*/ 112143 h 571160"/>
              <a:gd name="connsiteX20" fmla="*/ 1500098 w 3492302"/>
              <a:gd name="connsiteY20" fmla="*/ 112143 h 571160"/>
              <a:gd name="connsiteX21" fmla="*/ 1431087 w 3492302"/>
              <a:gd name="connsiteY21" fmla="*/ 112143 h 571160"/>
              <a:gd name="connsiteX22" fmla="*/ 1155042 w 3492302"/>
              <a:gd name="connsiteY22" fmla="*/ 198407 h 571160"/>
              <a:gd name="connsiteX23" fmla="*/ 775480 w 3492302"/>
              <a:gd name="connsiteY23" fmla="*/ 301924 h 571160"/>
              <a:gd name="connsiteX24" fmla="*/ 473555 w 3492302"/>
              <a:gd name="connsiteY24" fmla="*/ 370936 h 571160"/>
              <a:gd name="connsiteX25" fmla="*/ 426160 w 3492302"/>
              <a:gd name="connsiteY25" fmla="*/ 389355 h 571160"/>
              <a:gd name="connsiteX26" fmla="*/ 364608 w 3492302"/>
              <a:gd name="connsiteY26" fmla="*/ 422062 h 571160"/>
              <a:gd name="connsiteX27" fmla="*/ 270051 w 3492302"/>
              <a:gd name="connsiteY27" fmla="*/ 456033 h 571160"/>
              <a:gd name="connsiteX28" fmla="*/ 164969 w 3492302"/>
              <a:gd name="connsiteY28" fmla="*/ 516019 h 571160"/>
              <a:gd name="connsiteX29" fmla="*/ 14826 w 3492302"/>
              <a:gd name="connsiteY29" fmla="*/ 557551 h 571160"/>
              <a:gd name="connsiteX30" fmla="*/ 20321 w 3492302"/>
              <a:gd name="connsiteY30" fmla="*/ 424642 h 571160"/>
              <a:gd name="connsiteX0" fmla="*/ 20321 w 3484234"/>
              <a:gd name="connsiteY0" fmla="*/ 424642 h 571160"/>
              <a:gd name="connsiteX1" fmla="*/ 266521 w 3484234"/>
              <a:gd name="connsiteY1" fmla="*/ 319177 h 571160"/>
              <a:gd name="connsiteX2" fmla="*/ 654710 w 3484234"/>
              <a:gd name="connsiteY2" fmla="*/ 207034 h 571160"/>
              <a:gd name="connsiteX3" fmla="*/ 1284438 w 3484234"/>
              <a:gd name="connsiteY3" fmla="*/ 34505 h 571160"/>
              <a:gd name="connsiteX4" fmla="*/ 1405208 w 3484234"/>
              <a:gd name="connsiteY4" fmla="*/ 8626 h 571160"/>
              <a:gd name="connsiteX5" fmla="*/ 1551857 w 3484234"/>
              <a:gd name="connsiteY5" fmla="*/ 0 h 571160"/>
              <a:gd name="connsiteX6" fmla="*/ 1948672 w 3484234"/>
              <a:gd name="connsiteY6" fmla="*/ 8626 h 571160"/>
              <a:gd name="connsiteX7" fmla="*/ 2492136 w 3484234"/>
              <a:gd name="connsiteY7" fmla="*/ 34505 h 571160"/>
              <a:gd name="connsiteX8" fmla="*/ 3001095 w 3484234"/>
              <a:gd name="connsiteY8" fmla="*/ 77637 h 571160"/>
              <a:gd name="connsiteX9" fmla="*/ 3389283 w 3484234"/>
              <a:gd name="connsiteY9" fmla="*/ 77637 h 571160"/>
              <a:gd name="connsiteX10" fmla="*/ 3395274 w 3484234"/>
              <a:gd name="connsiteY10" fmla="*/ 77637 h 571160"/>
              <a:gd name="connsiteX11" fmla="*/ 3484174 w 3484234"/>
              <a:gd name="connsiteY11" fmla="*/ 181154 h 571160"/>
              <a:gd name="connsiteX12" fmla="*/ 3380297 w 3484234"/>
              <a:gd name="connsiteY12" fmla="*/ 208831 h 571160"/>
              <a:gd name="connsiteX13" fmla="*/ 3372031 w 3484234"/>
              <a:gd name="connsiteY13" fmla="*/ 189781 h 571160"/>
              <a:gd name="connsiteX14" fmla="*/ 3104612 w 3484234"/>
              <a:gd name="connsiteY14" fmla="*/ 189781 h 571160"/>
              <a:gd name="connsiteX15" fmla="*/ 2845819 w 3484234"/>
              <a:gd name="connsiteY15" fmla="*/ 172528 h 571160"/>
              <a:gd name="connsiteX16" fmla="*/ 2569774 w 3484234"/>
              <a:gd name="connsiteY16" fmla="*/ 146649 h 571160"/>
              <a:gd name="connsiteX17" fmla="*/ 2328234 w 3484234"/>
              <a:gd name="connsiteY17" fmla="*/ 138022 h 571160"/>
              <a:gd name="connsiteX18" fmla="*/ 1940046 w 3484234"/>
              <a:gd name="connsiteY18" fmla="*/ 120769 h 571160"/>
              <a:gd name="connsiteX19" fmla="*/ 1603615 w 3484234"/>
              <a:gd name="connsiteY19" fmla="*/ 112143 h 571160"/>
              <a:gd name="connsiteX20" fmla="*/ 1500098 w 3484234"/>
              <a:gd name="connsiteY20" fmla="*/ 112143 h 571160"/>
              <a:gd name="connsiteX21" fmla="*/ 1431087 w 3484234"/>
              <a:gd name="connsiteY21" fmla="*/ 112143 h 571160"/>
              <a:gd name="connsiteX22" fmla="*/ 1155042 w 3484234"/>
              <a:gd name="connsiteY22" fmla="*/ 198407 h 571160"/>
              <a:gd name="connsiteX23" fmla="*/ 775480 w 3484234"/>
              <a:gd name="connsiteY23" fmla="*/ 301924 h 571160"/>
              <a:gd name="connsiteX24" fmla="*/ 473555 w 3484234"/>
              <a:gd name="connsiteY24" fmla="*/ 370936 h 571160"/>
              <a:gd name="connsiteX25" fmla="*/ 426160 w 3484234"/>
              <a:gd name="connsiteY25" fmla="*/ 389355 h 571160"/>
              <a:gd name="connsiteX26" fmla="*/ 364608 w 3484234"/>
              <a:gd name="connsiteY26" fmla="*/ 422062 h 571160"/>
              <a:gd name="connsiteX27" fmla="*/ 270051 w 3484234"/>
              <a:gd name="connsiteY27" fmla="*/ 456033 h 571160"/>
              <a:gd name="connsiteX28" fmla="*/ 164969 w 3484234"/>
              <a:gd name="connsiteY28" fmla="*/ 516019 h 571160"/>
              <a:gd name="connsiteX29" fmla="*/ 14826 w 3484234"/>
              <a:gd name="connsiteY29" fmla="*/ 557551 h 571160"/>
              <a:gd name="connsiteX30" fmla="*/ 20321 w 3484234"/>
              <a:gd name="connsiteY30" fmla="*/ 424642 h 571160"/>
              <a:gd name="connsiteX0" fmla="*/ 20321 w 3420134"/>
              <a:gd name="connsiteY0" fmla="*/ 424642 h 571160"/>
              <a:gd name="connsiteX1" fmla="*/ 266521 w 3420134"/>
              <a:gd name="connsiteY1" fmla="*/ 319177 h 571160"/>
              <a:gd name="connsiteX2" fmla="*/ 654710 w 3420134"/>
              <a:gd name="connsiteY2" fmla="*/ 207034 h 571160"/>
              <a:gd name="connsiteX3" fmla="*/ 1284438 w 3420134"/>
              <a:gd name="connsiteY3" fmla="*/ 34505 h 571160"/>
              <a:gd name="connsiteX4" fmla="*/ 1405208 w 3420134"/>
              <a:gd name="connsiteY4" fmla="*/ 8626 h 571160"/>
              <a:gd name="connsiteX5" fmla="*/ 1551857 w 3420134"/>
              <a:gd name="connsiteY5" fmla="*/ 0 h 571160"/>
              <a:gd name="connsiteX6" fmla="*/ 1948672 w 3420134"/>
              <a:gd name="connsiteY6" fmla="*/ 8626 h 571160"/>
              <a:gd name="connsiteX7" fmla="*/ 2492136 w 3420134"/>
              <a:gd name="connsiteY7" fmla="*/ 34505 h 571160"/>
              <a:gd name="connsiteX8" fmla="*/ 3001095 w 3420134"/>
              <a:gd name="connsiteY8" fmla="*/ 77637 h 571160"/>
              <a:gd name="connsiteX9" fmla="*/ 3389283 w 3420134"/>
              <a:gd name="connsiteY9" fmla="*/ 77637 h 571160"/>
              <a:gd name="connsiteX10" fmla="*/ 3395274 w 3420134"/>
              <a:gd name="connsiteY10" fmla="*/ 77637 h 571160"/>
              <a:gd name="connsiteX11" fmla="*/ 3388924 w 3420134"/>
              <a:gd name="connsiteY11" fmla="*/ 244654 h 571160"/>
              <a:gd name="connsiteX12" fmla="*/ 3380297 w 3420134"/>
              <a:gd name="connsiteY12" fmla="*/ 208831 h 571160"/>
              <a:gd name="connsiteX13" fmla="*/ 3372031 w 3420134"/>
              <a:gd name="connsiteY13" fmla="*/ 189781 h 571160"/>
              <a:gd name="connsiteX14" fmla="*/ 3104612 w 3420134"/>
              <a:gd name="connsiteY14" fmla="*/ 189781 h 571160"/>
              <a:gd name="connsiteX15" fmla="*/ 2845819 w 3420134"/>
              <a:gd name="connsiteY15" fmla="*/ 172528 h 571160"/>
              <a:gd name="connsiteX16" fmla="*/ 2569774 w 3420134"/>
              <a:gd name="connsiteY16" fmla="*/ 146649 h 571160"/>
              <a:gd name="connsiteX17" fmla="*/ 2328234 w 3420134"/>
              <a:gd name="connsiteY17" fmla="*/ 138022 h 571160"/>
              <a:gd name="connsiteX18" fmla="*/ 1940046 w 3420134"/>
              <a:gd name="connsiteY18" fmla="*/ 120769 h 571160"/>
              <a:gd name="connsiteX19" fmla="*/ 1603615 w 3420134"/>
              <a:gd name="connsiteY19" fmla="*/ 112143 h 571160"/>
              <a:gd name="connsiteX20" fmla="*/ 1500098 w 3420134"/>
              <a:gd name="connsiteY20" fmla="*/ 112143 h 571160"/>
              <a:gd name="connsiteX21" fmla="*/ 1431087 w 3420134"/>
              <a:gd name="connsiteY21" fmla="*/ 112143 h 571160"/>
              <a:gd name="connsiteX22" fmla="*/ 1155042 w 3420134"/>
              <a:gd name="connsiteY22" fmla="*/ 198407 h 571160"/>
              <a:gd name="connsiteX23" fmla="*/ 775480 w 3420134"/>
              <a:gd name="connsiteY23" fmla="*/ 301924 h 571160"/>
              <a:gd name="connsiteX24" fmla="*/ 473555 w 3420134"/>
              <a:gd name="connsiteY24" fmla="*/ 370936 h 571160"/>
              <a:gd name="connsiteX25" fmla="*/ 426160 w 3420134"/>
              <a:gd name="connsiteY25" fmla="*/ 389355 h 571160"/>
              <a:gd name="connsiteX26" fmla="*/ 364608 w 3420134"/>
              <a:gd name="connsiteY26" fmla="*/ 422062 h 571160"/>
              <a:gd name="connsiteX27" fmla="*/ 270051 w 3420134"/>
              <a:gd name="connsiteY27" fmla="*/ 456033 h 571160"/>
              <a:gd name="connsiteX28" fmla="*/ 164969 w 3420134"/>
              <a:gd name="connsiteY28" fmla="*/ 516019 h 571160"/>
              <a:gd name="connsiteX29" fmla="*/ 14826 w 3420134"/>
              <a:gd name="connsiteY29" fmla="*/ 557551 h 571160"/>
              <a:gd name="connsiteX30" fmla="*/ 20321 w 3420134"/>
              <a:gd name="connsiteY30" fmla="*/ 424642 h 571160"/>
              <a:gd name="connsiteX0" fmla="*/ 20321 w 3414057"/>
              <a:gd name="connsiteY0" fmla="*/ 424642 h 571160"/>
              <a:gd name="connsiteX1" fmla="*/ 266521 w 3414057"/>
              <a:gd name="connsiteY1" fmla="*/ 319177 h 571160"/>
              <a:gd name="connsiteX2" fmla="*/ 654710 w 3414057"/>
              <a:gd name="connsiteY2" fmla="*/ 207034 h 571160"/>
              <a:gd name="connsiteX3" fmla="*/ 1284438 w 3414057"/>
              <a:gd name="connsiteY3" fmla="*/ 34505 h 571160"/>
              <a:gd name="connsiteX4" fmla="*/ 1405208 w 3414057"/>
              <a:gd name="connsiteY4" fmla="*/ 8626 h 571160"/>
              <a:gd name="connsiteX5" fmla="*/ 1551857 w 3414057"/>
              <a:gd name="connsiteY5" fmla="*/ 0 h 571160"/>
              <a:gd name="connsiteX6" fmla="*/ 1948672 w 3414057"/>
              <a:gd name="connsiteY6" fmla="*/ 8626 h 571160"/>
              <a:gd name="connsiteX7" fmla="*/ 2492136 w 3414057"/>
              <a:gd name="connsiteY7" fmla="*/ 34505 h 571160"/>
              <a:gd name="connsiteX8" fmla="*/ 3001095 w 3414057"/>
              <a:gd name="connsiteY8" fmla="*/ 77637 h 571160"/>
              <a:gd name="connsiteX9" fmla="*/ 3389283 w 3414057"/>
              <a:gd name="connsiteY9" fmla="*/ 77637 h 571160"/>
              <a:gd name="connsiteX10" fmla="*/ 3376224 w 3414057"/>
              <a:gd name="connsiteY10" fmla="*/ 90337 h 571160"/>
              <a:gd name="connsiteX11" fmla="*/ 3388924 w 3414057"/>
              <a:gd name="connsiteY11" fmla="*/ 244654 h 571160"/>
              <a:gd name="connsiteX12" fmla="*/ 3380297 w 3414057"/>
              <a:gd name="connsiteY12" fmla="*/ 208831 h 571160"/>
              <a:gd name="connsiteX13" fmla="*/ 3372031 w 3414057"/>
              <a:gd name="connsiteY13" fmla="*/ 189781 h 571160"/>
              <a:gd name="connsiteX14" fmla="*/ 3104612 w 3414057"/>
              <a:gd name="connsiteY14" fmla="*/ 189781 h 571160"/>
              <a:gd name="connsiteX15" fmla="*/ 2845819 w 3414057"/>
              <a:gd name="connsiteY15" fmla="*/ 172528 h 571160"/>
              <a:gd name="connsiteX16" fmla="*/ 2569774 w 3414057"/>
              <a:gd name="connsiteY16" fmla="*/ 146649 h 571160"/>
              <a:gd name="connsiteX17" fmla="*/ 2328234 w 3414057"/>
              <a:gd name="connsiteY17" fmla="*/ 138022 h 571160"/>
              <a:gd name="connsiteX18" fmla="*/ 1940046 w 3414057"/>
              <a:gd name="connsiteY18" fmla="*/ 120769 h 571160"/>
              <a:gd name="connsiteX19" fmla="*/ 1603615 w 3414057"/>
              <a:gd name="connsiteY19" fmla="*/ 112143 h 571160"/>
              <a:gd name="connsiteX20" fmla="*/ 1500098 w 3414057"/>
              <a:gd name="connsiteY20" fmla="*/ 112143 h 571160"/>
              <a:gd name="connsiteX21" fmla="*/ 1431087 w 3414057"/>
              <a:gd name="connsiteY21" fmla="*/ 112143 h 571160"/>
              <a:gd name="connsiteX22" fmla="*/ 1155042 w 3414057"/>
              <a:gd name="connsiteY22" fmla="*/ 198407 h 571160"/>
              <a:gd name="connsiteX23" fmla="*/ 775480 w 3414057"/>
              <a:gd name="connsiteY23" fmla="*/ 301924 h 571160"/>
              <a:gd name="connsiteX24" fmla="*/ 473555 w 3414057"/>
              <a:gd name="connsiteY24" fmla="*/ 370936 h 571160"/>
              <a:gd name="connsiteX25" fmla="*/ 426160 w 3414057"/>
              <a:gd name="connsiteY25" fmla="*/ 389355 h 571160"/>
              <a:gd name="connsiteX26" fmla="*/ 364608 w 3414057"/>
              <a:gd name="connsiteY26" fmla="*/ 422062 h 571160"/>
              <a:gd name="connsiteX27" fmla="*/ 270051 w 3414057"/>
              <a:gd name="connsiteY27" fmla="*/ 456033 h 571160"/>
              <a:gd name="connsiteX28" fmla="*/ 164969 w 3414057"/>
              <a:gd name="connsiteY28" fmla="*/ 516019 h 571160"/>
              <a:gd name="connsiteX29" fmla="*/ 14826 w 3414057"/>
              <a:gd name="connsiteY29" fmla="*/ 557551 h 571160"/>
              <a:gd name="connsiteX30" fmla="*/ 20321 w 3414057"/>
              <a:gd name="connsiteY30" fmla="*/ 424642 h 571160"/>
              <a:gd name="connsiteX0" fmla="*/ 20321 w 3394104"/>
              <a:gd name="connsiteY0" fmla="*/ 424642 h 571160"/>
              <a:gd name="connsiteX1" fmla="*/ 266521 w 3394104"/>
              <a:gd name="connsiteY1" fmla="*/ 319177 h 571160"/>
              <a:gd name="connsiteX2" fmla="*/ 654710 w 3394104"/>
              <a:gd name="connsiteY2" fmla="*/ 207034 h 571160"/>
              <a:gd name="connsiteX3" fmla="*/ 1284438 w 3394104"/>
              <a:gd name="connsiteY3" fmla="*/ 34505 h 571160"/>
              <a:gd name="connsiteX4" fmla="*/ 1405208 w 3394104"/>
              <a:gd name="connsiteY4" fmla="*/ 8626 h 571160"/>
              <a:gd name="connsiteX5" fmla="*/ 1551857 w 3394104"/>
              <a:gd name="connsiteY5" fmla="*/ 0 h 571160"/>
              <a:gd name="connsiteX6" fmla="*/ 1948672 w 3394104"/>
              <a:gd name="connsiteY6" fmla="*/ 8626 h 571160"/>
              <a:gd name="connsiteX7" fmla="*/ 2492136 w 3394104"/>
              <a:gd name="connsiteY7" fmla="*/ 34505 h 571160"/>
              <a:gd name="connsiteX8" fmla="*/ 3001095 w 3394104"/>
              <a:gd name="connsiteY8" fmla="*/ 77637 h 571160"/>
              <a:gd name="connsiteX9" fmla="*/ 3319433 w 3394104"/>
              <a:gd name="connsiteY9" fmla="*/ 71287 h 571160"/>
              <a:gd name="connsiteX10" fmla="*/ 3376224 w 3394104"/>
              <a:gd name="connsiteY10" fmla="*/ 90337 h 571160"/>
              <a:gd name="connsiteX11" fmla="*/ 3388924 w 3394104"/>
              <a:gd name="connsiteY11" fmla="*/ 244654 h 571160"/>
              <a:gd name="connsiteX12" fmla="*/ 3380297 w 3394104"/>
              <a:gd name="connsiteY12" fmla="*/ 208831 h 571160"/>
              <a:gd name="connsiteX13" fmla="*/ 3372031 w 3394104"/>
              <a:gd name="connsiteY13" fmla="*/ 189781 h 571160"/>
              <a:gd name="connsiteX14" fmla="*/ 3104612 w 3394104"/>
              <a:gd name="connsiteY14" fmla="*/ 189781 h 571160"/>
              <a:gd name="connsiteX15" fmla="*/ 2845819 w 3394104"/>
              <a:gd name="connsiteY15" fmla="*/ 172528 h 571160"/>
              <a:gd name="connsiteX16" fmla="*/ 2569774 w 3394104"/>
              <a:gd name="connsiteY16" fmla="*/ 146649 h 571160"/>
              <a:gd name="connsiteX17" fmla="*/ 2328234 w 3394104"/>
              <a:gd name="connsiteY17" fmla="*/ 138022 h 571160"/>
              <a:gd name="connsiteX18" fmla="*/ 1940046 w 3394104"/>
              <a:gd name="connsiteY18" fmla="*/ 120769 h 571160"/>
              <a:gd name="connsiteX19" fmla="*/ 1603615 w 3394104"/>
              <a:gd name="connsiteY19" fmla="*/ 112143 h 571160"/>
              <a:gd name="connsiteX20" fmla="*/ 1500098 w 3394104"/>
              <a:gd name="connsiteY20" fmla="*/ 112143 h 571160"/>
              <a:gd name="connsiteX21" fmla="*/ 1431087 w 3394104"/>
              <a:gd name="connsiteY21" fmla="*/ 112143 h 571160"/>
              <a:gd name="connsiteX22" fmla="*/ 1155042 w 3394104"/>
              <a:gd name="connsiteY22" fmla="*/ 198407 h 571160"/>
              <a:gd name="connsiteX23" fmla="*/ 775480 w 3394104"/>
              <a:gd name="connsiteY23" fmla="*/ 301924 h 571160"/>
              <a:gd name="connsiteX24" fmla="*/ 473555 w 3394104"/>
              <a:gd name="connsiteY24" fmla="*/ 370936 h 571160"/>
              <a:gd name="connsiteX25" fmla="*/ 426160 w 3394104"/>
              <a:gd name="connsiteY25" fmla="*/ 389355 h 571160"/>
              <a:gd name="connsiteX26" fmla="*/ 364608 w 3394104"/>
              <a:gd name="connsiteY26" fmla="*/ 422062 h 571160"/>
              <a:gd name="connsiteX27" fmla="*/ 270051 w 3394104"/>
              <a:gd name="connsiteY27" fmla="*/ 456033 h 571160"/>
              <a:gd name="connsiteX28" fmla="*/ 164969 w 3394104"/>
              <a:gd name="connsiteY28" fmla="*/ 516019 h 571160"/>
              <a:gd name="connsiteX29" fmla="*/ 14826 w 3394104"/>
              <a:gd name="connsiteY29" fmla="*/ 557551 h 571160"/>
              <a:gd name="connsiteX30" fmla="*/ 20321 w 3394104"/>
              <a:gd name="connsiteY30" fmla="*/ 424642 h 571160"/>
              <a:gd name="connsiteX0" fmla="*/ 20321 w 3394654"/>
              <a:gd name="connsiteY0" fmla="*/ 424642 h 571160"/>
              <a:gd name="connsiteX1" fmla="*/ 266521 w 3394654"/>
              <a:gd name="connsiteY1" fmla="*/ 319177 h 571160"/>
              <a:gd name="connsiteX2" fmla="*/ 654710 w 3394654"/>
              <a:gd name="connsiteY2" fmla="*/ 207034 h 571160"/>
              <a:gd name="connsiteX3" fmla="*/ 1284438 w 3394654"/>
              <a:gd name="connsiteY3" fmla="*/ 34505 h 571160"/>
              <a:gd name="connsiteX4" fmla="*/ 1405208 w 3394654"/>
              <a:gd name="connsiteY4" fmla="*/ 8626 h 571160"/>
              <a:gd name="connsiteX5" fmla="*/ 1551857 w 3394654"/>
              <a:gd name="connsiteY5" fmla="*/ 0 h 571160"/>
              <a:gd name="connsiteX6" fmla="*/ 1948672 w 3394654"/>
              <a:gd name="connsiteY6" fmla="*/ 8626 h 571160"/>
              <a:gd name="connsiteX7" fmla="*/ 2492136 w 3394654"/>
              <a:gd name="connsiteY7" fmla="*/ 34505 h 571160"/>
              <a:gd name="connsiteX8" fmla="*/ 3001095 w 3394654"/>
              <a:gd name="connsiteY8" fmla="*/ 77637 h 571160"/>
              <a:gd name="connsiteX9" fmla="*/ 3319433 w 3394654"/>
              <a:gd name="connsiteY9" fmla="*/ 71287 h 571160"/>
              <a:gd name="connsiteX10" fmla="*/ 3376224 w 3394654"/>
              <a:gd name="connsiteY10" fmla="*/ 90337 h 571160"/>
              <a:gd name="connsiteX11" fmla="*/ 3376224 w 3394654"/>
              <a:gd name="connsiteY11" fmla="*/ 187504 h 571160"/>
              <a:gd name="connsiteX12" fmla="*/ 3380297 w 3394654"/>
              <a:gd name="connsiteY12" fmla="*/ 208831 h 571160"/>
              <a:gd name="connsiteX13" fmla="*/ 3372031 w 3394654"/>
              <a:gd name="connsiteY13" fmla="*/ 189781 h 571160"/>
              <a:gd name="connsiteX14" fmla="*/ 3104612 w 3394654"/>
              <a:gd name="connsiteY14" fmla="*/ 189781 h 571160"/>
              <a:gd name="connsiteX15" fmla="*/ 2845819 w 3394654"/>
              <a:gd name="connsiteY15" fmla="*/ 172528 h 571160"/>
              <a:gd name="connsiteX16" fmla="*/ 2569774 w 3394654"/>
              <a:gd name="connsiteY16" fmla="*/ 146649 h 571160"/>
              <a:gd name="connsiteX17" fmla="*/ 2328234 w 3394654"/>
              <a:gd name="connsiteY17" fmla="*/ 138022 h 571160"/>
              <a:gd name="connsiteX18" fmla="*/ 1940046 w 3394654"/>
              <a:gd name="connsiteY18" fmla="*/ 120769 h 571160"/>
              <a:gd name="connsiteX19" fmla="*/ 1603615 w 3394654"/>
              <a:gd name="connsiteY19" fmla="*/ 112143 h 571160"/>
              <a:gd name="connsiteX20" fmla="*/ 1500098 w 3394654"/>
              <a:gd name="connsiteY20" fmla="*/ 112143 h 571160"/>
              <a:gd name="connsiteX21" fmla="*/ 1431087 w 3394654"/>
              <a:gd name="connsiteY21" fmla="*/ 112143 h 571160"/>
              <a:gd name="connsiteX22" fmla="*/ 1155042 w 3394654"/>
              <a:gd name="connsiteY22" fmla="*/ 198407 h 571160"/>
              <a:gd name="connsiteX23" fmla="*/ 775480 w 3394654"/>
              <a:gd name="connsiteY23" fmla="*/ 301924 h 571160"/>
              <a:gd name="connsiteX24" fmla="*/ 473555 w 3394654"/>
              <a:gd name="connsiteY24" fmla="*/ 370936 h 571160"/>
              <a:gd name="connsiteX25" fmla="*/ 426160 w 3394654"/>
              <a:gd name="connsiteY25" fmla="*/ 389355 h 571160"/>
              <a:gd name="connsiteX26" fmla="*/ 364608 w 3394654"/>
              <a:gd name="connsiteY26" fmla="*/ 422062 h 571160"/>
              <a:gd name="connsiteX27" fmla="*/ 270051 w 3394654"/>
              <a:gd name="connsiteY27" fmla="*/ 456033 h 571160"/>
              <a:gd name="connsiteX28" fmla="*/ 164969 w 3394654"/>
              <a:gd name="connsiteY28" fmla="*/ 516019 h 571160"/>
              <a:gd name="connsiteX29" fmla="*/ 14826 w 3394654"/>
              <a:gd name="connsiteY29" fmla="*/ 557551 h 571160"/>
              <a:gd name="connsiteX30" fmla="*/ 20321 w 3394654"/>
              <a:gd name="connsiteY30" fmla="*/ 424642 h 571160"/>
              <a:gd name="connsiteX0" fmla="*/ 20321 w 3386870"/>
              <a:gd name="connsiteY0" fmla="*/ 424642 h 571160"/>
              <a:gd name="connsiteX1" fmla="*/ 266521 w 3386870"/>
              <a:gd name="connsiteY1" fmla="*/ 319177 h 571160"/>
              <a:gd name="connsiteX2" fmla="*/ 654710 w 3386870"/>
              <a:gd name="connsiteY2" fmla="*/ 207034 h 571160"/>
              <a:gd name="connsiteX3" fmla="*/ 1284438 w 3386870"/>
              <a:gd name="connsiteY3" fmla="*/ 34505 h 571160"/>
              <a:gd name="connsiteX4" fmla="*/ 1405208 w 3386870"/>
              <a:gd name="connsiteY4" fmla="*/ 8626 h 571160"/>
              <a:gd name="connsiteX5" fmla="*/ 1551857 w 3386870"/>
              <a:gd name="connsiteY5" fmla="*/ 0 h 571160"/>
              <a:gd name="connsiteX6" fmla="*/ 1948672 w 3386870"/>
              <a:gd name="connsiteY6" fmla="*/ 8626 h 571160"/>
              <a:gd name="connsiteX7" fmla="*/ 2492136 w 3386870"/>
              <a:gd name="connsiteY7" fmla="*/ 34505 h 571160"/>
              <a:gd name="connsiteX8" fmla="*/ 3001095 w 3386870"/>
              <a:gd name="connsiteY8" fmla="*/ 77637 h 571160"/>
              <a:gd name="connsiteX9" fmla="*/ 3319433 w 3386870"/>
              <a:gd name="connsiteY9" fmla="*/ 71287 h 571160"/>
              <a:gd name="connsiteX10" fmla="*/ 3376224 w 3386870"/>
              <a:gd name="connsiteY10" fmla="*/ 90337 h 571160"/>
              <a:gd name="connsiteX11" fmla="*/ 3376224 w 3386870"/>
              <a:gd name="connsiteY11" fmla="*/ 187504 h 571160"/>
              <a:gd name="connsiteX12" fmla="*/ 3354897 w 3386870"/>
              <a:gd name="connsiteY12" fmla="*/ 177081 h 571160"/>
              <a:gd name="connsiteX13" fmla="*/ 3372031 w 3386870"/>
              <a:gd name="connsiteY13" fmla="*/ 189781 h 571160"/>
              <a:gd name="connsiteX14" fmla="*/ 3104612 w 3386870"/>
              <a:gd name="connsiteY14" fmla="*/ 189781 h 571160"/>
              <a:gd name="connsiteX15" fmla="*/ 2845819 w 3386870"/>
              <a:gd name="connsiteY15" fmla="*/ 172528 h 571160"/>
              <a:gd name="connsiteX16" fmla="*/ 2569774 w 3386870"/>
              <a:gd name="connsiteY16" fmla="*/ 146649 h 571160"/>
              <a:gd name="connsiteX17" fmla="*/ 2328234 w 3386870"/>
              <a:gd name="connsiteY17" fmla="*/ 138022 h 571160"/>
              <a:gd name="connsiteX18" fmla="*/ 1940046 w 3386870"/>
              <a:gd name="connsiteY18" fmla="*/ 120769 h 571160"/>
              <a:gd name="connsiteX19" fmla="*/ 1603615 w 3386870"/>
              <a:gd name="connsiteY19" fmla="*/ 112143 h 571160"/>
              <a:gd name="connsiteX20" fmla="*/ 1500098 w 3386870"/>
              <a:gd name="connsiteY20" fmla="*/ 112143 h 571160"/>
              <a:gd name="connsiteX21" fmla="*/ 1431087 w 3386870"/>
              <a:gd name="connsiteY21" fmla="*/ 112143 h 571160"/>
              <a:gd name="connsiteX22" fmla="*/ 1155042 w 3386870"/>
              <a:gd name="connsiteY22" fmla="*/ 198407 h 571160"/>
              <a:gd name="connsiteX23" fmla="*/ 775480 w 3386870"/>
              <a:gd name="connsiteY23" fmla="*/ 301924 h 571160"/>
              <a:gd name="connsiteX24" fmla="*/ 473555 w 3386870"/>
              <a:gd name="connsiteY24" fmla="*/ 370936 h 571160"/>
              <a:gd name="connsiteX25" fmla="*/ 426160 w 3386870"/>
              <a:gd name="connsiteY25" fmla="*/ 389355 h 571160"/>
              <a:gd name="connsiteX26" fmla="*/ 364608 w 3386870"/>
              <a:gd name="connsiteY26" fmla="*/ 422062 h 571160"/>
              <a:gd name="connsiteX27" fmla="*/ 270051 w 3386870"/>
              <a:gd name="connsiteY27" fmla="*/ 456033 h 571160"/>
              <a:gd name="connsiteX28" fmla="*/ 164969 w 3386870"/>
              <a:gd name="connsiteY28" fmla="*/ 516019 h 571160"/>
              <a:gd name="connsiteX29" fmla="*/ 14826 w 3386870"/>
              <a:gd name="connsiteY29" fmla="*/ 557551 h 571160"/>
              <a:gd name="connsiteX30" fmla="*/ 20321 w 3386870"/>
              <a:gd name="connsiteY30" fmla="*/ 424642 h 571160"/>
              <a:gd name="connsiteX0" fmla="*/ 20321 w 3381336"/>
              <a:gd name="connsiteY0" fmla="*/ 424642 h 571160"/>
              <a:gd name="connsiteX1" fmla="*/ 266521 w 3381336"/>
              <a:gd name="connsiteY1" fmla="*/ 319177 h 571160"/>
              <a:gd name="connsiteX2" fmla="*/ 654710 w 3381336"/>
              <a:gd name="connsiteY2" fmla="*/ 207034 h 571160"/>
              <a:gd name="connsiteX3" fmla="*/ 1284438 w 3381336"/>
              <a:gd name="connsiteY3" fmla="*/ 34505 h 571160"/>
              <a:gd name="connsiteX4" fmla="*/ 1405208 w 3381336"/>
              <a:gd name="connsiteY4" fmla="*/ 8626 h 571160"/>
              <a:gd name="connsiteX5" fmla="*/ 1551857 w 3381336"/>
              <a:gd name="connsiteY5" fmla="*/ 0 h 571160"/>
              <a:gd name="connsiteX6" fmla="*/ 1948672 w 3381336"/>
              <a:gd name="connsiteY6" fmla="*/ 8626 h 571160"/>
              <a:gd name="connsiteX7" fmla="*/ 2492136 w 3381336"/>
              <a:gd name="connsiteY7" fmla="*/ 34505 h 571160"/>
              <a:gd name="connsiteX8" fmla="*/ 3001095 w 3381336"/>
              <a:gd name="connsiteY8" fmla="*/ 77637 h 571160"/>
              <a:gd name="connsiteX9" fmla="*/ 3319433 w 3381336"/>
              <a:gd name="connsiteY9" fmla="*/ 71287 h 571160"/>
              <a:gd name="connsiteX10" fmla="*/ 3376224 w 3381336"/>
              <a:gd name="connsiteY10" fmla="*/ 90337 h 571160"/>
              <a:gd name="connsiteX11" fmla="*/ 3376224 w 3381336"/>
              <a:gd name="connsiteY11" fmla="*/ 187504 h 571160"/>
              <a:gd name="connsiteX12" fmla="*/ 3354897 w 3381336"/>
              <a:gd name="connsiteY12" fmla="*/ 177081 h 571160"/>
              <a:gd name="connsiteX13" fmla="*/ 3321231 w 3381336"/>
              <a:gd name="connsiteY13" fmla="*/ 196131 h 571160"/>
              <a:gd name="connsiteX14" fmla="*/ 3104612 w 3381336"/>
              <a:gd name="connsiteY14" fmla="*/ 189781 h 571160"/>
              <a:gd name="connsiteX15" fmla="*/ 2845819 w 3381336"/>
              <a:gd name="connsiteY15" fmla="*/ 172528 h 571160"/>
              <a:gd name="connsiteX16" fmla="*/ 2569774 w 3381336"/>
              <a:gd name="connsiteY16" fmla="*/ 146649 h 571160"/>
              <a:gd name="connsiteX17" fmla="*/ 2328234 w 3381336"/>
              <a:gd name="connsiteY17" fmla="*/ 138022 h 571160"/>
              <a:gd name="connsiteX18" fmla="*/ 1940046 w 3381336"/>
              <a:gd name="connsiteY18" fmla="*/ 120769 h 571160"/>
              <a:gd name="connsiteX19" fmla="*/ 1603615 w 3381336"/>
              <a:gd name="connsiteY19" fmla="*/ 112143 h 571160"/>
              <a:gd name="connsiteX20" fmla="*/ 1500098 w 3381336"/>
              <a:gd name="connsiteY20" fmla="*/ 112143 h 571160"/>
              <a:gd name="connsiteX21" fmla="*/ 1431087 w 3381336"/>
              <a:gd name="connsiteY21" fmla="*/ 112143 h 571160"/>
              <a:gd name="connsiteX22" fmla="*/ 1155042 w 3381336"/>
              <a:gd name="connsiteY22" fmla="*/ 198407 h 571160"/>
              <a:gd name="connsiteX23" fmla="*/ 775480 w 3381336"/>
              <a:gd name="connsiteY23" fmla="*/ 301924 h 571160"/>
              <a:gd name="connsiteX24" fmla="*/ 473555 w 3381336"/>
              <a:gd name="connsiteY24" fmla="*/ 370936 h 571160"/>
              <a:gd name="connsiteX25" fmla="*/ 426160 w 3381336"/>
              <a:gd name="connsiteY25" fmla="*/ 389355 h 571160"/>
              <a:gd name="connsiteX26" fmla="*/ 364608 w 3381336"/>
              <a:gd name="connsiteY26" fmla="*/ 422062 h 571160"/>
              <a:gd name="connsiteX27" fmla="*/ 270051 w 3381336"/>
              <a:gd name="connsiteY27" fmla="*/ 456033 h 571160"/>
              <a:gd name="connsiteX28" fmla="*/ 164969 w 3381336"/>
              <a:gd name="connsiteY28" fmla="*/ 516019 h 571160"/>
              <a:gd name="connsiteX29" fmla="*/ 14826 w 3381336"/>
              <a:gd name="connsiteY29" fmla="*/ 557551 h 571160"/>
              <a:gd name="connsiteX30" fmla="*/ 20321 w 3381336"/>
              <a:gd name="connsiteY30" fmla="*/ 424642 h 571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81336" h="571160">
                <a:moveTo>
                  <a:pt x="20321" y="424642"/>
                </a:moveTo>
                <a:cubicBezTo>
                  <a:pt x="62270" y="384913"/>
                  <a:pt x="160789" y="355445"/>
                  <a:pt x="266521" y="319177"/>
                </a:cubicBezTo>
                <a:cubicBezTo>
                  <a:pt x="372253" y="282909"/>
                  <a:pt x="654710" y="207034"/>
                  <a:pt x="654710" y="207034"/>
                </a:cubicBezTo>
                <a:lnTo>
                  <a:pt x="1284438" y="34505"/>
                </a:lnTo>
                <a:cubicBezTo>
                  <a:pt x="1409521" y="1437"/>
                  <a:pt x="1360638" y="14377"/>
                  <a:pt x="1405208" y="8626"/>
                </a:cubicBezTo>
                <a:cubicBezTo>
                  <a:pt x="1449778" y="2875"/>
                  <a:pt x="1461280" y="0"/>
                  <a:pt x="1551857" y="0"/>
                </a:cubicBezTo>
                <a:cubicBezTo>
                  <a:pt x="1642434" y="0"/>
                  <a:pt x="1791959" y="2875"/>
                  <a:pt x="1948672" y="8626"/>
                </a:cubicBezTo>
                <a:cubicBezTo>
                  <a:pt x="2105385" y="14377"/>
                  <a:pt x="2316732" y="23003"/>
                  <a:pt x="2492136" y="34505"/>
                </a:cubicBezTo>
                <a:cubicBezTo>
                  <a:pt x="2667540" y="46007"/>
                  <a:pt x="2863212" y="71507"/>
                  <a:pt x="3001095" y="77637"/>
                </a:cubicBezTo>
                <a:cubicBezTo>
                  <a:pt x="3138978" y="83767"/>
                  <a:pt x="3256912" y="69170"/>
                  <a:pt x="3319433" y="71287"/>
                </a:cubicBezTo>
                <a:cubicBezTo>
                  <a:pt x="3381954" y="73404"/>
                  <a:pt x="3366759" y="70967"/>
                  <a:pt x="3376224" y="90337"/>
                </a:cubicBezTo>
                <a:cubicBezTo>
                  <a:pt x="3385689" y="109707"/>
                  <a:pt x="3379779" y="173047"/>
                  <a:pt x="3376224" y="187504"/>
                </a:cubicBezTo>
                <a:cubicBezTo>
                  <a:pt x="3372669" y="201961"/>
                  <a:pt x="3364063" y="175643"/>
                  <a:pt x="3354897" y="177081"/>
                </a:cubicBezTo>
                <a:cubicBezTo>
                  <a:pt x="3345732" y="178519"/>
                  <a:pt x="3362945" y="194014"/>
                  <a:pt x="3321231" y="196131"/>
                </a:cubicBezTo>
                <a:cubicBezTo>
                  <a:pt x="3279517" y="198248"/>
                  <a:pt x="3183847" y="193715"/>
                  <a:pt x="3104612" y="189781"/>
                </a:cubicBezTo>
                <a:cubicBezTo>
                  <a:pt x="3025377" y="185847"/>
                  <a:pt x="2934959" y="179717"/>
                  <a:pt x="2845819" y="172528"/>
                </a:cubicBezTo>
                <a:cubicBezTo>
                  <a:pt x="2756679" y="165339"/>
                  <a:pt x="2656038" y="152400"/>
                  <a:pt x="2569774" y="146649"/>
                </a:cubicBezTo>
                <a:cubicBezTo>
                  <a:pt x="2483510" y="140898"/>
                  <a:pt x="2328234" y="138022"/>
                  <a:pt x="2328234" y="138022"/>
                </a:cubicBezTo>
                <a:lnTo>
                  <a:pt x="1940046" y="120769"/>
                </a:lnTo>
                <a:cubicBezTo>
                  <a:pt x="1819276" y="116456"/>
                  <a:pt x="1676940" y="113581"/>
                  <a:pt x="1603615" y="112143"/>
                </a:cubicBezTo>
                <a:cubicBezTo>
                  <a:pt x="1530290" y="110705"/>
                  <a:pt x="1500098" y="112143"/>
                  <a:pt x="1500098" y="112143"/>
                </a:cubicBezTo>
                <a:cubicBezTo>
                  <a:pt x="1471343" y="112143"/>
                  <a:pt x="1488596" y="97766"/>
                  <a:pt x="1431087" y="112143"/>
                </a:cubicBezTo>
                <a:cubicBezTo>
                  <a:pt x="1373578" y="126520"/>
                  <a:pt x="1264310" y="166777"/>
                  <a:pt x="1155042" y="198407"/>
                </a:cubicBezTo>
                <a:cubicBezTo>
                  <a:pt x="1045774" y="230037"/>
                  <a:pt x="889061" y="273169"/>
                  <a:pt x="775480" y="301924"/>
                </a:cubicBezTo>
                <a:cubicBezTo>
                  <a:pt x="661899" y="330679"/>
                  <a:pt x="531775" y="356364"/>
                  <a:pt x="473555" y="370936"/>
                </a:cubicBezTo>
                <a:cubicBezTo>
                  <a:pt x="415335" y="385508"/>
                  <a:pt x="444318" y="380834"/>
                  <a:pt x="426160" y="389355"/>
                </a:cubicBezTo>
                <a:cubicBezTo>
                  <a:pt x="408002" y="397876"/>
                  <a:pt x="381211" y="418010"/>
                  <a:pt x="364608" y="422062"/>
                </a:cubicBezTo>
                <a:cubicBezTo>
                  <a:pt x="348005" y="426114"/>
                  <a:pt x="303324" y="440374"/>
                  <a:pt x="270051" y="456033"/>
                </a:cubicBezTo>
                <a:cubicBezTo>
                  <a:pt x="236778" y="471692"/>
                  <a:pt x="271650" y="450649"/>
                  <a:pt x="164969" y="516019"/>
                </a:cubicBezTo>
                <a:cubicBezTo>
                  <a:pt x="97123" y="542554"/>
                  <a:pt x="15368" y="596347"/>
                  <a:pt x="14826" y="557551"/>
                </a:cubicBezTo>
                <a:cubicBezTo>
                  <a:pt x="14284" y="518755"/>
                  <a:pt x="-21628" y="464371"/>
                  <a:pt x="20321" y="424642"/>
                </a:cubicBezTo>
                <a:close/>
              </a:path>
            </a:pathLst>
          </a:custGeom>
          <a:noFill/>
          <a:ln w="57150">
            <a:solidFill>
              <a:srgbClr val="F8A76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Up Arrow 18"/>
          <p:cNvSpPr/>
          <p:nvPr/>
        </p:nvSpPr>
        <p:spPr>
          <a:xfrm>
            <a:off x="3124200" y="5088475"/>
            <a:ext cx="228600" cy="304800"/>
          </a:xfrm>
          <a:prstGeom prst="upArrow">
            <a:avLst/>
          </a:prstGeom>
          <a:noFill/>
          <a:ln>
            <a:solidFill>
              <a:srgbClr val="F8A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Up Arrow 19"/>
          <p:cNvSpPr/>
          <p:nvPr/>
        </p:nvSpPr>
        <p:spPr>
          <a:xfrm>
            <a:off x="5295900" y="4887547"/>
            <a:ext cx="228600" cy="304800"/>
          </a:xfrm>
          <a:prstGeom prst="upArrow">
            <a:avLst/>
          </a:prstGeom>
          <a:noFill/>
          <a:ln>
            <a:solidFill>
              <a:srgbClr val="F8A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Up Arrow 20"/>
          <p:cNvSpPr/>
          <p:nvPr/>
        </p:nvSpPr>
        <p:spPr>
          <a:xfrm>
            <a:off x="4248652" y="4911327"/>
            <a:ext cx="228600" cy="304800"/>
          </a:xfrm>
          <a:prstGeom prst="upArrow">
            <a:avLst/>
          </a:prstGeom>
          <a:noFill/>
          <a:ln>
            <a:solidFill>
              <a:srgbClr val="F8A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11"/>
          <p:cNvSpPr/>
          <p:nvPr/>
        </p:nvSpPr>
        <p:spPr>
          <a:xfrm>
            <a:off x="5971559" y="4657949"/>
            <a:ext cx="154761" cy="156366"/>
          </a:xfrm>
          <a:custGeom>
            <a:avLst/>
            <a:gdLst>
              <a:gd name="connsiteX0" fmla="*/ 13597 w 180161"/>
              <a:gd name="connsiteY0" fmla="*/ 0 h 156366"/>
              <a:gd name="connsiteX1" fmla="*/ 180161 w 180161"/>
              <a:gd name="connsiteY1" fmla="*/ 40791 h 156366"/>
              <a:gd name="connsiteX2" fmla="*/ 176762 w 180161"/>
              <a:gd name="connsiteY2" fmla="*/ 156366 h 156366"/>
              <a:gd name="connsiteX3" fmla="*/ 0 w 180161"/>
              <a:gd name="connsiteY3" fmla="*/ 129172 h 156366"/>
              <a:gd name="connsiteX4" fmla="*/ 13597 w 180161"/>
              <a:gd name="connsiteY4" fmla="*/ 0 h 156366"/>
              <a:gd name="connsiteX0" fmla="*/ 13597 w 180161"/>
              <a:gd name="connsiteY0" fmla="*/ 0 h 156366"/>
              <a:gd name="connsiteX1" fmla="*/ 180161 w 180161"/>
              <a:gd name="connsiteY1" fmla="*/ 40791 h 156366"/>
              <a:gd name="connsiteX2" fmla="*/ 151362 w 180161"/>
              <a:gd name="connsiteY2" fmla="*/ 156366 h 156366"/>
              <a:gd name="connsiteX3" fmla="*/ 0 w 180161"/>
              <a:gd name="connsiteY3" fmla="*/ 129172 h 156366"/>
              <a:gd name="connsiteX4" fmla="*/ 13597 w 180161"/>
              <a:gd name="connsiteY4" fmla="*/ 0 h 156366"/>
              <a:gd name="connsiteX0" fmla="*/ 13597 w 154761"/>
              <a:gd name="connsiteY0" fmla="*/ 0 h 156366"/>
              <a:gd name="connsiteX1" fmla="*/ 154761 w 154761"/>
              <a:gd name="connsiteY1" fmla="*/ 15391 h 156366"/>
              <a:gd name="connsiteX2" fmla="*/ 151362 w 154761"/>
              <a:gd name="connsiteY2" fmla="*/ 156366 h 156366"/>
              <a:gd name="connsiteX3" fmla="*/ 0 w 154761"/>
              <a:gd name="connsiteY3" fmla="*/ 129172 h 156366"/>
              <a:gd name="connsiteX4" fmla="*/ 13597 w 154761"/>
              <a:gd name="connsiteY4" fmla="*/ 0 h 156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61" h="156366">
                <a:moveTo>
                  <a:pt x="13597" y="0"/>
                </a:moveTo>
                <a:lnTo>
                  <a:pt x="154761" y="15391"/>
                </a:lnTo>
                <a:lnTo>
                  <a:pt x="151362" y="156366"/>
                </a:lnTo>
                <a:lnTo>
                  <a:pt x="0" y="129172"/>
                </a:lnTo>
                <a:lnTo>
                  <a:pt x="13597" y="0"/>
                </a:lnTo>
                <a:close/>
              </a:path>
            </a:pathLst>
          </a:custGeom>
          <a:noFill/>
          <a:ln w="38100">
            <a:solidFill>
              <a:srgbClr val="6DBC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Up Arrow 21"/>
          <p:cNvSpPr/>
          <p:nvPr/>
        </p:nvSpPr>
        <p:spPr>
          <a:xfrm>
            <a:off x="5922307" y="4911327"/>
            <a:ext cx="228600" cy="304800"/>
          </a:xfrm>
          <a:prstGeom prst="upArrow">
            <a:avLst/>
          </a:prstGeom>
          <a:noFill/>
          <a:ln>
            <a:solidFill>
              <a:srgbClr val="6DBC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Freeform 22"/>
          <p:cNvSpPr/>
          <p:nvPr/>
        </p:nvSpPr>
        <p:spPr>
          <a:xfrm>
            <a:off x="7014606" y="4445930"/>
            <a:ext cx="1421106" cy="372749"/>
          </a:xfrm>
          <a:custGeom>
            <a:avLst/>
            <a:gdLst>
              <a:gd name="connsiteX0" fmla="*/ 0 w 1421106"/>
              <a:gd name="connsiteY0" fmla="*/ 256265 h 372749"/>
              <a:gd name="connsiteX1" fmla="*/ 1421106 w 1421106"/>
              <a:gd name="connsiteY1" fmla="*/ 0 h 372749"/>
              <a:gd name="connsiteX2" fmla="*/ 1421106 w 1421106"/>
              <a:gd name="connsiteY2" fmla="*/ 104836 h 372749"/>
              <a:gd name="connsiteX3" fmla="*/ 0 w 1421106"/>
              <a:gd name="connsiteY3" fmla="*/ 372749 h 372749"/>
              <a:gd name="connsiteX4" fmla="*/ 0 w 1421106"/>
              <a:gd name="connsiteY4" fmla="*/ 256265 h 372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1106" h="372749">
                <a:moveTo>
                  <a:pt x="0" y="256265"/>
                </a:moveTo>
                <a:lnTo>
                  <a:pt x="1421106" y="0"/>
                </a:lnTo>
                <a:lnTo>
                  <a:pt x="1421106" y="104836"/>
                </a:lnTo>
                <a:lnTo>
                  <a:pt x="0" y="372749"/>
                </a:lnTo>
                <a:lnTo>
                  <a:pt x="0" y="256265"/>
                </a:lnTo>
                <a:close/>
              </a:path>
            </a:pathLst>
          </a:custGeom>
          <a:noFill/>
          <a:ln w="38100">
            <a:solidFill>
              <a:srgbClr val="6E4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Up Arrow 23"/>
          <p:cNvSpPr/>
          <p:nvPr/>
        </p:nvSpPr>
        <p:spPr>
          <a:xfrm>
            <a:off x="7268120" y="4818638"/>
            <a:ext cx="228600" cy="304800"/>
          </a:xfrm>
          <a:prstGeom prst="upArrow">
            <a:avLst/>
          </a:prstGeom>
          <a:noFill/>
          <a:ln>
            <a:solidFill>
              <a:srgbClr val="6E4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Up Arrow 24"/>
          <p:cNvSpPr/>
          <p:nvPr/>
        </p:nvSpPr>
        <p:spPr>
          <a:xfrm>
            <a:off x="8001000" y="4666238"/>
            <a:ext cx="228600" cy="304800"/>
          </a:xfrm>
          <a:prstGeom prst="upArrow">
            <a:avLst/>
          </a:prstGeom>
          <a:noFill/>
          <a:ln>
            <a:solidFill>
              <a:srgbClr val="6E4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Up Arrow 25"/>
          <p:cNvSpPr/>
          <p:nvPr/>
        </p:nvSpPr>
        <p:spPr>
          <a:xfrm>
            <a:off x="2133600" y="5366094"/>
            <a:ext cx="228600" cy="304800"/>
          </a:xfrm>
          <a:prstGeom prst="upArrow">
            <a:avLst/>
          </a:prstGeom>
          <a:noFill/>
          <a:ln>
            <a:solidFill>
              <a:srgbClr val="FF4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AutoShape 2" descr="Image result for US 9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4" descr="Image result for US 92"/>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0" name="Picture 6" descr="File:US 92.sv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14800" y="4520299"/>
            <a:ext cx="304800" cy="291878"/>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8" descr="Image result for State Road 600"/>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4" name="Picture 10" descr="File:Florida 600.sv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64312" y="4502254"/>
            <a:ext cx="409745" cy="327967"/>
          </a:xfrm>
          <a:prstGeom prst="rect">
            <a:avLst/>
          </a:prstGeom>
          <a:noFill/>
          <a:extLst>
            <a:ext uri="{909E8E84-426E-40DD-AFC4-6F175D3DCCD1}">
              <a14:hiddenFill xmlns:a14="http://schemas.microsoft.com/office/drawing/2010/main">
                <a:solidFill>
                  <a:srgbClr val="FFFFFF"/>
                </a:solidFill>
              </a14:hiddenFill>
            </a:ext>
          </a:extLst>
        </p:spPr>
      </p:pic>
      <p:pic>
        <p:nvPicPr>
          <p:cNvPr id="10" name="Slide 1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01200" y="3391959"/>
            <a:ext cx="609600" cy="609600"/>
          </a:xfrm>
          <a:prstGeom prst="rect">
            <a:avLst/>
          </a:prstGeom>
        </p:spPr>
      </p:pic>
    </p:spTree>
    <p:extLst>
      <p:ext uri="{BB962C8B-B14F-4D97-AF65-F5344CB8AC3E}">
        <p14:creationId xmlns:p14="http://schemas.microsoft.com/office/powerpoint/2010/main" val="579099184"/>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5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5610" y="1176548"/>
            <a:ext cx="9174206" cy="5151120"/>
          </a:xfrm>
        </p:spPr>
        <p:txBody>
          <a:bodyPr>
            <a:normAutofit/>
          </a:bodyPr>
          <a:lstStyle/>
          <a:p>
            <a:pPr>
              <a:buFont typeface="Wingdings" panose="05000000000000000000" pitchFamily="2" charset="2"/>
              <a:buChar char="§"/>
            </a:pPr>
            <a:r>
              <a:rPr lang="en-US" sz="2800" dirty="0" smtClean="0"/>
              <a:t>Widening corridor to 4-lane divided highway</a:t>
            </a:r>
          </a:p>
          <a:p>
            <a:pPr lvl="1">
              <a:buFont typeface="Wingdings" panose="05000000000000000000" pitchFamily="2" charset="2"/>
              <a:buChar char="§"/>
            </a:pPr>
            <a:r>
              <a:rPr lang="en-US" sz="2400" dirty="0" smtClean="0">
                <a:solidFill>
                  <a:schemeClr val="tx2"/>
                </a:solidFill>
              </a:rPr>
              <a:t>Exceptions:</a:t>
            </a:r>
          </a:p>
          <a:p>
            <a:pPr lvl="2">
              <a:buFont typeface="Wingdings" panose="05000000000000000000" pitchFamily="2" charset="2"/>
              <a:buChar char="§"/>
            </a:pPr>
            <a:r>
              <a:rPr lang="en-US" sz="2000" dirty="0" smtClean="0">
                <a:solidFill>
                  <a:schemeClr val="tx2"/>
                </a:solidFill>
              </a:rPr>
              <a:t>Downtown Plant City (No-Build), Mobley Street to Maryland Avenue</a:t>
            </a:r>
            <a:r>
              <a:rPr lang="en-US" sz="2000" dirty="0" smtClean="0"/>
              <a:t/>
            </a:r>
            <a:br>
              <a:rPr lang="en-US" sz="2000" dirty="0" smtClean="0"/>
            </a:br>
            <a:endParaRPr lang="en-US" sz="2000" dirty="0"/>
          </a:p>
          <a:p>
            <a:pPr marL="342900" lvl="2" indent="-342900">
              <a:lnSpc>
                <a:spcPct val="110000"/>
              </a:lnSpc>
              <a:buFont typeface="Wingdings" panose="05000000000000000000" pitchFamily="2" charset="2"/>
              <a:buChar char="§"/>
            </a:pPr>
            <a:r>
              <a:rPr lang="en-US" dirty="0" smtClean="0">
                <a:solidFill>
                  <a:schemeClr val="tx2"/>
                </a:solidFill>
              </a:rPr>
              <a:t>Design </a:t>
            </a:r>
            <a:r>
              <a:rPr lang="en-US" dirty="0">
                <a:solidFill>
                  <a:schemeClr val="tx2"/>
                </a:solidFill>
              </a:rPr>
              <a:t>Speed varies from 45 </a:t>
            </a:r>
            <a:r>
              <a:rPr lang="en-US" dirty="0" smtClean="0">
                <a:solidFill>
                  <a:schemeClr val="tx2"/>
                </a:solidFill>
              </a:rPr>
              <a:t>mph </a:t>
            </a:r>
            <a:br>
              <a:rPr lang="en-US" dirty="0" smtClean="0">
                <a:solidFill>
                  <a:schemeClr val="tx2"/>
                </a:solidFill>
              </a:rPr>
            </a:br>
            <a:r>
              <a:rPr lang="en-US" dirty="0" smtClean="0">
                <a:solidFill>
                  <a:schemeClr val="tx2"/>
                </a:solidFill>
              </a:rPr>
              <a:t>to 50 mph</a:t>
            </a:r>
          </a:p>
          <a:p>
            <a:pPr marL="342900" lvl="2" indent="-342900">
              <a:lnSpc>
                <a:spcPct val="110000"/>
              </a:lnSpc>
              <a:buFont typeface="Wingdings" panose="05000000000000000000" pitchFamily="2" charset="2"/>
              <a:buChar char="§"/>
            </a:pPr>
            <a:r>
              <a:rPr lang="en-US" dirty="0">
                <a:solidFill>
                  <a:schemeClr val="tx2"/>
                </a:solidFill>
              </a:rPr>
              <a:t>Right-of-way varies from 114 </a:t>
            </a:r>
            <a:r>
              <a:rPr lang="en-US" dirty="0" smtClean="0">
                <a:solidFill>
                  <a:schemeClr val="tx2"/>
                </a:solidFill>
              </a:rPr>
              <a:t>feet</a:t>
            </a:r>
            <a:br>
              <a:rPr lang="en-US" dirty="0" smtClean="0">
                <a:solidFill>
                  <a:schemeClr val="tx2"/>
                </a:solidFill>
              </a:rPr>
            </a:br>
            <a:r>
              <a:rPr lang="en-US" dirty="0" smtClean="0">
                <a:solidFill>
                  <a:schemeClr val="tx2"/>
                </a:solidFill>
              </a:rPr>
              <a:t>to </a:t>
            </a:r>
            <a:r>
              <a:rPr lang="en-US" dirty="0">
                <a:solidFill>
                  <a:schemeClr val="tx2"/>
                </a:solidFill>
              </a:rPr>
              <a:t>160 </a:t>
            </a:r>
            <a:r>
              <a:rPr lang="en-US" dirty="0" smtClean="0">
                <a:solidFill>
                  <a:schemeClr val="tx2"/>
                </a:solidFill>
              </a:rPr>
              <a:t>feet</a:t>
            </a:r>
            <a:endParaRPr lang="en-US" sz="2400" dirty="0" smtClean="0">
              <a:solidFill>
                <a:schemeClr val="tx2"/>
              </a:solidFill>
            </a:endParaRPr>
          </a:p>
          <a:p>
            <a:pPr>
              <a:buFont typeface="Wingdings" panose="05000000000000000000" pitchFamily="2" charset="2"/>
              <a:buChar char="§"/>
            </a:pPr>
            <a:r>
              <a:rPr lang="en-US" sz="2400" dirty="0" smtClean="0"/>
              <a:t>Buffered bike-lanes and sidewalks </a:t>
            </a:r>
            <a:br>
              <a:rPr lang="en-US" sz="2400" dirty="0" smtClean="0"/>
            </a:br>
            <a:r>
              <a:rPr lang="en-US" sz="2400" dirty="0" smtClean="0"/>
              <a:t>will be established along the entire </a:t>
            </a:r>
            <a:br>
              <a:rPr lang="en-US" sz="2400" dirty="0" smtClean="0"/>
            </a:br>
            <a:r>
              <a:rPr lang="en-US" sz="2400" dirty="0" smtClean="0"/>
              <a:t>build alternative</a:t>
            </a:r>
            <a:endParaRPr lang="en-US" sz="2400" dirty="0"/>
          </a:p>
        </p:txBody>
      </p:sp>
      <p:sp>
        <p:nvSpPr>
          <p:cNvPr id="5" name="Title 1"/>
          <p:cNvSpPr>
            <a:spLocks noGrp="1"/>
          </p:cNvSpPr>
          <p:nvPr>
            <p:ph type="title"/>
          </p:nvPr>
        </p:nvSpPr>
        <p:spPr>
          <a:xfrm>
            <a:off x="152399" y="62139"/>
            <a:ext cx="5943289" cy="863600"/>
          </a:xfrm>
        </p:spPr>
        <p:txBody>
          <a:bodyPr/>
          <a:lstStyle/>
          <a:p>
            <a:pPr>
              <a:lnSpc>
                <a:spcPts val="3500"/>
              </a:lnSpc>
            </a:pPr>
            <a:r>
              <a:rPr lang="en-US" dirty="0" smtClean="0"/>
              <a:t>RECOMMENDED BUILD ALTERNATIVE</a:t>
            </a:r>
            <a:endParaRPr lang="en-GB"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3578" y="2695751"/>
            <a:ext cx="4885267" cy="2747963"/>
          </a:xfrm>
          <a:prstGeom prst="rect">
            <a:avLst/>
          </a:prstGeom>
        </p:spPr>
      </p:pic>
      <p:pic>
        <p:nvPicPr>
          <p:cNvPr id="4" name="Slide 1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53600" y="3124200"/>
            <a:ext cx="609600" cy="609600"/>
          </a:xfrm>
          <a:prstGeom prst="rect">
            <a:avLst/>
          </a:prstGeom>
        </p:spPr>
      </p:pic>
    </p:spTree>
    <p:extLst>
      <p:ext uri="{BB962C8B-B14F-4D97-AF65-F5344CB8AC3E}">
        <p14:creationId xmlns:p14="http://schemas.microsoft.com/office/powerpoint/2010/main" val="1434044065"/>
      </p:ext>
    </p:extLst>
  </p:cSld>
  <p:clrMapOvr>
    <a:masterClrMapping/>
  </p:clrMapOvr>
  <mc:AlternateContent xmlns:mc="http://schemas.openxmlformats.org/markup-compatibility/2006" xmlns:p14="http://schemas.microsoft.com/office/powerpoint/2010/main">
    <mc:Choice Requires="p14">
      <p:transition spd="slow" p14:dur="2000" advClick="0" advTm="11000"/>
    </mc:Choice>
    <mc:Fallback xmlns="">
      <p:transition spd="slow" advClick="0" advTm="1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82" fill="hold"/>
                                        <p:tgtEl>
                                          <p:spTgt spid="4"/>
                                        </p:tgtEl>
                                      </p:cBhvr>
                                    </p:cmd>
                                  </p:childTnLst>
                                </p:cTn>
                              </p:par>
                              <p:par>
                                <p:cTn id="7" presetID="10" presetClass="entr" presetSubtype="0" fill="hold" nodeType="withEffect">
                                  <p:stCondLst>
                                    <p:cond delay="50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1500"/>
                                        <p:tgtEl>
                                          <p:spTgt spid="3">
                                            <p:txEl>
                                              <p:pRg st="0" end="0"/>
                                            </p:txEl>
                                          </p:spTgt>
                                        </p:tgtEl>
                                      </p:cBhvr>
                                    </p:animEffect>
                                  </p:childTnLst>
                                </p:cTn>
                              </p:par>
                              <p:par>
                                <p:cTn id="10" presetID="10" presetClass="entr" presetSubtype="0" fill="hold" nodeType="withEffect">
                                  <p:stCondLst>
                                    <p:cond delay="5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00"/>
                                        <p:tgtEl>
                                          <p:spTgt spid="2"/>
                                        </p:tgtEl>
                                      </p:cBhvr>
                                    </p:animEffect>
                                  </p:childTnLst>
                                </p:cTn>
                              </p:par>
                              <p:par>
                                <p:cTn id="13" presetID="10" presetClass="entr" presetSubtype="0" fill="hold" nodeType="withEffect">
                                  <p:stCondLst>
                                    <p:cond delay="200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400"/>
                                        <p:tgtEl>
                                          <p:spTgt spid="3">
                                            <p:txEl>
                                              <p:pRg st="1" end="1"/>
                                            </p:txEl>
                                          </p:spTgt>
                                        </p:tgtEl>
                                      </p:cBhvr>
                                    </p:animEffect>
                                  </p:childTnLst>
                                </p:cTn>
                              </p:par>
                              <p:par>
                                <p:cTn id="16" presetID="10" presetClass="entr" presetSubtype="0" fill="hold" nodeType="withEffect">
                                  <p:stCondLst>
                                    <p:cond delay="200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400"/>
                                        <p:tgtEl>
                                          <p:spTgt spid="3">
                                            <p:txEl>
                                              <p:pRg st="2" end="2"/>
                                            </p:txEl>
                                          </p:spTgt>
                                        </p:tgtEl>
                                      </p:cBhvr>
                                    </p:animEffect>
                                  </p:childTnLst>
                                </p:cTn>
                              </p:par>
                              <p:par>
                                <p:cTn id="19" presetID="10" presetClass="entr" presetSubtype="0" fill="hold" nodeType="withEffect">
                                  <p:stCondLst>
                                    <p:cond delay="450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300"/>
                                        <p:tgtEl>
                                          <p:spTgt spid="3">
                                            <p:txEl>
                                              <p:pRg st="3" end="3"/>
                                            </p:txEl>
                                          </p:spTgt>
                                        </p:tgtEl>
                                      </p:cBhvr>
                                    </p:animEffect>
                                  </p:childTnLst>
                                </p:cTn>
                              </p:par>
                              <p:par>
                                <p:cTn id="22" presetID="10" presetClass="entr" presetSubtype="0" fill="hold" nodeType="withEffect">
                                  <p:stCondLst>
                                    <p:cond delay="450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300"/>
                                        <p:tgtEl>
                                          <p:spTgt spid="3">
                                            <p:txEl>
                                              <p:pRg st="4" end="4"/>
                                            </p:txEl>
                                          </p:spTgt>
                                        </p:tgtEl>
                                      </p:cBhvr>
                                    </p:animEffect>
                                  </p:childTnLst>
                                </p:cTn>
                              </p:par>
                              <p:par>
                                <p:cTn id="25" presetID="10" presetClass="entr" presetSubtype="0" fill="hold" nodeType="withEffect">
                                  <p:stCondLst>
                                    <p:cond delay="450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13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8"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p:cNvSpPr/>
          <p:nvPr/>
        </p:nvSpPr>
        <p:spPr>
          <a:xfrm>
            <a:off x="0" y="914400"/>
            <a:ext cx="9144000" cy="5419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0" y="937260"/>
            <a:ext cx="9144000" cy="0"/>
          </a:xfrm>
          <a:prstGeom prst="line">
            <a:avLst/>
          </a:prstGeom>
          <a:ln w="57150">
            <a:solidFill>
              <a:srgbClr val="CCCCB8"/>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04800" y="990600"/>
            <a:ext cx="8705088" cy="4525963"/>
          </a:xfrm>
        </p:spPr>
        <p:txBody>
          <a:bodyPr/>
          <a:lstStyle/>
          <a:p>
            <a:pPr marL="0" indent="0">
              <a:buNone/>
            </a:pPr>
            <a:r>
              <a:rPr lang="en-GB" sz="2400" b="1" u="sng" dirty="0" smtClean="0"/>
              <a:t>Segments: </a:t>
            </a:r>
          </a:p>
          <a:p>
            <a:pPr marL="457200" indent="-457200">
              <a:buFont typeface="+mj-lt"/>
              <a:buAutoNum type="arabicPeriod"/>
            </a:pPr>
            <a:r>
              <a:rPr lang="en-GB" sz="2400" dirty="0" smtClean="0"/>
              <a:t>Garden Lane to West of I-75 &amp; East of I-75 to West of Mango Road (widen to north)</a:t>
            </a:r>
          </a:p>
          <a:p>
            <a:pPr marL="457200" indent="-457200">
              <a:buFont typeface="+mj-lt"/>
              <a:buAutoNum type="arabicPeriod"/>
            </a:pPr>
            <a:r>
              <a:rPr lang="en-GB" sz="2400" dirty="0" smtClean="0"/>
              <a:t>West of Mango Road to East of Mango Road (north)</a:t>
            </a:r>
          </a:p>
          <a:p>
            <a:pPr marL="457200" indent="-457200">
              <a:buFont typeface="+mj-lt"/>
              <a:buAutoNum type="arabicPeriod"/>
            </a:pPr>
            <a:r>
              <a:rPr lang="en-GB" sz="2400" dirty="0" smtClean="0"/>
              <a:t>East of Mango Road to North Parsons Avenue (south)</a:t>
            </a:r>
          </a:p>
          <a:p>
            <a:pPr marL="457200" indent="-457200">
              <a:buFont typeface="+mj-lt"/>
              <a:buAutoNum type="arabicPeriod"/>
            </a:pPr>
            <a:r>
              <a:rPr lang="en-GB" sz="2400" dirty="0" smtClean="0"/>
              <a:t>North Parsons Avenue to East of Crow Wing Drive (north)</a:t>
            </a:r>
          </a:p>
          <a:p>
            <a:endParaRPr lang="en-GB" dirty="0"/>
          </a:p>
        </p:txBody>
      </p:sp>
      <p:sp>
        <p:nvSpPr>
          <p:cNvPr id="5" name="Title 1"/>
          <p:cNvSpPr>
            <a:spLocks noGrp="1"/>
          </p:cNvSpPr>
          <p:nvPr>
            <p:ph type="title"/>
          </p:nvPr>
        </p:nvSpPr>
        <p:spPr>
          <a:xfrm>
            <a:off x="152399" y="62139"/>
            <a:ext cx="5943289" cy="863600"/>
          </a:xfrm>
        </p:spPr>
        <p:txBody>
          <a:bodyPr/>
          <a:lstStyle/>
          <a:p>
            <a:pPr>
              <a:lnSpc>
                <a:spcPts val="3500"/>
              </a:lnSpc>
            </a:pPr>
            <a:r>
              <a:rPr lang="en-US" dirty="0" smtClean="0"/>
              <a:t>RECOMMENDED BUILD ALTERNATIVE</a:t>
            </a:r>
            <a:endParaRPr lang="en-GB" dirty="0"/>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23295"/>
          <a:stretch/>
        </p:blipFill>
        <p:spPr>
          <a:xfrm>
            <a:off x="304800" y="3886200"/>
            <a:ext cx="5410200" cy="2226823"/>
          </a:xfrm>
          <a:prstGeom prst="rect">
            <a:avLst/>
          </a:prstGeom>
        </p:spPr>
      </p:pic>
      <p:sp>
        <p:nvSpPr>
          <p:cNvPr id="11" name="TextBox 10"/>
          <p:cNvSpPr txBox="1"/>
          <p:nvPr/>
        </p:nvSpPr>
        <p:spPr>
          <a:xfrm>
            <a:off x="5486400" y="4279461"/>
            <a:ext cx="3581400" cy="1477328"/>
          </a:xfrm>
          <a:prstGeom prst="rect">
            <a:avLst/>
          </a:prstGeom>
          <a:noFill/>
        </p:spPr>
        <p:txBody>
          <a:bodyPr wrap="square" rtlCol="0">
            <a:spAutoFit/>
          </a:bodyPr>
          <a:lstStyle/>
          <a:p>
            <a:pPr marL="742950" lvl="1" indent="-285750">
              <a:buFont typeface="Wingdings" panose="05000000000000000000" pitchFamily="2" charset="2"/>
              <a:buChar char="§"/>
            </a:pPr>
            <a:r>
              <a:rPr lang="en-US" dirty="0"/>
              <a:t>45 mph design </a:t>
            </a:r>
            <a:r>
              <a:rPr lang="en-US" dirty="0" smtClean="0"/>
              <a:t>speed</a:t>
            </a:r>
            <a:endParaRPr lang="en-US" dirty="0"/>
          </a:p>
          <a:p>
            <a:pPr marL="742950" lvl="1" indent="-285750">
              <a:buFont typeface="Wingdings" panose="05000000000000000000" pitchFamily="2" charset="2"/>
              <a:buChar char="§"/>
            </a:pPr>
            <a:r>
              <a:rPr lang="en-US" dirty="0"/>
              <a:t>136 feet right-of-way</a:t>
            </a:r>
          </a:p>
          <a:p>
            <a:pPr marL="742950" lvl="1" indent="-285750">
              <a:buFont typeface="Wingdings" panose="05000000000000000000" pitchFamily="2" charset="2"/>
              <a:buChar char="§"/>
            </a:pPr>
            <a:r>
              <a:rPr lang="en-US" dirty="0"/>
              <a:t>North and South Alignments</a:t>
            </a:r>
          </a:p>
          <a:p>
            <a:pPr marL="742950" lvl="1" indent="-285750">
              <a:buFont typeface="Wingdings" panose="05000000000000000000" pitchFamily="2" charset="2"/>
              <a:buChar char="§"/>
            </a:pPr>
            <a:r>
              <a:rPr lang="en-US" dirty="0"/>
              <a:t>Urban Roadway</a:t>
            </a:r>
          </a:p>
          <a:p>
            <a:pPr marL="742950" lvl="1" indent="-285750">
              <a:buFont typeface="Wingdings" panose="05000000000000000000" pitchFamily="2" charset="2"/>
              <a:buChar char="Ø"/>
            </a:pPr>
            <a:endParaRPr lang="en-US" dirty="0"/>
          </a:p>
        </p:txBody>
      </p:sp>
      <p:sp>
        <p:nvSpPr>
          <p:cNvPr id="2" name="TextBox 1"/>
          <p:cNvSpPr txBox="1"/>
          <p:nvPr/>
        </p:nvSpPr>
        <p:spPr>
          <a:xfrm>
            <a:off x="419100" y="5638800"/>
            <a:ext cx="1905000" cy="338554"/>
          </a:xfrm>
          <a:prstGeom prst="rect">
            <a:avLst/>
          </a:prstGeom>
          <a:noFill/>
        </p:spPr>
        <p:txBody>
          <a:bodyPr wrap="square" rtlCol="0">
            <a:spAutoFit/>
          </a:bodyPr>
          <a:lstStyle/>
          <a:p>
            <a:r>
              <a:rPr lang="en-US" sz="1600" b="1" dirty="0" smtClean="0">
                <a:solidFill>
                  <a:srgbClr val="1C4486"/>
                </a:solidFill>
              </a:rPr>
              <a:t>Typical Section 1</a:t>
            </a:r>
            <a:endParaRPr lang="en-US" sz="1600" b="1" dirty="0">
              <a:solidFill>
                <a:srgbClr val="1C4486"/>
              </a:solidFill>
            </a:endParaRPr>
          </a:p>
        </p:txBody>
      </p:sp>
      <p:sp>
        <p:nvSpPr>
          <p:cNvPr id="4" name="Freeform 3"/>
          <p:cNvSpPr/>
          <p:nvPr/>
        </p:nvSpPr>
        <p:spPr>
          <a:xfrm>
            <a:off x="2965450" y="4032250"/>
            <a:ext cx="2070100" cy="971550"/>
          </a:xfrm>
          <a:custGeom>
            <a:avLst/>
            <a:gdLst>
              <a:gd name="connsiteX0" fmla="*/ 0 w 2209800"/>
              <a:gd name="connsiteY0" fmla="*/ 838200 h 1028700"/>
              <a:gd name="connsiteX1" fmla="*/ 1028700 w 2209800"/>
              <a:gd name="connsiteY1" fmla="*/ 1028700 h 1028700"/>
              <a:gd name="connsiteX2" fmla="*/ 2209800 w 2209800"/>
              <a:gd name="connsiteY2" fmla="*/ 57150 h 1028700"/>
              <a:gd name="connsiteX3" fmla="*/ 1587500 w 2209800"/>
              <a:gd name="connsiteY3" fmla="*/ 0 h 1028700"/>
              <a:gd name="connsiteX4" fmla="*/ 0 w 2209800"/>
              <a:gd name="connsiteY4" fmla="*/ 838200 h 1028700"/>
              <a:gd name="connsiteX0" fmla="*/ 0 w 2209800"/>
              <a:gd name="connsiteY0" fmla="*/ 838200 h 1028700"/>
              <a:gd name="connsiteX1" fmla="*/ 1028700 w 2209800"/>
              <a:gd name="connsiteY1" fmla="*/ 1028700 h 1028700"/>
              <a:gd name="connsiteX2" fmla="*/ 2209800 w 2209800"/>
              <a:gd name="connsiteY2" fmla="*/ 69850 h 1028700"/>
              <a:gd name="connsiteX3" fmla="*/ 1587500 w 2209800"/>
              <a:gd name="connsiteY3" fmla="*/ 0 h 1028700"/>
              <a:gd name="connsiteX4" fmla="*/ 0 w 2209800"/>
              <a:gd name="connsiteY4" fmla="*/ 838200 h 1028700"/>
              <a:gd name="connsiteX0" fmla="*/ 0 w 2228850"/>
              <a:gd name="connsiteY0" fmla="*/ 838200 h 1028700"/>
              <a:gd name="connsiteX1" fmla="*/ 1028700 w 2228850"/>
              <a:gd name="connsiteY1" fmla="*/ 1028700 h 1028700"/>
              <a:gd name="connsiteX2" fmla="*/ 2228850 w 2228850"/>
              <a:gd name="connsiteY2" fmla="*/ 63500 h 1028700"/>
              <a:gd name="connsiteX3" fmla="*/ 1587500 w 2228850"/>
              <a:gd name="connsiteY3" fmla="*/ 0 h 1028700"/>
              <a:gd name="connsiteX4" fmla="*/ 0 w 2228850"/>
              <a:gd name="connsiteY4" fmla="*/ 838200 h 1028700"/>
              <a:gd name="connsiteX0" fmla="*/ 0 w 2254250"/>
              <a:gd name="connsiteY0" fmla="*/ 850900 h 1028700"/>
              <a:gd name="connsiteX1" fmla="*/ 1054100 w 2254250"/>
              <a:gd name="connsiteY1" fmla="*/ 1028700 h 1028700"/>
              <a:gd name="connsiteX2" fmla="*/ 2254250 w 2254250"/>
              <a:gd name="connsiteY2" fmla="*/ 63500 h 1028700"/>
              <a:gd name="connsiteX3" fmla="*/ 1612900 w 2254250"/>
              <a:gd name="connsiteY3" fmla="*/ 0 h 1028700"/>
              <a:gd name="connsiteX4" fmla="*/ 0 w 2254250"/>
              <a:gd name="connsiteY4" fmla="*/ 850900 h 1028700"/>
              <a:gd name="connsiteX0" fmla="*/ 0 w 2254250"/>
              <a:gd name="connsiteY0" fmla="*/ 850900 h 1047750"/>
              <a:gd name="connsiteX1" fmla="*/ 1047750 w 2254250"/>
              <a:gd name="connsiteY1" fmla="*/ 1047750 h 1047750"/>
              <a:gd name="connsiteX2" fmla="*/ 2254250 w 2254250"/>
              <a:gd name="connsiteY2" fmla="*/ 63500 h 1047750"/>
              <a:gd name="connsiteX3" fmla="*/ 1612900 w 2254250"/>
              <a:gd name="connsiteY3" fmla="*/ 0 h 1047750"/>
              <a:gd name="connsiteX4" fmla="*/ 0 w 2254250"/>
              <a:gd name="connsiteY4" fmla="*/ 850900 h 1047750"/>
              <a:gd name="connsiteX0" fmla="*/ 0 w 2254250"/>
              <a:gd name="connsiteY0" fmla="*/ 850900 h 1003300"/>
              <a:gd name="connsiteX1" fmla="*/ 749300 w 2254250"/>
              <a:gd name="connsiteY1" fmla="*/ 1003300 h 1003300"/>
              <a:gd name="connsiteX2" fmla="*/ 2254250 w 2254250"/>
              <a:gd name="connsiteY2" fmla="*/ 63500 h 1003300"/>
              <a:gd name="connsiteX3" fmla="*/ 1612900 w 2254250"/>
              <a:gd name="connsiteY3" fmla="*/ 0 h 1003300"/>
              <a:gd name="connsiteX4" fmla="*/ 0 w 2254250"/>
              <a:gd name="connsiteY4" fmla="*/ 850900 h 1003300"/>
              <a:gd name="connsiteX0" fmla="*/ 0 w 2254250"/>
              <a:gd name="connsiteY0" fmla="*/ 850900 h 1003300"/>
              <a:gd name="connsiteX1" fmla="*/ 749300 w 2254250"/>
              <a:gd name="connsiteY1" fmla="*/ 1003300 h 1003300"/>
              <a:gd name="connsiteX2" fmla="*/ 2254250 w 2254250"/>
              <a:gd name="connsiteY2" fmla="*/ 63500 h 1003300"/>
              <a:gd name="connsiteX3" fmla="*/ 1612900 w 2254250"/>
              <a:gd name="connsiteY3" fmla="*/ 0 h 1003300"/>
              <a:gd name="connsiteX4" fmla="*/ 0 w 2254250"/>
              <a:gd name="connsiteY4" fmla="*/ 850900 h 1003300"/>
              <a:gd name="connsiteX0" fmla="*/ 0 w 2070100"/>
              <a:gd name="connsiteY0" fmla="*/ 850900 h 1003300"/>
              <a:gd name="connsiteX1" fmla="*/ 749300 w 2070100"/>
              <a:gd name="connsiteY1" fmla="*/ 1003300 h 1003300"/>
              <a:gd name="connsiteX2" fmla="*/ 2070100 w 2070100"/>
              <a:gd name="connsiteY2" fmla="*/ 44450 h 1003300"/>
              <a:gd name="connsiteX3" fmla="*/ 1612900 w 2070100"/>
              <a:gd name="connsiteY3" fmla="*/ 0 h 1003300"/>
              <a:gd name="connsiteX4" fmla="*/ 0 w 2070100"/>
              <a:gd name="connsiteY4" fmla="*/ 850900 h 1003300"/>
              <a:gd name="connsiteX0" fmla="*/ 0 w 2070100"/>
              <a:gd name="connsiteY0" fmla="*/ 850900 h 1003300"/>
              <a:gd name="connsiteX1" fmla="*/ 749300 w 2070100"/>
              <a:gd name="connsiteY1" fmla="*/ 1003300 h 1003300"/>
              <a:gd name="connsiteX2" fmla="*/ 2070100 w 2070100"/>
              <a:gd name="connsiteY2" fmla="*/ 44450 h 1003300"/>
              <a:gd name="connsiteX3" fmla="*/ 1612900 w 2070100"/>
              <a:gd name="connsiteY3" fmla="*/ 0 h 1003300"/>
              <a:gd name="connsiteX4" fmla="*/ 0 w 2070100"/>
              <a:gd name="connsiteY4" fmla="*/ 850900 h 1003300"/>
              <a:gd name="connsiteX0" fmla="*/ 0 w 2070100"/>
              <a:gd name="connsiteY0" fmla="*/ 850900 h 977900"/>
              <a:gd name="connsiteX1" fmla="*/ 762000 w 2070100"/>
              <a:gd name="connsiteY1" fmla="*/ 977900 h 977900"/>
              <a:gd name="connsiteX2" fmla="*/ 2070100 w 2070100"/>
              <a:gd name="connsiteY2" fmla="*/ 44450 h 977900"/>
              <a:gd name="connsiteX3" fmla="*/ 1612900 w 2070100"/>
              <a:gd name="connsiteY3" fmla="*/ 0 h 977900"/>
              <a:gd name="connsiteX4" fmla="*/ 0 w 2070100"/>
              <a:gd name="connsiteY4" fmla="*/ 850900 h 977900"/>
              <a:gd name="connsiteX0" fmla="*/ 0 w 2070100"/>
              <a:gd name="connsiteY0" fmla="*/ 850900 h 971550"/>
              <a:gd name="connsiteX1" fmla="*/ 736600 w 2070100"/>
              <a:gd name="connsiteY1" fmla="*/ 971550 h 971550"/>
              <a:gd name="connsiteX2" fmla="*/ 2070100 w 2070100"/>
              <a:gd name="connsiteY2" fmla="*/ 44450 h 971550"/>
              <a:gd name="connsiteX3" fmla="*/ 1612900 w 2070100"/>
              <a:gd name="connsiteY3" fmla="*/ 0 h 971550"/>
              <a:gd name="connsiteX4" fmla="*/ 0 w 2070100"/>
              <a:gd name="connsiteY4" fmla="*/ 850900 h 971550"/>
              <a:gd name="connsiteX0" fmla="*/ 0 w 2070100"/>
              <a:gd name="connsiteY0" fmla="*/ 850900 h 971550"/>
              <a:gd name="connsiteX1" fmla="*/ 736600 w 2070100"/>
              <a:gd name="connsiteY1" fmla="*/ 971550 h 971550"/>
              <a:gd name="connsiteX2" fmla="*/ 2070100 w 2070100"/>
              <a:gd name="connsiteY2" fmla="*/ 44450 h 971550"/>
              <a:gd name="connsiteX3" fmla="*/ 1612900 w 2070100"/>
              <a:gd name="connsiteY3" fmla="*/ 0 h 971550"/>
              <a:gd name="connsiteX4" fmla="*/ 0 w 2070100"/>
              <a:gd name="connsiteY4" fmla="*/ 850900 h 971550"/>
              <a:gd name="connsiteX0" fmla="*/ 0 w 2070100"/>
              <a:gd name="connsiteY0" fmla="*/ 838200 h 971550"/>
              <a:gd name="connsiteX1" fmla="*/ 736600 w 2070100"/>
              <a:gd name="connsiteY1" fmla="*/ 971550 h 971550"/>
              <a:gd name="connsiteX2" fmla="*/ 2070100 w 2070100"/>
              <a:gd name="connsiteY2" fmla="*/ 44450 h 971550"/>
              <a:gd name="connsiteX3" fmla="*/ 1612900 w 2070100"/>
              <a:gd name="connsiteY3" fmla="*/ 0 h 971550"/>
              <a:gd name="connsiteX4" fmla="*/ 0 w 2070100"/>
              <a:gd name="connsiteY4" fmla="*/ 838200 h 97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0100" h="971550">
                <a:moveTo>
                  <a:pt x="0" y="838200"/>
                </a:moveTo>
                <a:lnTo>
                  <a:pt x="736600" y="971550"/>
                </a:lnTo>
                <a:cubicBezTo>
                  <a:pt x="1193800" y="645583"/>
                  <a:pt x="1606550" y="370417"/>
                  <a:pt x="2070100" y="44450"/>
                </a:cubicBezTo>
                <a:lnTo>
                  <a:pt x="1612900" y="0"/>
                </a:lnTo>
                <a:lnTo>
                  <a:pt x="0" y="838200"/>
                </a:lnTo>
                <a:close/>
              </a:path>
            </a:pathLst>
          </a:cu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1060450" y="3930650"/>
            <a:ext cx="2546350" cy="736600"/>
          </a:xfrm>
          <a:custGeom>
            <a:avLst/>
            <a:gdLst>
              <a:gd name="connsiteX0" fmla="*/ 0 w 2705100"/>
              <a:gd name="connsiteY0" fmla="*/ 635000 h 742950"/>
              <a:gd name="connsiteX1" fmla="*/ 698500 w 2705100"/>
              <a:gd name="connsiteY1" fmla="*/ 742950 h 742950"/>
              <a:gd name="connsiteX2" fmla="*/ 2705100 w 2705100"/>
              <a:gd name="connsiteY2" fmla="*/ 38100 h 742950"/>
              <a:gd name="connsiteX3" fmla="*/ 2178050 w 2705100"/>
              <a:gd name="connsiteY3" fmla="*/ 0 h 742950"/>
              <a:gd name="connsiteX4" fmla="*/ 0 w 2705100"/>
              <a:gd name="connsiteY4" fmla="*/ 635000 h 742950"/>
              <a:gd name="connsiteX0" fmla="*/ 0 w 2736850"/>
              <a:gd name="connsiteY0" fmla="*/ 641350 h 742950"/>
              <a:gd name="connsiteX1" fmla="*/ 730250 w 2736850"/>
              <a:gd name="connsiteY1" fmla="*/ 742950 h 742950"/>
              <a:gd name="connsiteX2" fmla="*/ 2736850 w 2736850"/>
              <a:gd name="connsiteY2" fmla="*/ 38100 h 742950"/>
              <a:gd name="connsiteX3" fmla="*/ 2209800 w 2736850"/>
              <a:gd name="connsiteY3" fmla="*/ 0 h 742950"/>
              <a:gd name="connsiteX4" fmla="*/ 0 w 2736850"/>
              <a:gd name="connsiteY4" fmla="*/ 641350 h 742950"/>
              <a:gd name="connsiteX0" fmla="*/ 0 w 2546350"/>
              <a:gd name="connsiteY0" fmla="*/ 666750 h 742950"/>
              <a:gd name="connsiteX1" fmla="*/ 539750 w 2546350"/>
              <a:gd name="connsiteY1" fmla="*/ 742950 h 742950"/>
              <a:gd name="connsiteX2" fmla="*/ 2546350 w 2546350"/>
              <a:gd name="connsiteY2" fmla="*/ 38100 h 742950"/>
              <a:gd name="connsiteX3" fmla="*/ 2019300 w 2546350"/>
              <a:gd name="connsiteY3" fmla="*/ 0 h 742950"/>
              <a:gd name="connsiteX4" fmla="*/ 0 w 2546350"/>
              <a:gd name="connsiteY4" fmla="*/ 666750 h 742950"/>
              <a:gd name="connsiteX0" fmla="*/ 0 w 2546350"/>
              <a:gd name="connsiteY0" fmla="*/ 666750 h 742950"/>
              <a:gd name="connsiteX1" fmla="*/ 539750 w 2546350"/>
              <a:gd name="connsiteY1" fmla="*/ 742950 h 742950"/>
              <a:gd name="connsiteX2" fmla="*/ 2546350 w 2546350"/>
              <a:gd name="connsiteY2" fmla="*/ 38100 h 742950"/>
              <a:gd name="connsiteX3" fmla="*/ 2038350 w 2546350"/>
              <a:gd name="connsiteY3" fmla="*/ 0 h 742950"/>
              <a:gd name="connsiteX4" fmla="*/ 0 w 2546350"/>
              <a:gd name="connsiteY4" fmla="*/ 666750 h 742950"/>
              <a:gd name="connsiteX0" fmla="*/ 0 w 2546350"/>
              <a:gd name="connsiteY0" fmla="*/ 666750 h 742950"/>
              <a:gd name="connsiteX1" fmla="*/ 539750 w 2546350"/>
              <a:gd name="connsiteY1" fmla="*/ 742950 h 742950"/>
              <a:gd name="connsiteX2" fmla="*/ 2546350 w 2546350"/>
              <a:gd name="connsiteY2" fmla="*/ 38100 h 742950"/>
              <a:gd name="connsiteX3" fmla="*/ 2038350 w 2546350"/>
              <a:gd name="connsiteY3" fmla="*/ 0 h 742950"/>
              <a:gd name="connsiteX4" fmla="*/ 0 w 2546350"/>
              <a:gd name="connsiteY4" fmla="*/ 666750 h 742950"/>
              <a:gd name="connsiteX0" fmla="*/ 0 w 2546350"/>
              <a:gd name="connsiteY0" fmla="*/ 647700 h 723900"/>
              <a:gd name="connsiteX1" fmla="*/ 539750 w 2546350"/>
              <a:gd name="connsiteY1" fmla="*/ 723900 h 723900"/>
              <a:gd name="connsiteX2" fmla="*/ 2546350 w 2546350"/>
              <a:gd name="connsiteY2" fmla="*/ 19050 h 723900"/>
              <a:gd name="connsiteX3" fmla="*/ 2063750 w 2546350"/>
              <a:gd name="connsiteY3" fmla="*/ 0 h 723900"/>
              <a:gd name="connsiteX4" fmla="*/ 0 w 2546350"/>
              <a:gd name="connsiteY4" fmla="*/ 647700 h 723900"/>
              <a:gd name="connsiteX0" fmla="*/ 0 w 2546350"/>
              <a:gd name="connsiteY0" fmla="*/ 647700 h 723900"/>
              <a:gd name="connsiteX1" fmla="*/ 539750 w 2546350"/>
              <a:gd name="connsiteY1" fmla="*/ 723900 h 723900"/>
              <a:gd name="connsiteX2" fmla="*/ 2546350 w 2546350"/>
              <a:gd name="connsiteY2" fmla="*/ 19050 h 723900"/>
              <a:gd name="connsiteX3" fmla="*/ 2063750 w 2546350"/>
              <a:gd name="connsiteY3" fmla="*/ 0 h 723900"/>
              <a:gd name="connsiteX4" fmla="*/ 0 w 2546350"/>
              <a:gd name="connsiteY4" fmla="*/ 647700 h 723900"/>
              <a:gd name="connsiteX0" fmla="*/ 0 w 2546350"/>
              <a:gd name="connsiteY0" fmla="*/ 660400 h 736600"/>
              <a:gd name="connsiteX1" fmla="*/ 539750 w 2546350"/>
              <a:gd name="connsiteY1" fmla="*/ 736600 h 736600"/>
              <a:gd name="connsiteX2" fmla="*/ 2546350 w 2546350"/>
              <a:gd name="connsiteY2" fmla="*/ 31750 h 736600"/>
              <a:gd name="connsiteX3" fmla="*/ 2120900 w 2546350"/>
              <a:gd name="connsiteY3" fmla="*/ 0 h 736600"/>
              <a:gd name="connsiteX4" fmla="*/ 0 w 2546350"/>
              <a:gd name="connsiteY4" fmla="*/ 660400 h 736600"/>
              <a:gd name="connsiteX0" fmla="*/ 0 w 2546350"/>
              <a:gd name="connsiteY0" fmla="*/ 660400 h 736600"/>
              <a:gd name="connsiteX1" fmla="*/ 539750 w 2546350"/>
              <a:gd name="connsiteY1" fmla="*/ 736600 h 736600"/>
              <a:gd name="connsiteX2" fmla="*/ 2546350 w 2546350"/>
              <a:gd name="connsiteY2" fmla="*/ 31750 h 736600"/>
              <a:gd name="connsiteX3" fmla="*/ 2120900 w 2546350"/>
              <a:gd name="connsiteY3" fmla="*/ 0 h 736600"/>
              <a:gd name="connsiteX4" fmla="*/ 0 w 2546350"/>
              <a:gd name="connsiteY4" fmla="*/ 660400 h 736600"/>
              <a:gd name="connsiteX0" fmla="*/ 0 w 2546350"/>
              <a:gd name="connsiteY0" fmla="*/ 660400 h 736600"/>
              <a:gd name="connsiteX1" fmla="*/ 539750 w 2546350"/>
              <a:gd name="connsiteY1" fmla="*/ 736600 h 736600"/>
              <a:gd name="connsiteX2" fmla="*/ 2546350 w 2546350"/>
              <a:gd name="connsiteY2" fmla="*/ 31750 h 736600"/>
              <a:gd name="connsiteX3" fmla="*/ 2120900 w 2546350"/>
              <a:gd name="connsiteY3" fmla="*/ 0 h 736600"/>
              <a:gd name="connsiteX4" fmla="*/ 0 w 2546350"/>
              <a:gd name="connsiteY4" fmla="*/ 660400 h 736600"/>
              <a:gd name="connsiteX0" fmla="*/ 0 w 2546350"/>
              <a:gd name="connsiteY0" fmla="*/ 660400 h 736600"/>
              <a:gd name="connsiteX1" fmla="*/ 539750 w 2546350"/>
              <a:gd name="connsiteY1" fmla="*/ 736600 h 736600"/>
              <a:gd name="connsiteX2" fmla="*/ 2546350 w 2546350"/>
              <a:gd name="connsiteY2" fmla="*/ 31750 h 736600"/>
              <a:gd name="connsiteX3" fmla="*/ 2152650 w 2546350"/>
              <a:gd name="connsiteY3" fmla="*/ 0 h 736600"/>
              <a:gd name="connsiteX4" fmla="*/ 0 w 2546350"/>
              <a:gd name="connsiteY4" fmla="*/ 660400 h 736600"/>
              <a:gd name="connsiteX0" fmla="*/ 0 w 2546350"/>
              <a:gd name="connsiteY0" fmla="*/ 660400 h 736600"/>
              <a:gd name="connsiteX1" fmla="*/ 539750 w 2546350"/>
              <a:gd name="connsiteY1" fmla="*/ 736600 h 736600"/>
              <a:gd name="connsiteX2" fmla="*/ 2546350 w 2546350"/>
              <a:gd name="connsiteY2" fmla="*/ 31750 h 736600"/>
              <a:gd name="connsiteX3" fmla="*/ 2152650 w 2546350"/>
              <a:gd name="connsiteY3" fmla="*/ 0 h 736600"/>
              <a:gd name="connsiteX4" fmla="*/ 0 w 2546350"/>
              <a:gd name="connsiteY4" fmla="*/ 660400 h 736600"/>
              <a:gd name="connsiteX0" fmla="*/ 0 w 2546350"/>
              <a:gd name="connsiteY0" fmla="*/ 660400 h 736600"/>
              <a:gd name="connsiteX1" fmla="*/ 539750 w 2546350"/>
              <a:gd name="connsiteY1" fmla="*/ 736600 h 736600"/>
              <a:gd name="connsiteX2" fmla="*/ 2546350 w 2546350"/>
              <a:gd name="connsiteY2" fmla="*/ 31750 h 736600"/>
              <a:gd name="connsiteX3" fmla="*/ 2152650 w 2546350"/>
              <a:gd name="connsiteY3" fmla="*/ 0 h 736600"/>
              <a:gd name="connsiteX4" fmla="*/ 0 w 2546350"/>
              <a:gd name="connsiteY4" fmla="*/ 660400 h 736600"/>
              <a:gd name="connsiteX0" fmla="*/ 0 w 2546350"/>
              <a:gd name="connsiteY0" fmla="*/ 660400 h 736600"/>
              <a:gd name="connsiteX1" fmla="*/ 539750 w 2546350"/>
              <a:gd name="connsiteY1" fmla="*/ 736600 h 736600"/>
              <a:gd name="connsiteX2" fmla="*/ 2546350 w 2546350"/>
              <a:gd name="connsiteY2" fmla="*/ 31750 h 736600"/>
              <a:gd name="connsiteX3" fmla="*/ 2152650 w 2546350"/>
              <a:gd name="connsiteY3" fmla="*/ 0 h 736600"/>
              <a:gd name="connsiteX4" fmla="*/ 0 w 2546350"/>
              <a:gd name="connsiteY4" fmla="*/ 660400 h 736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6350" h="736600">
                <a:moveTo>
                  <a:pt x="0" y="660400"/>
                </a:moveTo>
                <a:lnTo>
                  <a:pt x="539750" y="736600"/>
                </a:lnTo>
                <a:lnTo>
                  <a:pt x="2546350" y="31750"/>
                </a:lnTo>
                <a:cubicBezTo>
                  <a:pt x="2385483" y="25400"/>
                  <a:pt x="2415117" y="25400"/>
                  <a:pt x="2152650" y="0"/>
                </a:cubicBezTo>
                <a:lnTo>
                  <a:pt x="0" y="660400"/>
                </a:lnTo>
                <a:close/>
              </a:path>
            </a:pathLst>
          </a:cu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771900" y="4076700"/>
            <a:ext cx="1447800" cy="977900"/>
          </a:xfrm>
          <a:custGeom>
            <a:avLst/>
            <a:gdLst>
              <a:gd name="connsiteX0" fmla="*/ 0 w 1409700"/>
              <a:gd name="connsiteY0" fmla="*/ 933450 h 971550"/>
              <a:gd name="connsiteX1" fmla="*/ 215900 w 1409700"/>
              <a:gd name="connsiteY1" fmla="*/ 971550 h 971550"/>
              <a:gd name="connsiteX2" fmla="*/ 1409700 w 1409700"/>
              <a:gd name="connsiteY2" fmla="*/ 12700 h 971550"/>
              <a:gd name="connsiteX3" fmla="*/ 1270000 w 1409700"/>
              <a:gd name="connsiteY3" fmla="*/ 0 h 971550"/>
              <a:gd name="connsiteX4" fmla="*/ 0 w 1409700"/>
              <a:gd name="connsiteY4" fmla="*/ 933450 h 971550"/>
              <a:gd name="connsiteX0" fmla="*/ 0 w 1428750"/>
              <a:gd name="connsiteY0" fmla="*/ 933450 h 971550"/>
              <a:gd name="connsiteX1" fmla="*/ 215900 w 1428750"/>
              <a:gd name="connsiteY1" fmla="*/ 971550 h 971550"/>
              <a:gd name="connsiteX2" fmla="*/ 1428750 w 1428750"/>
              <a:gd name="connsiteY2" fmla="*/ 19050 h 971550"/>
              <a:gd name="connsiteX3" fmla="*/ 1270000 w 1428750"/>
              <a:gd name="connsiteY3" fmla="*/ 0 h 971550"/>
              <a:gd name="connsiteX4" fmla="*/ 0 w 1428750"/>
              <a:gd name="connsiteY4" fmla="*/ 933450 h 971550"/>
              <a:gd name="connsiteX0" fmla="*/ 0 w 1428750"/>
              <a:gd name="connsiteY0" fmla="*/ 927100 h 965200"/>
              <a:gd name="connsiteX1" fmla="*/ 215900 w 1428750"/>
              <a:gd name="connsiteY1" fmla="*/ 965200 h 965200"/>
              <a:gd name="connsiteX2" fmla="*/ 1428750 w 1428750"/>
              <a:gd name="connsiteY2" fmla="*/ 12700 h 965200"/>
              <a:gd name="connsiteX3" fmla="*/ 1289050 w 1428750"/>
              <a:gd name="connsiteY3" fmla="*/ 0 h 965200"/>
              <a:gd name="connsiteX4" fmla="*/ 0 w 1428750"/>
              <a:gd name="connsiteY4" fmla="*/ 927100 h 965200"/>
              <a:gd name="connsiteX0" fmla="*/ 0 w 1428750"/>
              <a:gd name="connsiteY0" fmla="*/ 939800 h 977900"/>
              <a:gd name="connsiteX1" fmla="*/ 215900 w 1428750"/>
              <a:gd name="connsiteY1" fmla="*/ 977900 h 977900"/>
              <a:gd name="connsiteX2" fmla="*/ 1428750 w 1428750"/>
              <a:gd name="connsiteY2" fmla="*/ 25400 h 977900"/>
              <a:gd name="connsiteX3" fmla="*/ 1295400 w 1428750"/>
              <a:gd name="connsiteY3" fmla="*/ 0 h 977900"/>
              <a:gd name="connsiteX4" fmla="*/ 0 w 1428750"/>
              <a:gd name="connsiteY4" fmla="*/ 939800 h 977900"/>
              <a:gd name="connsiteX0" fmla="*/ 0 w 1447800"/>
              <a:gd name="connsiteY0" fmla="*/ 933450 h 977900"/>
              <a:gd name="connsiteX1" fmla="*/ 234950 w 1447800"/>
              <a:gd name="connsiteY1" fmla="*/ 977900 h 977900"/>
              <a:gd name="connsiteX2" fmla="*/ 1447800 w 1447800"/>
              <a:gd name="connsiteY2" fmla="*/ 25400 h 977900"/>
              <a:gd name="connsiteX3" fmla="*/ 1314450 w 1447800"/>
              <a:gd name="connsiteY3" fmla="*/ 0 h 977900"/>
              <a:gd name="connsiteX4" fmla="*/ 0 w 1447800"/>
              <a:gd name="connsiteY4" fmla="*/ 933450 h 977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800" h="977900">
                <a:moveTo>
                  <a:pt x="0" y="933450"/>
                </a:moveTo>
                <a:lnTo>
                  <a:pt x="234950" y="977900"/>
                </a:lnTo>
                <a:lnTo>
                  <a:pt x="1447800" y="25400"/>
                </a:lnTo>
                <a:lnTo>
                  <a:pt x="1314450" y="0"/>
                </a:lnTo>
                <a:lnTo>
                  <a:pt x="0" y="933450"/>
                </a:lnTo>
                <a:close/>
              </a:path>
            </a:pathLst>
          </a:custGeom>
          <a:solidFill>
            <a:schemeClr val="accent6">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882650" y="3937000"/>
            <a:ext cx="2305050" cy="654050"/>
          </a:xfrm>
          <a:custGeom>
            <a:avLst/>
            <a:gdLst>
              <a:gd name="connsiteX0" fmla="*/ 0 w 2292350"/>
              <a:gd name="connsiteY0" fmla="*/ 615950 h 654050"/>
              <a:gd name="connsiteX1" fmla="*/ 127000 w 2292350"/>
              <a:gd name="connsiteY1" fmla="*/ 654050 h 654050"/>
              <a:gd name="connsiteX2" fmla="*/ 2292350 w 2292350"/>
              <a:gd name="connsiteY2" fmla="*/ 0 h 654050"/>
              <a:gd name="connsiteX3" fmla="*/ 2197100 w 2292350"/>
              <a:gd name="connsiteY3" fmla="*/ 6350 h 654050"/>
              <a:gd name="connsiteX4" fmla="*/ 0 w 2292350"/>
              <a:gd name="connsiteY4" fmla="*/ 615950 h 654050"/>
              <a:gd name="connsiteX0" fmla="*/ 0 w 2305050"/>
              <a:gd name="connsiteY0" fmla="*/ 615950 h 654050"/>
              <a:gd name="connsiteX1" fmla="*/ 139700 w 2305050"/>
              <a:gd name="connsiteY1" fmla="*/ 654050 h 654050"/>
              <a:gd name="connsiteX2" fmla="*/ 2305050 w 2305050"/>
              <a:gd name="connsiteY2" fmla="*/ 0 h 654050"/>
              <a:gd name="connsiteX3" fmla="*/ 2209800 w 2305050"/>
              <a:gd name="connsiteY3" fmla="*/ 6350 h 654050"/>
              <a:gd name="connsiteX4" fmla="*/ 0 w 2305050"/>
              <a:gd name="connsiteY4" fmla="*/ 615950 h 654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5050" h="654050">
                <a:moveTo>
                  <a:pt x="0" y="615950"/>
                </a:moveTo>
                <a:lnTo>
                  <a:pt x="139700" y="654050"/>
                </a:lnTo>
                <a:lnTo>
                  <a:pt x="2305050" y="0"/>
                </a:lnTo>
                <a:lnTo>
                  <a:pt x="2209800" y="6350"/>
                </a:lnTo>
                <a:lnTo>
                  <a:pt x="0" y="615950"/>
                </a:lnTo>
                <a:close/>
              </a:path>
            </a:pathLst>
          </a:custGeom>
          <a:solidFill>
            <a:srgbClr val="F7964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4222750" y="4095750"/>
            <a:ext cx="1231900" cy="1009650"/>
          </a:xfrm>
          <a:custGeom>
            <a:avLst/>
            <a:gdLst>
              <a:gd name="connsiteX0" fmla="*/ 0 w 1231900"/>
              <a:gd name="connsiteY0" fmla="*/ 971550 h 1009650"/>
              <a:gd name="connsiteX1" fmla="*/ 184150 w 1231900"/>
              <a:gd name="connsiteY1" fmla="*/ 1009650 h 1009650"/>
              <a:gd name="connsiteX2" fmla="*/ 1231900 w 1231900"/>
              <a:gd name="connsiteY2" fmla="*/ 12700 h 1009650"/>
              <a:gd name="connsiteX3" fmla="*/ 1117600 w 1231900"/>
              <a:gd name="connsiteY3" fmla="*/ 0 h 1009650"/>
              <a:gd name="connsiteX4" fmla="*/ 0 w 1231900"/>
              <a:gd name="connsiteY4" fmla="*/ 971550 h 100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900" h="1009650">
                <a:moveTo>
                  <a:pt x="0" y="971550"/>
                </a:moveTo>
                <a:lnTo>
                  <a:pt x="184150" y="1009650"/>
                </a:lnTo>
                <a:lnTo>
                  <a:pt x="1231900" y="12700"/>
                </a:lnTo>
                <a:lnTo>
                  <a:pt x="1117600" y="0"/>
                </a:lnTo>
                <a:lnTo>
                  <a:pt x="0" y="971550"/>
                </a:lnTo>
                <a:close/>
              </a:path>
            </a:pathLst>
          </a:custGeom>
          <a:solidFill>
            <a:srgbClr val="0066FF">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666750" y="3898900"/>
            <a:ext cx="2355850" cy="628650"/>
          </a:xfrm>
          <a:custGeom>
            <a:avLst/>
            <a:gdLst>
              <a:gd name="connsiteX0" fmla="*/ 0 w 2355850"/>
              <a:gd name="connsiteY0" fmla="*/ 615950 h 628650"/>
              <a:gd name="connsiteX1" fmla="*/ 114300 w 2355850"/>
              <a:gd name="connsiteY1" fmla="*/ 628650 h 628650"/>
              <a:gd name="connsiteX2" fmla="*/ 2355850 w 2355850"/>
              <a:gd name="connsiteY2" fmla="*/ 19050 h 628650"/>
              <a:gd name="connsiteX3" fmla="*/ 2254250 w 2355850"/>
              <a:gd name="connsiteY3" fmla="*/ 0 h 628650"/>
              <a:gd name="connsiteX4" fmla="*/ 0 w 2355850"/>
              <a:gd name="connsiteY4" fmla="*/ 61595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5850" h="628650">
                <a:moveTo>
                  <a:pt x="0" y="615950"/>
                </a:moveTo>
                <a:lnTo>
                  <a:pt x="114300" y="628650"/>
                </a:lnTo>
                <a:lnTo>
                  <a:pt x="2355850" y="19050"/>
                </a:lnTo>
                <a:lnTo>
                  <a:pt x="2254250" y="0"/>
                </a:lnTo>
                <a:lnTo>
                  <a:pt x="0" y="615950"/>
                </a:lnTo>
                <a:close/>
              </a:path>
            </a:pathLst>
          </a:custGeom>
          <a:solidFill>
            <a:srgbClr val="0066FF">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1619250" y="3956050"/>
            <a:ext cx="2921000" cy="933450"/>
          </a:xfrm>
          <a:custGeom>
            <a:avLst/>
            <a:gdLst>
              <a:gd name="connsiteX0" fmla="*/ 0 w 2921000"/>
              <a:gd name="connsiteY0" fmla="*/ 717550 h 933450"/>
              <a:gd name="connsiteX1" fmla="*/ 2025650 w 2921000"/>
              <a:gd name="connsiteY1" fmla="*/ 0 h 933450"/>
              <a:gd name="connsiteX2" fmla="*/ 2178050 w 2921000"/>
              <a:gd name="connsiteY2" fmla="*/ 12700 h 933450"/>
              <a:gd name="connsiteX3" fmla="*/ 2336800 w 2921000"/>
              <a:gd name="connsiteY3" fmla="*/ 76200 h 933450"/>
              <a:gd name="connsiteX4" fmla="*/ 2381250 w 2921000"/>
              <a:gd name="connsiteY4" fmla="*/ 95250 h 933450"/>
              <a:gd name="connsiteX5" fmla="*/ 2546350 w 2921000"/>
              <a:gd name="connsiteY5" fmla="*/ 107950 h 933450"/>
              <a:gd name="connsiteX6" fmla="*/ 2667000 w 2921000"/>
              <a:gd name="connsiteY6" fmla="*/ 95250 h 933450"/>
              <a:gd name="connsiteX7" fmla="*/ 2743200 w 2921000"/>
              <a:gd name="connsiteY7" fmla="*/ 76200 h 933450"/>
              <a:gd name="connsiteX8" fmla="*/ 2921000 w 2921000"/>
              <a:gd name="connsiteY8" fmla="*/ 82550 h 933450"/>
              <a:gd name="connsiteX9" fmla="*/ 1327150 w 2921000"/>
              <a:gd name="connsiteY9" fmla="*/ 920750 h 933450"/>
              <a:gd name="connsiteX10" fmla="*/ 1098550 w 2921000"/>
              <a:gd name="connsiteY10" fmla="*/ 882650 h 933450"/>
              <a:gd name="connsiteX11" fmla="*/ 958850 w 2921000"/>
              <a:gd name="connsiteY11" fmla="*/ 901700 h 933450"/>
              <a:gd name="connsiteX12" fmla="*/ 819150 w 2921000"/>
              <a:gd name="connsiteY12" fmla="*/ 920750 h 933450"/>
              <a:gd name="connsiteX13" fmla="*/ 781050 w 2921000"/>
              <a:gd name="connsiteY13" fmla="*/ 933450 h 933450"/>
              <a:gd name="connsiteX14" fmla="*/ 476250 w 2921000"/>
              <a:gd name="connsiteY14" fmla="*/ 882650 h 933450"/>
              <a:gd name="connsiteX15" fmla="*/ 374650 w 2921000"/>
              <a:gd name="connsiteY15" fmla="*/ 825500 h 933450"/>
              <a:gd name="connsiteX16" fmla="*/ 234950 w 2921000"/>
              <a:gd name="connsiteY16" fmla="*/ 755650 h 933450"/>
              <a:gd name="connsiteX17" fmla="*/ 0 w 2921000"/>
              <a:gd name="connsiteY17" fmla="*/ 717550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21000" h="933450">
                <a:moveTo>
                  <a:pt x="0" y="717550"/>
                </a:moveTo>
                <a:lnTo>
                  <a:pt x="2025650" y="0"/>
                </a:lnTo>
                <a:lnTo>
                  <a:pt x="2178050" y="12700"/>
                </a:lnTo>
                <a:lnTo>
                  <a:pt x="2336800" y="76200"/>
                </a:lnTo>
                <a:lnTo>
                  <a:pt x="2381250" y="95250"/>
                </a:lnTo>
                <a:lnTo>
                  <a:pt x="2546350" y="107950"/>
                </a:lnTo>
                <a:lnTo>
                  <a:pt x="2667000" y="95250"/>
                </a:lnTo>
                <a:lnTo>
                  <a:pt x="2743200" y="76200"/>
                </a:lnTo>
                <a:lnTo>
                  <a:pt x="2921000" y="82550"/>
                </a:lnTo>
                <a:lnTo>
                  <a:pt x="1327150" y="920750"/>
                </a:lnTo>
                <a:lnTo>
                  <a:pt x="1098550" y="882650"/>
                </a:lnTo>
                <a:lnTo>
                  <a:pt x="958850" y="901700"/>
                </a:lnTo>
                <a:lnTo>
                  <a:pt x="819150" y="920750"/>
                </a:lnTo>
                <a:lnTo>
                  <a:pt x="781050" y="933450"/>
                </a:lnTo>
                <a:lnTo>
                  <a:pt x="476250" y="882650"/>
                </a:lnTo>
                <a:lnTo>
                  <a:pt x="374650" y="825500"/>
                </a:lnTo>
                <a:lnTo>
                  <a:pt x="234950" y="755650"/>
                </a:lnTo>
                <a:lnTo>
                  <a:pt x="0" y="717550"/>
                </a:lnTo>
                <a:close/>
              </a:path>
            </a:pathLst>
          </a:cu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a:off x="516339" y="5097072"/>
            <a:ext cx="4191000" cy="756680"/>
          </a:xfrm>
          <a:prstGeom prst="straightConnector1">
            <a:avLst/>
          </a:prstGeom>
          <a:ln w="76200">
            <a:solidFill>
              <a:srgbClr val="FFFF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2" name="Slide 1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48800" y="3124200"/>
            <a:ext cx="609600" cy="609600"/>
          </a:xfrm>
          <a:prstGeom prst="rect">
            <a:avLst/>
          </a:prstGeom>
        </p:spPr>
      </p:pic>
    </p:spTree>
    <p:extLst>
      <p:ext uri="{BB962C8B-B14F-4D97-AF65-F5344CB8AC3E}">
        <p14:creationId xmlns:p14="http://schemas.microsoft.com/office/powerpoint/2010/main" val="1795469341"/>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081" fill="hold"/>
                                        <p:tgtEl>
                                          <p:spTgt spid="12"/>
                                        </p:tgtEl>
                                      </p:cBhvr>
                                    </p:cmd>
                                  </p:childTnLst>
                                </p:cTn>
                              </p:par>
                              <p:par>
                                <p:cTn id="7" presetID="10" presetClass="entr" presetSubtype="0" fill="hold" nodeType="withEffect">
                                  <p:stCondLst>
                                    <p:cond delay="300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1800"/>
                                        <p:tgtEl>
                                          <p:spTgt spid="3">
                                            <p:txEl>
                                              <p:pRg st="0" end="0"/>
                                            </p:txEl>
                                          </p:spTgt>
                                        </p:tgtEl>
                                      </p:cBhvr>
                                    </p:animEffect>
                                  </p:childTnLst>
                                </p:cTn>
                              </p:par>
                              <p:par>
                                <p:cTn id="10" presetID="10" presetClass="entr" presetSubtype="0" fill="hold" nodeType="withEffect">
                                  <p:stCondLst>
                                    <p:cond delay="30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800"/>
                                        <p:tgtEl>
                                          <p:spTgt spid="3">
                                            <p:txEl>
                                              <p:pRg st="1" end="1"/>
                                            </p:txEl>
                                          </p:spTgt>
                                        </p:tgtEl>
                                      </p:cBhvr>
                                    </p:animEffect>
                                  </p:childTnLst>
                                </p:cTn>
                              </p:par>
                              <p:par>
                                <p:cTn id="13" presetID="10" presetClass="entr" presetSubtype="0" fill="hold" nodeType="withEffect">
                                  <p:stCondLst>
                                    <p:cond delay="3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800"/>
                                        <p:tgtEl>
                                          <p:spTgt spid="3">
                                            <p:txEl>
                                              <p:pRg st="2" end="2"/>
                                            </p:txEl>
                                          </p:spTgt>
                                        </p:tgtEl>
                                      </p:cBhvr>
                                    </p:animEffect>
                                  </p:childTnLst>
                                </p:cTn>
                              </p:par>
                              <p:par>
                                <p:cTn id="16" presetID="10" presetClass="entr" presetSubtype="0" fill="hold" nodeType="withEffect">
                                  <p:stCondLst>
                                    <p:cond delay="300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1800"/>
                                        <p:tgtEl>
                                          <p:spTgt spid="3">
                                            <p:txEl>
                                              <p:pRg st="3" end="3"/>
                                            </p:txEl>
                                          </p:spTgt>
                                        </p:tgtEl>
                                      </p:cBhvr>
                                    </p:animEffect>
                                  </p:childTnLst>
                                </p:cTn>
                              </p:par>
                              <p:par>
                                <p:cTn id="19" presetID="10" presetClass="entr" presetSubtype="0" fill="hold" nodeType="withEffect">
                                  <p:stCondLst>
                                    <p:cond delay="300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800"/>
                                        <p:tgtEl>
                                          <p:spTgt spid="3">
                                            <p:txEl>
                                              <p:pRg st="4" end="4"/>
                                            </p:txEl>
                                          </p:spTgt>
                                        </p:tgtEl>
                                      </p:cBhvr>
                                    </p:animEffect>
                                  </p:childTnLst>
                                </p:cTn>
                              </p:par>
                              <p:par>
                                <p:cTn id="22" presetID="6" presetClass="entr" presetSubtype="16"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ircle(in)">
                                      <p:cBhvr>
                                        <p:cTn id="24" dur="2000"/>
                                        <p:tgtEl>
                                          <p:spTgt spid="6"/>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circle(in)">
                                      <p:cBhvr>
                                        <p:cTn id="27" dur="1800"/>
                                        <p:tgtEl>
                                          <p:spTgt spid="2"/>
                                        </p:tgtEl>
                                      </p:cBhvr>
                                    </p:animEffect>
                                  </p:childTnLst>
                                </p:cTn>
                              </p:par>
                              <p:par>
                                <p:cTn id="28" presetID="10" presetClass="entr" presetSubtype="0" fill="hold" nodeType="with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fade">
                                      <p:cBhvr>
                                        <p:cTn id="30" dur="1400"/>
                                        <p:tgtEl>
                                          <p:spTgt spid="11">
                                            <p:txEl>
                                              <p:pRg st="0" end="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1">
                                            <p:txEl>
                                              <p:pRg st="1" end="1"/>
                                            </p:txEl>
                                          </p:spTgt>
                                        </p:tgtEl>
                                        <p:attrNameLst>
                                          <p:attrName>style.visibility</p:attrName>
                                        </p:attrNameLst>
                                      </p:cBhvr>
                                      <p:to>
                                        <p:strVal val="visible"/>
                                      </p:to>
                                    </p:set>
                                    <p:animEffect transition="in" filter="fade">
                                      <p:cBhvr>
                                        <p:cTn id="33" dur="1400"/>
                                        <p:tgtEl>
                                          <p:spTgt spid="11">
                                            <p:txEl>
                                              <p:pRg st="1" end="1"/>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1">
                                            <p:txEl>
                                              <p:pRg st="2" end="2"/>
                                            </p:txEl>
                                          </p:spTgt>
                                        </p:tgtEl>
                                        <p:attrNameLst>
                                          <p:attrName>style.visibility</p:attrName>
                                        </p:attrNameLst>
                                      </p:cBhvr>
                                      <p:to>
                                        <p:strVal val="visible"/>
                                      </p:to>
                                    </p:set>
                                    <p:animEffect transition="in" filter="fade">
                                      <p:cBhvr>
                                        <p:cTn id="36" dur="1500"/>
                                        <p:tgtEl>
                                          <p:spTgt spid="11">
                                            <p:txEl>
                                              <p:pRg st="2" end="2"/>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1">
                                            <p:txEl>
                                              <p:pRg st="3" end="3"/>
                                            </p:txEl>
                                          </p:spTgt>
                                        </p:tgtEl>
                                        <p:attrNameLst>
                                          <p:attrName>style.visibility</p:attrName>
                                        </p:attrNameLst>
                                      </p:cBhvr>
                                      <p:to>
                                        <p:strVal val="visible"/>
                                      </p:to>
                                    </p:set>
                                    <p:animEffect transition="in" filter="fade">
                                      <p:cBhvr>
                                        <p:cTn id="39" dur="1500"/>
                                        <p:tgtEl>
                                          <p:spTgt spid="11">
                                            <p:txEl>
                                              <p:pRg st="3" end="3"/>
                                            </p:txEl>
                                          </p:spTgt>
                                        </p:tgtEl>
                                      </p:cBhvr>
                                    </p:animEffect>
                                  </p:childTnLst>
                                </p:cTn>
                              </p:par>
                              <p:par>
                                <p:cTn id="40" presetID="22" presetClass="entr" presetSubtype="4" fill="hold" grpId="0" nodeType="withEffect">
                                  <p:stCondLst>
                                    <p:cond delay="10200"/>
                                  </p:stCondLst>
                                  <p:childTnLst>
                                    <p:set>
                                      <p:cBhvr>
                                        <p:cTn id="41" dur="1" fill="hold">
                                          <p:stCondLst>
                                            <p:cond delay="0"/>
                                          </p:stCondLst>
                                        </p:cTn>
                                        <p:tgtEl>
                                          <p:spTgt spid="4"/>
                                        </p:tgtEl>
                                        <p:attrNameLst>
                                          <p:attrName>style.visibility</p:attrName>
                                        </p:attrNameLst>
                                      </p:cBhvr>
                                      <p:to>
                                        <p:strVal val="visible"/>
                                      </p:to>
                                    </p:set>
                                    <p:animEffect transition="in" filter="wipe(down)">
                                      <p:cBhvr>
                                        <p:cTn id="42" dur="1400"/>
                                        <p:tgtEl>
                                          <p:spTgt spid="4"/>
                                        </p:tgtEl>
                                      </p:cBhvr>
                                    </p:animEffect>
                                  </p:childTnLst>
                                </p:cTn>
                              </p:par>
                              <p:par>
                                <p:cTn id="43" presetID="22" presetClass="entr" presetSubtype="1" fill="hold" grpId="0" nodeType="withEffect">
                                  <p:stCondLst>
                                    <p:cond delay="10200"/>
                                  </p:stCondLst>
                                  <p:childTnLst>
                                    <p:set>
                                      <p:cBhvr>
                                        <p:cTn id="44" dur="1" fill="hold">
                                          <p:stCondLst>
                                            <p:cond delay="0"/>
                                          </p:stCondLst>
                                        </p:cTn>
                                        <p:tgtEl>
                                          <p:spTgt spid="7"/>
                                        </p:tgtEl>
                                        <p:attrNameLst>
                                          <p:attrName>style.visibility</p:attrName>
                                        </p:attrNameLst>
                                      </p:cBhvr>
                                      <p:to>
                                        <p:strVal val="visible"/>
                                      </p:to>
                                    </p:set>
                                    <p:animEffect transition="in" filter="wipe(up)">
                                      <p:cBhvr>
                                        <p:cTn id="45" dur="1500"/>
                                        <p:tgtEl>
                                          <p:spTgt spid="7"/>
                                        </p:tgtEl>
                                      </p:cBhvr>
                                    </p:animEffect>
                                  </p:childTnLst>
                                </p:cTn>
                              </p:par>
                              <p:par>
                                <p:cTn id="46" presetID="10" presetClass="entr" presetSubtype="0" fill="hold" grpId="0" nodeType="withEffect">
                                  <p:stCondLst>
                                    <p:cond delay="1300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1500"/>
                                        <p:tgtEl>
                                          <p:spTgt spid="9"/>
                                        </p:tgtEl>
                                      </p:cBhvr>
                                    </p:animEffect>
                                  </p:childTnLst>
                                </p:cTn>
                              </p:par>
                              <p:par>
                                <p:cTn id="49" presetID="26" presetClass="emph" presetSubtype="0" fill="hold" grpId="1" nodeType="withEffect">
                                  <p:stCondLst>
                                    <p:cond delay="13000"/>
                                  </p:stCondLst>
                                  <p:childTnLst>
                                    <p:animEffect transition="out" filter="fade">
                                      <p:cBhvr>
                                        <p:cTn id="50" dur="1500" tmFilter="0, 0; .2, .5; .8, .5; 1, 0"/>
                                        <p:tgtEl>
                                          <p:spTgt spid="9"/>
                                        </p:tgtEl>
                                      </p:cBhvr>
                                    </p:animEffect>
                                    <p:animScale>
                                      <p:cBhvr>
                                        <p:cTn id="51" dur="750" autoRev="1" fill="hold"/>
                                        <p:tgtEl>
                                          <p:spTgt spid="9"/>
                                        </p:tgtEl>
                                      </p:cBhvr>
                                      <p:by x="105000" y="105000"/>
                                    </p:animScale>
                                  </p:childTnLst>
                                </p:cTn>
                              </p:par>
                              <p:par>
                                <p:cTn id="52" presetID="10" presetClass="entr" presetSubtype="0" fill="hold" grpId="0" nodeType="withEffect">
                                  <p:stCondLst>
                                    <p:cond delay="1570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1500"/>
                                        <p:tgtEl>
                                          <p:spTgt spid="8"/>
                                        </p:tgtEl>
                                      </p:cBhvr>
                                    </p:animEffect>
                                  </p:childTnLst>
                                </p:cTn>
                              </p:par>
                              <p:par>
                                <p:cTn id="55" presetID="26" presetClass="emph" presetSubtype="0" fill="hold" grpId="1" nodeType="withEffect">
                                  <p:stCondLst>
                                    <p:cond delay="15700"/>
                                  </p:stCondLst>
                                  <p:childTnLst>
                                    <p:animEffect transition="out" filter="fade">
                                      <p:cBhvr>
                                        <p:cTn id="56" dur="1500" tmFilter="0, 0; .2, .5; .8, .5; 1, 0"/>
                                        <p:tgtEl>
                                          <p:spTgt spid="8"/>
                                        </p:tgtEl>
                                      </p:cBhvr>
                                    </p:animEffect>
                                    <p:animScale>
                                      <p:cBhvr>
                                        <p:cTn id="57" dur="750" autoRev="1" fill="hold"/>
                                        <p:tgtEl>
                                          <p:spTgt spid="8"/>
                                        </p:tgtEl>
                                      </p:cBhvr>
                                      <p:by x="105000" y="105000"/>
                                    </p:animScale>
                                  </p:childTnLst>
                                </p:cTn>
                              </p:par>
                              <p:par>
                                <p:cTn id="58" presetID="10" presetClass="entr" presetSubtype="0" fill="hold" grpId="0" nodeType="withEffect">
                                  <p:stCondLst>
                                    <p:cond delay="1980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1500"/>
                                        <p:tgtEl>
                                          <p:spTgt spid="10"/>
                                        </p:tgtEl>
                                      </p:cBhvr>
                                    </p:animEffect>
                                  </p:childTnLst>
                                </p:cTn>
                              </p:par>
                              <p:par>
                                <p:cTn id="61" presetID="10" presetClass="entr" presetSubtype="0" fill="hold" grpId="0" nodeType="withEffect">
                                  <p:stCondLst>
                                    <p:cond delay="1980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1500"/>
                                        <p:tgtEl>
                                          <p:spTgt spid="13"/>
                                        </p:tgtEl>
                                      </p:cBhvr>
                                    </p:animEffect>
                                  </p:childTnLst>
                                </p:cTn>
                              </p:par>
                              <p:par>
                                <p:cTn id="64" presetID="6" presetClass="entr" presetSubtype="32" fill="hold" grpId="0" nodeType="withEffect">
                                  <p:stCondLst>
                                    <p:cond delay="23700"/>
                                  </p:stCondLst>
                                  <p:childTnLst>
                                    <p:set>
                                      <p:cBhvr>
                                        <p:cTn id="65" dur="1" fill="hold">
                                          <p:stCondLst>
                                            <p:cond delay="0"/>
                                          </p:stCondLst>
                                        </p:cTn>
                                        <p:tgtEl>
                                          <p:spTgt spid="15"/>
                                        </p:tgtEl>
                                        <p:attrNameLst>
                                          <p:attrName>style.visibility</p:attrName>
                                        </p:attrNameLst>
                                      </p:cBhvr>
                                      <p:to>
                                        <p:strVal val="visible"/>
                                      </p:to>
                                    </p:set>
                                    <p:animEffect transition="in" filter="circle(out)">
                                      <p:cBhvr>
                                        <p:cTn id="66" dur="2000"/>
                                        <p:tgtEl>
                                          <p:spTgt spid="15"/>
                                        </p:tgtEl>
                                      </p:cBhvr>
                                    </p:animEffect>
                                  </p:childTnLst>
                                </p:cTn>
                              </p:par>
                              <p:par>
                                <p:cTn id="67" presetID="16" presetClass="entr" presetSubtype="37" fill="hold" nodeType="withEffect">
                                  <p:stCondLst>
                                    <p:cond delay="34800"/>
                                  </p:stCondLst>
                                  <p:childTnLst>
                                    <p:set>
                                      <p:cBhvr>
                                        <p:cTn id="68" dur="1" fill="hold">
                                          <p:stCondLst>
                                            <p:cond delay="0"/>
                                          </p:stCondLst>
                                        </p:cTn>
                                        <p:tgtEl>
                                          <p:spTgt spid="14"/>
                                        </p:tgtEl>
                                        <p:attrNameLst>
                                          <p:attrName>style.visibility</p:attrName>
                                        </p:attrNameLst>
                                      </p:cBhvr>
                                      <p:to>
                                        <p:strVal val="visible"/>
                                      </p:to>
                                    </p:set>
                                    <p:animEffect transition="in" filter="barn(outVertical)">
                                      <p:cBhvr>
                                        <p:cTn id="69" dur="17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0" fill="hold" display="0">
                  <p:stCondLst>
                    <p:cond delay="indefinite"/>
                  </p:stCondLst>
                  <p:endCondLst>
                    <p:cond evt="onStopAudio" delay="0">
                      <p:tgtEl>
                        <p:sldTgt/>
                      </p:tgtEl>
                    </p:cond>
                  </p:endCondLst>
                </p:cTn>
                <p:tgtEl>
                  <p:spTgt spid="12"/>
                </p:tgtEl>
              </p:cMediaNode>
            </p:audio>
          </p:childTnLst>
        </p:cTn>
      </p:par>
    </p:tnLst>
    <p:bldLst>
      <p:bldP spid="2" grpId="0"/>
      <p:bldP spid="4" grpId="0" animBg="1"/>
      <p:bldP spid="7" grpId="0" animBg="1"/>
      <p:bldP spid="8" grpId="0" animBg="1"/>
      <p:bldP spid="8" grpId="1" animBg="1"/>
      <p:bldP spid="9" grpId="0" animBg="1"/>
      <p:bldP spid="9" grpId="1" animBg="1"/>
      <p:bldP spid="10" grpId="0" animBg="1"/>
      <p:bldP spid="13"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p:cNvSpPr/>
          <p:nvPr/>
        </p:nvSpPr>
        <p:spPr>
          <a:xfrm>
            <a:off x="0" y="914400"/>
            <a:ext cx="9144000" cy="5419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0" y="937260"/>
            <a:ext cx="9144000" cy="0"/>
          </a:xfrm>
          <a:prstGeom prst="line">
            <a:avLst/>
          </a:prstGeom>
          <a:ln w="57150">
            <a:solidFill>
              <a:srgbClr val="CCCCB8"/>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228600" y="1219200"/>
            <a:ext cx="8705088" cy="502920"/>
          </a:xfrm>
        </p:spPr>
        <p:txBody>
          <a:bodyPr>
            <a:noAutofit/>
          </a:bodyPr>
          <a:lstStyle/>
          <a:p>
            <a:pPr marL="0" indent="0" algn="ctr">
              <a:buNone/>
            </a:pPr>
            <a:r>
              <a:rPr lang="en-GB" sz="2800" b="1" u="sng" dirty="0" smtClean="0"/>
              <a:t>West of I-75 Overpass to East of I-75 Overpass</a:t>
            </a:r>
          </a:p>
        </p:txBody>
      </p:sp>
      <p:sp>
        <p:nvSpPr>
          <p:cNvPr id="6" name="Title 1"/>
          <p:cNvSpPr>
            <a:spLocks noGrp="1"/>
          </p:cNvSpPr>
          <p:nvPr>
            <p:ph type="title"/>
          </p:nvPr>
        </p:nvSpPr>
        <p:spPr>
          <a:xfrm>
            <a:off x="152399" y="62139"/>
            <a:ext cx="5943289" cy="863600"/>
          </a:xfrm>
        </p:spPr>
        <p:txBody>
          <a:bodyPr/>
          <a:lstStyle/>
          <a:p>
            <a:pPr>
              <a:lnSpc>
                <a:spcPts val="3500"/>
              </a:lnSpc>
            </a:pPr>
            <a:r>
              <a:rPr lang="en-US" dirty="0" smtClean="0"/>
              <a:t>RECOMMENDED BUILD ALTERNATIVE</a:t>
            </a:r>
            <a:endParaRPr lang="en-GB"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2350234"/>
            <a:ext cx="5334000" cy="2767484"/>
          </a:xfrm>
          <a:prstGeom prst="rect">
            <a:avLst/>
          </a:prstGeom>
        </p:spPr>
      </p:pic>
      <p:sp>
        <p:nvSpPr>
          <p:cNvPr id="8" name="TextBox 7"/>
          <p:cNvSpPr txBox="1"/>
          <p:nvPr/>
        </p:nvSpPr>
        <p:spPr>
          <a:xfrm>
            <a:off x="5715000" y="2933757"/>
            <a:ext cx="3200400" cy="1600438"/>
          </a:xfrm>
          <a:prstGeom prst="rect">
            <a:avLst/>
          </a:prstGeom>
          <a:noFill/>
        </p:spPr>
        <p:txBody>
          <a:bodyPr wrap="square" rtlCol="0">
            <a:spAutoFit/>
          </a:bodyPr>
          <a:lstStyle/>
          <a:p>
            <a:pPr marL="342900" indent="-342900">
              <a:buFont typeface="Wingdings" panose="05000000000000000000" pitchFamily="2" charset="2"/>
              <a:buChar char="§"/>
            </a:pPr>
            <a:r>
              <a:rPr lang="en-GB" sz="2000" dirty="0"/>
              <a:t>45 mph design speed</a:t>
            </a:r>
          </a:p>
          <a:p>
            <a:pPr marL="342900" indent="-342900">
              <a:buFont typeface="Wingdings" panose="05000000000000000000" pitchFamily="2" charset="2"/>
              <a:buChar char="§"/>
            </a:pPr>
            <a:r>
              <a:rPr lang="en-GB" sz="2000" dirty="0"/>
              <a:t>136 feet right-of-way</a:t>
            </a:r>
          </a:p>
          <a:p>
            <a:pPr marL="342900" indent="-342900">
              <a:buFont typeface="Wingdings" panose="05000000000000000000" pitchFamily="2" charset="2"/>
              <a:buChar char="§"/>
            </a:pPr>
            <a:r>
              <a:rPr lang="en-GB" sz="2000" dirty="0"/>
              <a:t>North </a:t>
            </a:r>
            <a:r>
              <a:rPr lang="en-GB" sz="2000" dirty="0" smtClean="0"/>
              <a:t>alignment</a:t>
            </a:r>
          </a:p>
          <a:p>
            <a:pPr marL="342900" indent="-342900">
              <a:buFont typeface="Wingdings" panose="05000000000000000000" pitchFamily="2" charset="2"/>
              <a:buChar char="§"/>
            </a:pPr>
            <a:r>
              <a:rPr lang="en-GB" sz="2000" dirty="0" smtClean="0"/>
              <a:t>Urban roadway</a:t>
            </a:r>
            <a:endParaRPr lang="en-GB" sz="2000" dirty="0"/>
          </a:p>
          <a:p>
            <a:endParaRPr lang="en-US" dirty="0"/>
          </a:p>
        </p:txBody>
      </p:sp>
      <p:sp>
        <p:nvSpPr>
          <p:cNvPr id="9" name="TextBox 8"/>
          <p:cNvSpPr txBox="1"/>
          <p:nvPr/>
        </p:nvSpPr>
        <p:spPr>
          <a:xfrm>
            <a:off x="2057400" y="5300246"/>
            <a:ext cx="1905000" cy="338554"/>
          </a:xfrm>
          <a:prstGeom prst="rect">
            <a:avLst/>
          </a:prstGeom>
          <a:noFill/>
        </p:spPr>
        <p:txBody>
          <a:bodyPr wrap="square" rtlCol="0">
            <a:spAutoFit/>
          </a:bodyPr>
          <a:lstStyle/>
          <a:p>
            <a:r>
              <a:rPr lang="en-US" sz="1600" b="1" dirty="0" smtClean="0">
                <a:solidFill>
                  <a:srgbClr val="1C4486"/>
                </a:solidFill>
              </a:rPr>
              <a:t>Typical Section 2</a:t>
            </a:r>
            <a:endParaRPr lang="en-US" sz="1600" b="1" dirty="0">
              <a:solidFill>
                <a:srgbClr val="1C4486"/>
              </a:solidFill>
            </a:endParaRPr>
          </a:p>
        </p:txBody>
      </p:sp>
      <p:sp>
        <p:nvSpPr>
          <p:cNvPr id="2" name="Freeform 1"/>
          <p:cNvSpPr/>
          <p:nvPr/>
        </p:nvSpPr>
        <p:spPr>
          <a:xfrm>
            <a:off x="2733675" y="3267075"/>
            <a:ext cx="1853395" cy="838200"/>
          </a:xfrm>
          <a:custGeom>
            <a:avLst/>
            <a:gdLst>
              <a:gd name="connsiteX0" fmla="*/ 0 w 1819275"/>
              <a:gd name="connsiteY0" fmla="*/ 733425 h 838200"/>
              <a:gd name="connsiteX1" fmla="*/ 704850 w 1819275"/>
              <a:gd name="connsiteY1" fmla="*/ 838200 h 838200"/>
              <a:gd name="connsiteX2" fmla="*/ 1819275 w 1819275"/>
              <a:gd name="connsiteY2" fmla="*/ 38100 h 838200"/>
              <a:gd name="connsiteX3" fmla="*/ 1371600 w 1819275"/>
              <a:gd name="connsiteY3" fmla="*/ 0 h 838200"/>
              <a:gd name="connsiteX4" fmla="*/ 0 w 1819275"/>
              <a:gd name="connsiteY4" fmla="*/ 733425 h 838200"/>
              <a:gd name="connsiteX0" fmla="*/ 0 w 1819275"/>
              <a:gd name="connsiteY0" fmla="*/ 726601 h 838200"/>
              <a:gd name="connsiteX1" fmla="*/ 704850 w 1819275"/>
              <a:gd name="connsiteY1" fmla="*/ 838200 h 838200"/>
              <a:gd name="connsiteX2" fmla="*/ 1819275 w 1819275"/>
              <a:gd name="connsiteY2" fmla="*/ 38100 h 838200"/>
              <a:gd name="connsiteX3" fmla="*/ 1371600 w 1819275"/>
              <a:gd name="connsiteY3" fmla="*/ 0 h 838200"/>
              <a:gd name="connsiteX4" fmla="*/ 0 w 1819275"/>
              <a:gd name="connsiteY4" fmla="*/ 726601 h 838200"/>
              <a:gd name="connsiteX0" fmla="*/ 0 w 1826099"/>
              <a:gd name="connsiteY0" fmla="*/ 726601 h 838200"/>
              <a:gd name="connsiteX1" fmla="*/ 704850 w 1826099"/>
              <a:gd name="connsiteY1" fmla="*/ 838200 h 838200"/>
              <a:gd name="connsiteX2" fmla="*/ 1826099 w 1826099"/>
              <a:gd name="connsiteY2" fmla="*/ 72219 h 838200"/>
              <a:gd name="connsiteX3" fmla="*/ 1371600 w 1826099"/>
              <a:gd name="connsiteY3" fmla="*/ 0 h 838200"/>
              <a:gd name="connsiteX4" fmla="*/ 0 w 1826099"/>
              <a:gd name="connsiteY4" fmla="*/ 726601 h 838200"/>
              <a:gd name="connsiteX0" fmla="*/ 0 w 1853395"/>
              <a:gd name="connsiteY0" fmla="*/ 726601 h 838200"/>
              <a:gd name="connsiteX1" fmla="*/ 704850 w 1853395"/>
              <a:gd name="connsiteY1" fmla="*/ 838200 h 838200"/>
              <a:gd name="connsiteX2" fmla="*/ 1853395 w 1853395"/>
              <a:gd name="connsiteY2" fmla="*/ 44924 h 838200"/>
              <a:gd name="connsiteX3" fmla="*/ 1371600 w 1853395"/>
              <a:gd name="connsiteY3" fmla="*/ 0 h 838200"/>
              <a:gd name="connsiteX4" fmla="*/ 0 w 1853395"/>
              <a:gd name="connsiteY4" fmla="*/ 726601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3395" h="838200">
                <a:moveTo>
                  <a:pt x="0" y="726601"/>
                </a:moveTo>
                <a:lnTo>
                  <a:pt x="704850" y="838200"/>
                </a:lnTo>
                <a:lnTo>
                  <a:pt x="1853395" y="44924"/>
                </a:lnTo>
                <a:lnTo>
                  <a:pt x="1371600" y="0"/>
                </a:lnTo>
                <a:lnTo>
                  <a:pt x="0" y="726601"/>
                </a:lnTo>
                <a:close/>
              </a:path>
            </a:pathLst>
          </a:cu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948519" y="3166281"/>
            <a:ext cx="2142699" cy="614149"/>
          </a:xfrm>
          <a:custGeom>
            <a:avLst/>
            <a:gdLst>
              <a:gd name="connsiteX0" fmla="*/ 0 w 2142699"/>
              <a:gd name="connsiteY0" fmla="*/ 552734 h 614149"/>
              <a:gd name="connsiteX1" fmla="*/ 518615 w 2142699"/>
              <a:gd name="connsiteY1" fmla="*/ 614149 h 614149"/>
              <a:gd name="connsiteX2" fmla="*/ 2142699 w 2142699"/>
              <a:gd name="connsiteY2" fmla="*/ 34119 h 614149"/>
              <a:gd name="connsiteX3" fmla="*/ 1828800 w 2142699"/>
              <a:gd name="connsiteY3" fmla="*/ 0 h 614149"/>
              <a:gd name="connsiteX4" fmla="*/ 0 w 2142699"/>
              <a:gd name="connsiteY4" fmla="*/ 552734 h 614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2699" h="614149">
                <a:moveTo>
                  <a:pt x="0" y="552734"/>
                </a:moveTo>
                <a:lnTo>
                  <a:pt x="518615" y="614149"/>
                </a:lnTo>
                <a:lnTo>
                  <a:pt x="2142699" y="34119"/>
                </a:lnTo>
                <a:lnTo>
                  <a:pt x="1828800" y="0"/>
                </a:lnTo>
                <a:lnTo>
                  <a:pt x="0" y="552734"/>
                </a:lnTo>
                <a:close/>
              </a:path>
            </a:pathLst>
          </a:cu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3512271" y="3316406"/>
            <a:ext cx="1196206" cy="846161"/>
          </a:xfrm>
          <a:custGeom>
            <a:avLst/>
            <a:gdLst>
              <a:gd name="connsiteX0" fmla="*/ 0 w 1166884"/>
              <a:gd name="connsiteY0" fmla="*/ 791570 h 825690"/>
              <a:gd name="connsiteX1" fmla="*/ 184245 w 1166884"/>
              <a:gd name="connsiteY1" fmla="*/ 825690 h 825690"/>
              <a:gd name="connsiteX2" fmla="*/ 211540 w 1166884"/>
              <a:gd name="connsiteY2" fmla="*/ 791570 h 825690"/>
              <a:gd name="connsiteX3" fmla="*/ 211540 w 1166884"/>
              <a:gd name="connsiteY3" fmla="*/ 709684 h 825690"/>
              <a:gd name="connsiteX4" fmla="*/ 661916 w 1166884"/>
              <a:gd name="connsiteY4" fmla="*/ 368490 h 825690"/>
              <a:gd name="connsiteX5" fmla="*/ 1166884 w 1166884"/>
              <a:gd name="connsiteY5" fmla="*/ 13648 h 825690"/>
              <a:gd name="connsiteX6" fmla="*/ 1105469 w 1166884"/>
              <a:gd name="connsiteY6" fmla="*/ 0 h 825690"/>
              <a:gd name="connsiteX7" fmla="*/ 0 w 1166884"/>
              <a:gd name="connsiteY7" fmla="*/ 791570 h 825690"/>
              <a:gd name="connsiteX0" fmla="*/ 0 w 1166884"/>
              <a:gd name="connsiteY0" fmla="*/ 791570 h 825690"/>
              <a:gd name="connsiteX1" fmla="*/ 184245 w 1166884"/>
              <a:gd name="connsiteY1" fmla="*/ 825690 h 825690"/>
              <a:gd name="connsiteX2" fmla="*/ 211540 w 1166884"/>
              <a:gd name="connsiteY2" fmla="*/ 791570 h 825690"/>
              <a:gd name="connsiteX3" fmla="*/ 211540 w 1166884"/>
              <a:gd name="connsiteY3" fmla="*/ 709684 h 825690"/>
              <a:gd name="connsiteX4" fmla="*/ 661916 w 1166884"/>
              <a:gd name="connsiteY4" fmla="*/ 388961 h 825690"/>
              <a:gd name="connsiteX5" fmla="*/ 1166884 w 1166884"/>
              <a:gd name="connsiteY5" fmla="*/ 13648 h 825690"/>
              <a:gd name="connsiteX6" fmla="*/ 1105469 w 1166884"/>
              <a:gd name="connsiteY6" fmla="*/ 0 h 825690"/>
              <a:gd name="connsiteX7" fmla="*/ 0 w 1166884"/>
              <a:gd name="connsiteY7" fmla="*/ 791570 h 825690"/>
              <a:gd name="connsiteX0" fmla="*/ 0 w 1166884"/>
              <a:gd name="connsiteY0" fmla="*/ 791570 h 825690"/>
              <a:gd name="connsiteX1" fmla="*/ 184245 w 1166884"/>
              <a:gd name="connsiteY1" fmla="*/ 825690 h 825690"/>
              <a:gd name="connsiteX2" fmla="*/ 218364 w 1166884"/>
              <a:gd name="connsiteY2" fmla="*/ 818866 h 825690"/>
              <a:gd name="connsiteX3" fmla="*/ 211540 w 1166884"/>
              <a:gd name="connsiteY3" fmla="*/ 709684 h 825690"/>
              <a:gd name="connsiteX4" fmla="*/ 661916 w 1166884"/>
              <a:gd name="connsiteY4" fmla="*/ 388961 h 825690"/>
              <a:gd name="connsiteX5" fmla="*/ 1166884 w 1166884"/>
              <a:gd name="connsiteY5" fmla="*/ 13648 h 825690"/>
              <a:gd name="connsiteX6" fmla="*/ 1105469 w 1166884"/>
              <a:gd name="connsiteY6" fmla="*/ 0 h 825690"/>
              <a:gd name="connsiteX7" fmla="*/ 0 w 1166884"/>
              <a:gd name="connsiteY7" fmla="*/ 791570 h 825690"/>
              <a:gd name="connsiteX0" fmla="*/ 0 w 1166884"/>
              <a:gd name="connsiteY0" fmla="*/ 791570 h 846161"/>
              <a:gd name="connsiteX1" fmla="*/ 218364 w 1166884"/>
              <a:gd name="connsiteY1" fmla="*/ 846161 h 846161"/>
              <a:gd name="connsiteX2" fmla="*/ 218364 w 1166884"/>
              <a:gd name="connsiteY2" fmla="*/ 818866 h 846161"/>
              <a:gd name="connsiteX3" fmla="*/ 211540 w 1166884"/>
              <a:gd name="connsiteY3" fmla="*/ 709684 h 846161"/>
              <a:gd name="connsiteX4" fmla="*/ 661916 w 1166884"/>
              <a:gd name="connsiteY4" fmla="*/ 388961 h 846161"/>
              <a:gd name="connsiteX5" fmla="*/ 1166884 w 1166884"/>
              <a:gd name="connsiteY5" fmla="*/ 13648 h 846161"/>
              <a:gd name="connsiteX6" fmla="*/ 1105469 w 1166884"/>
              <a:gd name="connsiteY6" fmla="*/ 0 h 846161"/>
              <a:gd name="connsiteX7" fmla="*/ 0 w 1166884"/>
              <a:gd name="connsiteY7" fmla="*/ 791570 h 846161"/>
              <a:gd name="connsiteX0" fmla="*/ 2626 w 1169510"/>
              <a:gd name="connsiteY0" fmla="*/ 791570 h 846161"/>
              <a:gd name="connsiteX1" fmla="*/ 2626 w 1169510"/>
              <a:gd name="connsiteY1" fmla="*/ 798394 h 846161"/>
              <a:gd name="connsiteX2" fmla="*/ 220990 w 1169510"/>
              <a:gd name="connsiteY2" fmla="*/ 846161 h 846161"/>
              <a:gd name="connsiteX3" fmla="*/ 220990 w 1169510"/>
              <a:gd name="connsiteY3" fmla="*/ 818866 h 846161"/>
              <a:gd name="connsiteX4" fmla="*/ 214166 w 1169510"/>
              <a:gd name="connsiteY4" fmla="*/ 709684 h 846161"/>
              <a:gd name="connsiteX5" fmla="*/ 664542 w 1169510"/>
              <a:gd name="connsiteY5" fmla="*/ 388961 h 846161"/>
              <a:gd name="connsiteX6" fmla="*/ 1169510 w 1169510"/>
              <a:gd name="connsiteY6" fmla="*/ 13648 h 846161"/>
              <a:gd name="connsiteX7" fmla="*/ 1108095 w 1169510"/>
              <a:gd name="connsiteY7" fmla="*/ 0 h 846161"/>
              <a:gd name="connsiteX8" fmla="*/ 2626 w 1169510"/>
              <a:gd name="connsiteY8" fmla="*/ 791570 h 846161"/>
              <a:gd name="connsiteX0" fmla="*/ 0 w 1187355"/>
              <a:gd name="connsiteY0" fmla="*/ 784746 h 846161"/>
              <a:gd name="connsiteX1" fmla="*/ 20471 w 1187355"/>
              <a:gd name="connsiteY1" fmla="*/ 798394 h 846161"/>
              <a:gd name="connsiteX2" fmla="*/ 238835 w 1187355"/>
              <a:gd name="connsiteY2" fmla="*/ 846161 h 846161"/>
              <a:gd name="connsiteX3" fmla="*/ 238835 w 1187355"/>
              <a:gd name="connsiteY3" fmla="*/ 818866 h 846161"/>
              <a:gd name="connsiteX4" fmla="*/ 232011 w 1187355"/>
              <a:gd name="connsiteY4" fmla="*/ 709684 h 846161"/>
              <a:gd name="connsiteX5" fmla="*/ 682387 w 1187355"/>
              <a:gd name="connsiteY5" fmla="*/ 388961 h 846161"/>
              <a:gd name="connsiteX6" fmla="*/ 1187355 w 1187355"/>
              <a:gd name="connsiteY6" fmla="*/ 13648 h 846161"/>
              <a:gd name="connsiteX7" fmla="*/ 1125940 w 1187355"/>
              <a:gd name="connsiteY7" fmla="*/ 0 h 846161"/>
              <a:gd name="connsiteX8" fmla="*/ 0 w 1187355"/>
              <a:gd name="connsiteY8" fmla="*/ 784746 h 846161"/>
              <a:gd name="connsiteX0" fmla="*/ 8851 w 1196206"/>
              <a:gd name="connsiteY0" fmla="*/ 784746 h 846161"/>
              <a:gd name="connsiteX1" fmla="*/ 2026 w 1196206"/>
              <a:gd name="connsiteY1" fmla="*/ 805218 h 846161"/>
              <a:gd name="connsiteX2" fmla="*/ 247686 w 1196206"/>
              <a:gd name="connsiteY2" fmla="*/ 846161 h 846161"/>
              <a:gd name="connsiteX3" fmla="*/ 247686 w 1196206"/>
              <a:gd name="connsiteY3" fmla="*/ 818866 h 846161"/>
              <a:gd name="connsiteX4" fmla="*/ 240862 w 1196206"/>
              <a:gd name="connsiteY4" fmla="*/ 709684 h 846161"/>
              <a:gd name="connsiteX5" fmla="*/ 691238 w 1196206"/>
              <a:gd name="connsiteY5" fmla="*/ 388961 h 846161"/>
              <a:gd name="connsiteX6" fmla="*/ 1196206 w 1196206"/>
              <a:gd name="connsiteY6" fmla="*/ 13648 h 846161"/>
              <a:gd name="connsiteX7" fmla="*/ 1134791 w 1196206"/>
              <a:gd name="connsiteY7" fmla="*/ 0 h 846161"/>
              <a:gd name="connsiteX8" fmla="*/ 8851 w 1196206"/>
              <a:gd name="connsiteY8" fmla="*/ 784746 h 846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206" h="846161">
                <a:moveTo>
                  <a:pt x="8851" y="784746"/>
                </a:moveTo>
                <a:cubicBezTo>
                  <a:pt x="17950" y="784746"/>
                  <a:pt x="-7073" y="805218"/>
                  <a:pt x="2026" y="805218"/>
                </a:cubicBezTo>
                <a:lnTo>
                  <a:pt x="247686" y="846161"/>
                </a:lnTo>
                <a:lnTo>
                  <a:pt x="247686" y="818866"/>
                </a:lnTo>
                <a:lnTo>
                  <a:pt x="240862" y="709684"/>
                </a:lnTo>
                <a:lnTo>
                  <a:pt x="691238" y="388961"/>
                </a:lnTo>
                <a:lnTo>
                  <a:pt x="1196206" y="13648"/>
                </a:lnTo>
                <a:lnTo>
                  <a:pt x="1134791" y="0"/>
                </a:lnTo>
                <a:lnTo>
                  <a:pt x="8851" y="784746"/>
                </a:lnTo>
                <a:close/>
              </a:path>
            </a:pathLst>
          </a:custGeom>
          <a:solidFill>
            <a:srgbClr val="F7964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818866" y="3138985"/>
            <a:ext cx="1910686" cy="566382"/>
          </a:xfrm>
          <a:custGeom>
            <a:avLst/>
            <a:gdLst>
              <a:gd name="connsiteX0" fmla="*/ 0 w 1910686"/>
              <a:gd name="connsiteY0" fmla="*/ 539087 h 566382"/>
              <a:gd name="connsiteX1" fmla="*/ 129653 w 1910686"/>
              <a:gd name="connsiteY1" fmla="*/ 566382 h 566382"/>
              <a:gd name="connsiteX2" fmla="*/ 1910686 w 1910686"/>
              <a:gd name="connsiteY2" fmla="*/ 13648 h 566382"/>
              <a:gd name="connsiteX3" fmla="*/ 1815152 w 1910686"/>
              <a:gd name="connsiteY3" fmla="*/ 0 h 566382"/>
              <a:gd name="connsiteX4" fmla="*/ 0 w 1910686"/>
              <a:gd name="connsiteY4" fmla="*/ 539087 h 566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0686" h="566382">
                <a:moveTo>
                  <a:pt x="0" y="539087"/>
                </a:moveTo>
                <a:lnTo>
                  <a:pt x="129653" y="566382"/>
                </a:lnTo>
                <a:lnTo>
                  <a:pt x="1910686" y="13648"/>
                </a:lnTo>
                <a:lnTo>
                  <a:pt x="1815152" y="0"/>
                </a:lnTo>
                <a:lnTo>
                  <a:pt x="0" y="539087"/>
                </a:lnTo>
                <a:close/>
              </a:path>
            </a:pathLst>
          </a:custGeom>
          <a:solidFill>
            <a:srgbClr val="F7964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3964674" y="3350525"/>
            <a:ext cx="1119117" cy="893929"/>
          </a:xfrm>
          <a:custGeom>
            <a:avLst/>
            <a:gdLst>
              <a:gd name="connsiteX0" fmla="*/ 0 w 1098645"/>
              <a:gd name="connsiteY0" fmla="*/ 846162 h 893929"/>
              <a:gd name="connsiteX1" fmla="*/ 204717 w 1098645"/>
              <a:gd name="connsiteY1" fmla="*/ 893929 h 893929"/>
              <a:gd name="connsiteX2" fmla="*/ 1098645 w 1098645"/>
              <a:gd name="connsiteY2" fmla="*/ 20472 h 893929"/>
              <a:gd name="connsiteX3" fmla="*/ 996287 w 1098645"/>
              <a:gd name="connsiteY3" fmla="*/ 0 h 893929"/>
              <a:gd name="connsiteX4" fmla="*/ 0 w 1098645"/>
              <a:gd name="connsiteY4" fmla="*/ 846162 h 893929"/>
              <a:gd name="connsiteX0" fmla="*/ 0 w 1098645"/>
              <a:gd name="connsiteY0" fmla="*/ 846162 h 893929"/>
              <a:gd name="connsiteX1" fmla="*/ 204717 w 1098645"/>
              <a:gd name="connsiteY1" fmla="*/ 893929 h 893929"/>
              <a:gd name="connsiteX2" fmla="*/ 1098645 w 1098645"/>
              <a:gd name="connsiteY2" fmla="*/ 20472 h 893929"/>
              <a:gd name="connsiteX3" fmla="*/ 975815 w 1098645"/>
              <a:gd name="connsiteY3" fmla="*/ 0 h 893929"/>
              <a:gd name="connsiteX4" fmla="*/ 0 w 1098645"/>
              <a:gd name="connsiteY4" fmla="*/ 846162 h 893929"/>
              <a:gd name="connsiteX0" fmla="*/ 0 w 1119117"/>
              <a:gd name="connsiteY0" fmla="*/ 846162 h 893929"/>
              <a:gd name="connsiteX1" fmla="*/ 225189 w 1119117"/>
              <a:gd name="connsiteY1" fmla="*/ 893929 h 893929"/>
              <a:gd name="connsiteX2" fmla="*/ 1119117 w 1119117"/>
              <a:gd name="connsiteY2" fmla="*/ 20472 h 893929"/>
              <a:gd name="connsiteX3" fmla="*/ 996287 w 1119117"/>
              <a:gd name="connsiteY3" fmla="*/ 0 h 893929"/>
              <a:gd name="connsiteX4" fmla="*/ 0 w 1119117"/>
              <a:gd name="connsiteY4" fmla="*/ 846162 h 893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117" h="893929">
                <a:moveTo>
                  <a:pt x="0" y="846162"/>
                </a:moveTo>
                <a:lnTo>
                  <a:pt x="225189" y="893929"/>
                </a:lnTo>
                <a:lnTo>
                  <a:pt x="1119117" y="20472"/>
                </a:lnTo>
                <a:lnTo>
                  <a:pt x="996287" y="0"/>
                </a:lnTo>
                <a:lnTo>
                  <a:pt x="0" y="846162"/>
                </a:lnTo>
                <a:close/>
              </a:path>
            </a:pathLst>
          </a:custGeom>
          <a:solidFill>
            <a:srgbClr val="0066FF">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1508078" y="3186752"/>
            <a:ext cx="2538483" cy="805218"/>
          </a:xfrm>
          <a:custGeom>
            <a:avLst/>
            <a:gdLst>
              <a:gd name="connsiteX0" fmla="*/ 0 w 2538483"/>
              <a:gd name="connsiteY0" fmla="*/ 600502 h 805218"/>
              <a:gd name="connsiteX1" fmla="*/ 211540 w 2538483"/>
              <a:gd name="connsiteY1" fmla="*/ 648269 h 805218"/>
              <a:gd name="connsiteX2" fmla="*/ 382137 w 2538483"/>
              <a:gd name="connsiteY2" fmla="*/ 716508 h 805218"/>
              <a:gd name="connsiteX3" fmla="*/ 477671 w 2538483"/>
              <a:gd name="connsiteY3" fmla="*/ 764275 h 805218"/>
              <a:gd name="connsiteX4" fmla="*/ 655092 w 2538483"/>
              <a:gd name="connsiteY4" fmla="*/ 805218 h 805218"/>
              <a:gd name="connsiteX5" fmla="*/ 846161 w 2538483"/>
              <a:gd name="connsiteY5" fmla="*/ 784747 h 805218"/>
              <a:gd name="connsiteX6" fmla="*/ 948519 w 2538483"/>
              <a:gd name="connsiteY6" fmla="*/ 757451 h 805218"/>
              <a:gd name="connsiteX7" fmla="*/ 1166883 w 2538483"/>
              <a:gd name="connsiteY7" fmla="*/ 784747 h 805218"/>
              <a:gd name="connsiteX8" fmla="*/ 2538483 w 2538483"/>
              <a:gd name="connsiteY8" fmla="*/ 81887 h 805218"/>
              <a:gd name="connsiteX9" fmla="*/ 1705970 w 2538483"/>
              <a:gd name="connsiteY9" fmla="*/ 0 h 805218"/>
              <a:gd name="connsiteX10" fmla="*/ 0 w 2538483"/>
              <a:gd name="connsiteY10" fmla="*/ 600502 h 805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8483" h="805218">
                <a:moveTo>
                  <a:pt x="0" y="600502"/>
                </a:moveTo>
                <a:lnTo>
                  <a:pt x="211540" y="648269"/>
                </a:lnTo>
                <a:lnTo>
                  <a:pt x="382137" y="716508"/>
                </a:lnTo>
                <a:lnTo>
                  <a:pt x="477671" y="764275"/>
                </a:lnTo>
                <a:lnTo>
                  <a:pt x="655092" y="805218"/>
                </a:lnTo>
                <a:lnTo>
                  <a:pt x="846161" y="784747"/>
                </a:lnTo>
                <a:lnTo>
                  <a:pt x="948519" y="757451"/>
                </a:lnTo>
                <a:lnTo>
                  <a:pt x="1166883" y="784747"/>
                </a:lnTo>
                <a:lnTo>
                  <a:pt x="2538483" y="81887"/>
                </a:lnTo>
                <a:lnTo>
                  <a:pt x="1705970" y="0"/>
                </a:lnTo>
                <a:lnTo>
                  <a:pt x="0" y="600502"/>
                </a:lnTo>
                <a:close/>
              </a:path>
            </a:pathLst>
          </a:custGeom>
          <a:solidFill>
            <a:srgbClr val="92D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a:off x="244646" y="4100726"/>
            <a:ext cx="4038600" cy="756680"/>
          </a:xfrm>
          <a:prstGeom prst="straightConnector1">
            <a:avLst/>
          </a:prstGeom>
          <a:ln w="76200">
            <a:solidFill>
              <a:srgbClr val="FFFF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7" name="Slide 1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48800" y="3159692"/>
            <a:ext cx="609600" cy="609600"/>
          </a:xfrm>
          <a:prstGeom prst="rect">
            <a:avLst/>
          </a:prstGeom>
        </p:spPr>
      </p:pic>
      <p:sp>
        <p:nvSpPr>
          <p:cNvPr id="19" name="Freeform 18"/>
          <p:cNvSpPr/>
          <p:nvPr/>
        </p:nvSpPr>
        <p:spPr>
          <a:xfrm>
            <a:off x="511521" y="3594226"/>
            <a:ext cx="230863" cy="113168"/>
          </a:xfrm>
          <a:custGeom>
            <a:avLst/>
            <a:gdLst>
              <a:gd name="connsiteX0" fmla="*/ 0 w 230863"/>
              <a:gd name="connsiteY0" fmla="*/ 67901 h 113168"/>
              <a:gd name="connsiteX1" fmla="*/ 230863 w 230863"/>
              <a:gd name="connsiteY1" fmla="*/ 0 h 113168"/>
              <a:gd name="connsiteX2" fmla="*/ 226336 w 230863"/>
              <a:gd name="connsiteY2" fmla="*/ 113168 h 113168"/>
              <a:gd name="connsiteX3" fmla="*/ 0 w 230863"/>
              <a:gd name="connsiteY3" fmla="*/ 67901 h 113168"/>
            </a:gdLst>
            <a:ahLst/>
            <a:cxnLst>
              <a:cxn ang="0">
                <a:pos x="connsiteX0" y="connsiteY0"/>
              </a:cxn>
              <a:cxn ang="0">
                <a:pos x="connsiteX1" y="connsiteY1"/>
              </a:cxn>
              <a:cxn ang="0">
                <a:pos x="connsiteX2" y="connsiteY2"/>
              </a:cxn>
              <a:cxn ang="0">
                <a:pos x="connsiteX3" y="connsiteY3"/>
              </a:cxn>
            </a:cxnLst>
            <a:rect l="l" t="t" r="r" b="b"/>
            <a:pathLst>
              <a:path w="230863" h="113168">
                <a:moveTo>
                  <a:pt x="0" y="67901"/>
                </a:moveTo>
                <a:lnTo>
                  <a:pt x="230863" y="0"/>
                </a:lnTo>
                <a:lnTo>
                  <a:pt x="226336" y="113168"/>
                </a:lnTo>
                <a:lnTo>
                  <a:pt x="0" y="67901"/>
                </a:lnTo>
                <a:close/>
              </a:path>
            </a:pathLst>
          </a:custGeom>
          <a:solidFill>
            <a:srgbClr val="0066FF">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93469516"/>
      </p:ext>
    </p:extLst>
  </p:cSld>
  <p:clrMapOvr>
    <a:masterClrMapping/>
  </p:clrMapOvr>
  <mc:AlternateContent xmlns:mc="http://schemas.openxmlformats.org/markup-compatibility/2006" xmlns:p14="http://schemas.microsoft.com/office/powerpoint/2010/main">
    <mc:Choice Requires="p14">
      <p:transition spd="slow" p14:dur="2000" advClick="0" advTm="17000"/>
    </mc:Choice>
    <mc:Fallback xmlns="">
      <p:transition spd="slow" advClick="0"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070" fill="hold"/>
                                        <p:tgtEl>
                                          <p:spTgt spid="17"/>
                                        </p:tgtEl>
                                      </p:cBhvr>
                                    </p:cmd>
                                  </p:childTnLst>
                                </p:cTn>
                              </p:par>
                              <p:par>
                                <p:cTn id="7" presetID="6" presetClass="entr" presetSubtype="16"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circle(in)">
                                      <p:cBhvr>
                                        <p:cTn id="9" dur="1500"/>
                                        <p:tgtEl>
                                          <p:spTgt spid="7"/>
                                        </p:tgtEl>
                                      </p:cBhvr>
                                    </p:animEffect>
                                  </p:childTnLst>
                                </p:cTn>
                              </p:par>
                              <p:par>
                                <p:cTn id="10" presetID="6"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1500"/>
                                        <p:tgtEl>
                                          <p:spTgt spid="9"/>
                                        </p:tgtEl>
                                      </p:cBhvr>
                                    </p:animEffect>
                                  </p:childTnLst>
                                </p:cTn>
                              </p:par>
                              <p:par>
                                <p:cTn id="13" presetID="16" presetClass="entr" presetSubtype="37" fill="hold" nodeType="withEffect">
                                  <p:stCondLst>
                                    <p:cond delay="20700"/>
                                  </p:stCondLst>
                                  <p:childTnLst>
                                    <p:set>
                                      <p:cBhvr>
                                        <p:cTn id="14" dur="1" fill="hold">
                                          <p:stCondLst>
                                            <p:cond delay="0"/>
                                          </p:stCondLst>
                                        </p:cTn>
                                        <p:tgtEl>
                                          <p:spTgt spid="14"/>
                                        </p:tgtEl>
                                        <p:attrNameLst>
                                          <p:attrName>style.visibility</p:attrName>
                                        </p:attrNameLst>
                                      </p:cBhvr>
                                      <p:to>
                                        <p:strVal val="visible"/>
                                      </p:to>
                                    </p:set>
                                    <p:animEffect transition="in" filter="barn(outVertical)">
                                      <p:cBhvr>
                                        <p:cTn id="15" dur="1700"/>
                                        <p:tgtEl>
                                          <p:spTgt spid="14"/>
                                        </p:tgtEl>
                                      </p:cBhvr>
                                    </p:animEffect>
                                  </p:childTnLst>
                                </p:cTn>
                              </p:par>
                              <p:par>
                                <p:cTn id="16" presetID="22" presetClass="entr" presetSubtype="4" fill="hold" grpId="0" nodeType="withEffect">
                                  <p:stCondLst>
                                    <p:cond delay="1410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1500"/>
                                        <p:tgtEl>
                                          <p:spTgt spid="2"/>
                                        </p:tgtEl>
                                      </p:cBhvr>
                                    </p:animEffect>
                                  </p:childTnLst>
                                </p:cTn>
                              </p:par>
                              <p:par>
                                <p:cTn id="19" presetID="22" presetClass="entr" presetSubtype="1" fill="hold" grpId="0" nodeType="withEffect">
                                  <p:stCondLst>
                                    <p:cond delay="14100"/>
                                  </p:stCondLst>
                                  <p:childTnLst>
                                    <p:set>
                                      <p:cBhvr>
                                        <p:cTn id="20" dur="1" fill="hold">
                                          <p:stCondLst>
                                            <p:cond delay="0"/>
                                          </p:stCondLst>
                                        </p:cTn>
                                        <p:tgtEl>
                                          <p:spTgt spid="4"/>
                                        </p:tgtEl>
                                        <p:attrNameLst>
                                          <p:attrName>style.visibility</p:attrName>
                                        </p:attrNameLst>
                                      </p:cBhvr>
                                      <p:to>
                                        <p:strVal val="visible"/>
                                      </p:to>
                                    </p:set>
                                    <p:animEffect transition="in" filter="wipe(up)">
                                      <p:cBhvr>
                                        <p:cTn id="21" dur="1500"/>
                                        <p:tgtEl>
                                          <p:spTgt spid="4"/>
                                        </p:tgtEl>
                                      </p:cBhvr>
                                    </p:animEffect>
                                  </p:childTnLst>
                                </p:cTn>
                              </p:par>
                              <p:par>
                                <p:cTn id="22" presetID="10" presetClass="entr" presetSubtype="0" fill="hold" grpId="0" nodeType="withEffect">
                                  <p:stCondLst>
                                    <p:cond delay="1580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500"/>
                                        <p:tgtEl>
                                          <p:spTgt spid="5"/>
                                        </p:tgtEl>
                                      </p:cBhvr>
                                    </p:animEffect>
                                  </p:childTnLst>
                                </p:cTn>
                              </p:par>
                              <p:par>
                                <p:cTn id="25" presetID="26" presetClass="emph" presetSubtype="0" fill="hold" grpId="1" nodeType="withEffect">
                                  <p:stCondLst>
                                    <p:cond delay="15900"/>
                                  </p:stCondLst>
                                  <p:childTnLst>
                                    <p:animEffect transition="out" filter="fade">
                                      <p:cBhvr>
                                        <p:cTn id="26" dur="1500" tmFilter="0, 0; .2, .5; .8, .5; 1, 0"/>
                                        <p:tgtEl>
                                          <p:spTgt spid="5"/>
                                        </p:tgtEl>
                                      </p:cBhvr>
                                    </p:animEffect>
                                    <p:animScale>
                                      <p:cBhvr>
                                        <p:cTn id="27" dur="750" autoRev="1" fill="hold"/>
                                        <p:tgtEl>
                                          <p:spTgt spid="5"/>
                                        </p:tgtEl>
                                      </p:cBhvr>
                                      <p:by x="105000" y="105000"/>
                                    </p:animScale>
                                  </p:childTnLst>
                                </p:cTn>
                              </p:par>
                              <p:par>
                                <p:cTn id="28" presetID="10" presetClass="entr" presetSubtype="0" fill="hold" grpId="0" nodeType="withEffect">
                                  <p:stCondLst>
                                    <p:cond delay="1590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500"/>
                                        <p:tgtEl>
                                          <p:spTgt spid="10"/>
                                        </p:tgtEl>
                                      </p:cBhvr>
                                    </p:animEffect>
                                  </p:childTnLst>
                                </p:cTn>
                              </p:par>
                              <p:par>
                                <p:cTn id="31" presetID="26" presetClass="emph" presetSubtype="0" fill="hold" grpId="1" nodeType="withEffect">
                                  <p:stCondLst>
                                    <p:cond delay="15900"/>
                                  </p:stCondLst>
                                  <p:childTnLst>
                                    <p:animEffect transition="out" filter="fade">
                                      <p:cBhvr>
                                        <p:cTn id="32" dur="1500" tmFilter="0, 0; .2, .5; .8, .5; 1, 0"/>
                                        <p:tgtEl>
                                          <p:spTgt spid="10"/>
                                        </p:tgtEl>
                                      </p:cBhvr>
                                    </p:animEffect>
                                    <p:animScale>
                                      <p:cBhvr>
                                        <p:cTn id="33" dur="750" autoRev="1" fill="hold"/>
                                        <p:tgtEl>
                                          <p:spTgt spid="10"/>
                                        </p:tgtEl>
                                      </p:cBhvr>
                                      <p:by x="105000" y="105000"/>
                                    </p:animScale>
                                  </p:childTnLst>
                                </p:cTn>
                              </p:par>
                              <p:par>
                                <p:cTn id="34" presetID="10" presetClass="entr" presetSubtype="0" fill="hold" grpId="0" nodeType="withEffect">
                                  <p:stCondLst>
                                    <p:cond delay="3200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500"/>
                                        <p:tgtEl>
                                          <p:spTgt spid="11"/>
                                        </p:tgtEl>
                                      </p:cBhvr>
                                    </p:animEffect>
                                  </p:childTnLst>
                                </p:cTn>
                              </p:par>
                              <p:par>
                                <p:cTn id="37" presetID="26" presetClass="emph" presetSubtype="0" fill="hold" grpId="1" nodeType="withEffect">
                                  <p:stCondLst>
                                    <p:cond delay="32000"/>
                                  </p:stCondLst>
                                  <p:childTnLst>
                                    <p:animEffect transition="out" filter="fade">
                                      <p:cBhvr>
                                        <p:cTn id="38" dur="1500" tmFilter="0, 0; .2, .5; .8, .5; 1, 0"/>
                                        <p:tgtEl>
                                          <p:spTgt spid="11"/>
                                        </p:tgtEl>
                                      </p:cBhvr>
                                    </p:animEffect>
                                    <p:animScale>
                                      <p:cBhvr>
                                        <p:cTn id="39" dur="750" autoRev="1" fill="hold"/>
                                        <p:tgtEl>
                                          <p:spTgt spid="11"/>
                                        </p:tgtEl>
                                      </p:cBhvr>
                                      <p:by x="105000" y="105000"/>
                                    </p:animScale>
                                  </p:childTnLst>
                                </p:cTn>
                              </p:par>
                              <p:par>
                                <p:cTn id="40" presetID="6" presetClass="entr" presetSubtype="32" fill="hold" grpId="0" nodeType="withEffect">
                                  <p:stCondLst>
                                    <p:cond delay="14000"/>
                                  </p:stCondLst>
                                  <p:childTnLst>
                                    <p:set>
                                      <p:cBhvr>
                                        <p:cTn id="41" dur="1" fill="hold">
                                          <p:stCondLst>
                                            <p:cond delay="0"/>
                                          </p:stCondLst>
                                        </p:cTn>
                                        <p:tgtEl>
                                          <p:spTgt spid="13"/>
                                        </p:tgtEl>
                                        <p:attrNameLst>
                                          <p:attrName>style.visibility</p:attrName>
                                        </p:attrNameLst>
                                      </p:cBhvr>
                                      <p:to>
                                        <p:strVal val="visible"/>
                                      </p:to>
                                    </p:set>
                                    <p:animEffect transition="in" filter="circle(out)">
                                      <p:cBhvr>
                                        <p:cTn id="42" dur="2000"/>
                                        <p:tgtEl>
                                          <p:spTgt spid="13"/>
                                        </p:tgtEl>
                                      </p:cBhvr>
                                    </p:animEffect>
                                  </p:childTnLst>
                                </p:cTn>
                              </p:par>
                              <p:par>
                                <p:cTn id="43" presetID="10" presetClass="entr" presetSubtype="0" fill="hold" grpId="0" nodeType="withEffect">
                                  <p:stCondLst>
                                    <p:cond delay="3200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1600"/>
                                        <p:tgtEl>
                                          <p:spTgt spid="19"/>
                                        </p:tgtEl>
                                      </p:cBhvr>
                                    </p:animEffect>
                                  </p:childTnLst>
                                </p:cTn>
                              </p:par>
                              <p:par>
                                <p:cTn id="46" presetID="26" presetClass="emph" presetSubtype="0" fill="hold" grpId="1" nodeType="withEffect">
                                  <p:stCondLst>
                                    <p:cond delay="32000"/>
                                  </p:stCondLst>
                                  <p:childTnLst>
                                    <p:animEffect transition="out" filter="fade">
                                      <p:cBhvr>
                                        <p:cTn id="47" dur="1700" tmFilter="0, 0; .2, .5; .8, .5; 1, 0"/>
                                        <p:tgtEl>
                                          <p:spTgt spid="19"/>
                                        </p:tgtEl>
                                      </p:cBhvr>
                                    </p:animEffect>
                                    <p:animScale>
                                      <p:cBhvr>
                                        <p:cTn id="48" dur="850" autoRev="1" fill="hold"/>
                                        <p:tgtEl>
                                          <p:spTgt spid="1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9" fill="hold" display="0">
                  <p:stCondLst>
                    <p:cond delay="indefinite"/>
                  </p:stCondLst>
                  <p:endCondLst>
                    <p:cond evt="onStopAudio" delay="0">
                      <p:tgtEl>
                        <p:sldTgt/>
                      </p:tgtEl>
                    </p:cond>
                  </p:endCondLst>
                </p:cTn>
                <p:tgtEl>
                  <p:spTgt spid="17"/>
                </p:tgtEl>
              </p:cMediaNode>
            </p:audio>
          </p:childTnLst>
        </p:cTn>
      </p:par>
    </p:tnLst>
    <p:bldLst>
      <p:bldP spid="9" grpId="0"/>
      <p:bldP spid="2" grpId="0" animBg="1"/>
      <p:bldP spid="4" grpId="0" animBg="1"/>
      <p:bldP spid="5" grpId="0" animBg="1"/>
      <p:bldP spid="5" grpId="1" animBg="1"/>
      <p:bldP spid="10" grpId="0" animBg="1"/>
      <p:bldP spid="10" grpId="1" animBg="1"/>
      <p:bldP spid="11" grpId="0" animBg="1"/>
      <p:bldP spid="11" grpId="1" animBg="1"/>
      <p:bldP spid="13" grpId="0" animBg="1"/>
      <p:bldP spid="19" grpId="0" animBg="1"/>
      <p:bldP spid="1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p:cNvSpPr/>
          <p:nvPr/>
        </p:nvSpPr>
        <p:spPr>
          <a:xfrm>
            <a:off x="0" y="914400"/>
            <a:ext cx="9144000" cy="5419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0" y="937260"/>
            <a:ext cx="9144000" cy="0"/>
          </a:xfrm>
          <a:prstGeom prst="line">
            <a:avLst/>
          </a:prstGeom>
          <a:ln w="57150">
            <a:solidFill>
              <a:srgbClr val="CCCCB8"/>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399" y="62139"/>
            <a:ext cx="5943289" cy="863600"/>
          </a:xfrm>
        </p:spPr>
        <p:txBody>
          <a:bodyPr/>
          <a:lstStyle/>
          <a:p>
            <a:pPr>
              <a:lnSpc>
                <a:spcPts val="3500"/>
              </a:lnSpc>
            </a:pPr>
            <a:r>
              <a:rPr lang="en-US" dirty="0" smtClean="0"/>
              <a:t>RECOMMENDED BUILD ALTERNATIVE</a:t>
            </a:r>
            <a:endParaRPr lang="en-GB" dirty="0"/>
          </a:p>
        </p:txBody>
      </p:sp>
      <p:sp>
        <p:nvSpPr>
          <p:cNvPr id="3" name="Content Placeholder 2"/>
          <p:cNvSpPr>
            <a:spLocks noGrp="1"/>
          </p:cNvSpPr>
          <p:nvPr>
            <p:ph idx="1"/>
          </p:nvPr>
        </p:nvSpPr>
        <p:spPr/>
        <p:txBody>
          <a:bodyPr/>
          <a:lstStyle/>
          <a:p>
            <a:pPr marL="0" indent="0">
              <a:buNone/>
            </a:pPr>
            <a:r>
              <a:rPr lang="en-GB" sz="2400" b="1" u="sng" dirty="0" smtClean="0"/>
              <a:t>Segments: </a:t>
            </a:r>
          </a:p>
          <a:p>
            <a:pPr marL="0" indent="0">
              <a:buNone/>
            </a:pPr>
            <a:r>
              <a:rPr lang="en-GB" sz="2400" dirty="0" smtClean="0"/>
              <a:t>5.  East of Crow Wing Drive to Castlewood Road (north)</a:t>
            </a:r>
          </a:p>
          <a:p>
            <a:pPr marL="0" indent="0">
              <a:buNone/>
            </a:pPr>
            <a:r>
              <a:rPr lang="en-GB" sz="2400" dirty="0" smtClean="0"/>
              <a:t>6.  Castlewood Road to West of Gallagher Road (south)</a:t>
            </a:r>
          </a:p>
          <a:p>
            <a:pPr marL="0" indent="0">
              <a:buNone/>
            </a:pPr>
            <a:r>
              <a:rPr lang="en-GB" sz="2400" dirty="0" smtClean="0"/>
              <a:t>7.  West of Gallagher Road to Lynn Oaks Circle (south)</a:t>
            </a:r>
          </a:p>
          <a:p>
            <a:pPr marL="0" indent="0">
              <a:buNone/>
            </a:pPr>
            <a:r>
              <a:rPr lang="en-GB" sz="2400" dirty="0" smtClean="0"/>
              <a:t>8.  Lynn Oaks Circle to East of Bethlehem Road (</a:t>
            </a:r>
            <a:r>
              <a:rPr lang="en-GB" sz="2400" dirty="0" err="1" smtClean="0"/>
              <a:t>centered</a:t>
            </a:r>
            <a:r>
              <a:rPr lang="en-GB" sz="2400" dirty="0" smtClean="0"/>
              <a:t>)</a:t>
            </a:r>
          </a:p>
          <a:p>
            <a:pPr marL="0" indent="0">
              <a:buNone/>
            </a:pPr>
            <a:r>
              <a:rPr lang="en-GB" sz="2400" dirty="0" smtClean="0"/>
              <a:t>9.  East of Bethlehem Road to Edwards Street</a:t>
            </a:r>
          </a:p>
          <a:p>
            <a:pPr marL="0" indent="0">
              <a:buNone/>
            </a:pPr>
            <a:endParaRPr lang="en-GB" dirty="0"/>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t="17343"/>
          <a:stretch/>
        </p:blipFill>
        <p:spPr>
          <a:xfrm>
            <a:off x="381000" y="3886200"/>
            <a:ext cx="5029200" cy="2269911"/>
          </a:xfrm>
          <a:prstGeom prst="rect">
            <a:avLst/>
          </a:prstGeom>
        </p:spPr>
      </p:pic>
      <p:sp>
        <p:nvSpPr>
          <p:cNvPr id="5" name="TextBox 4"/>
          <p:cNvSpPr txBox="1"/>
          <p:nvPr/>
        </p:nvSpPr>
        <p:spPr>
          <a:xfrm>
            <a:off x="5638800" y="4191000"/>
            <a:ext cx="3429000" cy="1477328"/>
          </a:xfrm>
          <a:prstGeom prst="rect">
            <a:avLst/>
          </a:prstGeom>
          <a:noFill/>
        </p:spPr>
        <p:txBody>
          <a:bodyPr wrap="square" rtlCol="0">
            <a:spAutoFit/>
          </a:bodyPr>
          <a:lstStyle/>
          <a:p>
            <a:pPr marL="285750" indent="-285750">
              <a:buFont typeface="Wingdings" panose="05000000000000000000" pitchFamily="2" charset="2"/>
              <a:buChar char="§"/>
            </a:pPr>
            <a:r>
              <a:rPr lang="en-US" dirty="0" smtClean="0"/>
              <a:t>50 mph design speed</a:t>
            </a:r>
          </a:p>
          <a:p>
            <a:pPr marL="285750" indent="-285750">
              <a:buFont typeface="Wingdings" panose="05000000000000000000" pitchFamily="2" charset="2"/>
              <a:buChar char="§"/>
            </a:pPr>
            <a:r>
              <a:rPr lang="en-US" dirty="0" smtClean="0"/>
              <a:t>160 feet right-of-way</a:t>
            </a:r>
          </a:p>
          <a:p>
            <a:pPr marL="285750" indent="-285750">
              <a:buFont typeface="Wingdings" panose="05000000000000000000" pitchFamily="2" charset="2"/>
              <a:buChar char="§"/>
            </a:pPr>
            <a:r>
              <a:rPr lang="en-US" dirty="0" smtClean="0"/>
              <a:t>North, South, and Center</a:t>
            </a:r>
            <a:br>
              <a:rPr lang="en-US" dirty="0" smtClean="0"/>
            </a:br>
            <a:r>
              <a:rPr lang="en-US" dirty="0" smtClean="0"/>
              <a:t>Alignments</a:t>
            </a:r>
          </a:p>
          <a:p>
            <a:pPr marL="285750" indent="-285750">
              <a:buFont typeface="Wingdings" panose="05000000000000000000" pitchFamily="2" charset="2"/>
              <a:buChar char="§"/>
            </a:pPr>
            <a:r>
              <a:rPr lang="en-US" dirty="0" smtClean="0"/>
              <a:t>High </a:t>
            </a:r>
            <a:r>
              <a:rPr lang="en-US" dirty="0"/>
              <a:t>s</a:t>
            </a:r>
            <a:r>
              <a:rPr lang="en-US" dirty="0" smtClean="0"/>
              <a:t>peed </a:t>
            </a:r>
            <a:r>
              <a:rPr lang="en-US" dirty="0"/>
              <a:t>s</a:t>
            </a:r>
            <a:r>
              <a:rPr lang="en-US" dirty="0" smtClean="0"/>
              <a:t>uburban </a:t>
            </a:r>
            <a:r>
              <a:rPr lang="en-US" dirty="0"/>
              <a:t>r</a:t>
            </a:r>
            <a:r>
              <a:rPr lang="en-US" dirty="0" smtClean="0"/>
              <a:t>oadway </a:t>
            </a:r>
            <a:endParaRPr lang="en-US" dirty="0"/>
          </a:p>
        </p:txBody>
      </p:sp>
      <p:sp>
        <p:nvSpPr>
          <p:cNvPr id="6" name="TextBox 5"/>
          <p:cNvSpPr txBox="1"/>
          <p:nvPr/>
        </p:nvSpPr>
        <p:spPr>
          <a:xfrm>
            <a:off x="409575" y="5726698"/>
            <a:ext cx="1905000" cy="338554"/>
          </a:xfrm>
          <a:prstGeom prst="rect">
            <a:avLst/>
          </a:prstGeom>
          <a:noFill/>
        </p:spPr>
        <p:txBody>
          <a:bodyPr wrap="square" rtlCol="0">
            <a:spAutoFit/>
          </a:bodyPr>
          <a:lstStyle/>
          <a:p>
            <a:r>
              <a:rPr lang="en-US" sz="1600" b="1" dirty="0" smtClean="0">
                <a:solidFill>
                  <a:srgbClr val="1C4486"/>
                </a:solidFill>
              </a:rPr>
              <a:t>Typical Section 3</a:t>
            </a:r>
            <a:endParaRPr lang="en-US" sz="1600" b="1" dirty="0">
              <a:solidFill>
                <a:srgbClr val="1C4486"/>
              </a:solidFill>
            </a:endParaRPr>
          </a:p>
        </p:txBody>
      </p:sp>
      <p:sp>
        <p:nvSpPr>
          <p:cNvPr id="7" name="Freeform 6"/>
          <p:cNvSpPr/>
          <p:nvPr/>
        </p:nvSpPr>
        <p:spPr>
          <a:xfrm>
            <a:off x="2927444" y="4053385"/>
            <a:ext cx="1746915" cy="852985"/>
          </a:xfrm>
          <a:custGeom>
            <a:avLst/>
            <a:gdLst>
              <a:gd name="connsiteX0" fmla="*/ 0 w 1705971"/>
              <a:gd name="connsiteY0" fmla="*/ 723331 h 852985"/>
              <a:gd name="connsiteX1" fmla="*/ 668741 w 1705971"/>
              <a:gd name="connsiteY1" fmla="*/ 852985 h 852985"/>
              <a:gd name="connsiteX2" fmla="*/ 1705971 w 1705971"/>
              <a:gd name="connsiteY2" fmla="*/ 34119 h 852985"/>
              <a:gd name="connsiteX3" fmla="*/ 1289714 w 1705971"/>
              <a:gd name="connsiteY3" fmla="*/ 0 h 852985"/>
              <a:gd name="connsiteX4" fmla="*/ 0 w 1705971"/>
              <a:gd name="connsiteY4" fmla="*/ 723331 h 852985"/>
              <a:gd name="connsiteX0" fmla="*/ 0 w 1726443"/>
              <a:gd name="connsiteY0" fmla="*/ 730155 h 852985"/>
              <a:gd name="connsiteX1" fmla="*/ 689213 w 1726443"/>
              <a:gd name="connsiteY1" fmla="*/ 852985 h 852985"/>
              <a:gd name="connsiteX2" fmla="*/ 1726443 w 1726443"/>
              <a:gd name="connsiteY2" fmla="*/ 34119 h 852985"/>
              <a:gd name="connsiteX3" fmla="*/ 1310186 w 1726443"/>
              <a:gd name="connsiteY3" fmla="*/ 0 h 852985"/>
              <a:gd name="connsiteX4" fmla="*/ 0 w 1726443"/>
              <a:gd name="connsiteY4" fmla="*/ 730155 h 852985"/>
              <a:gd name="connsiteX0" fmla="*/ 0 w 1746915"/>
              <a:gd name="connsiteY0" fmla="*/ 730155 h 852985"/>
              <a:gd name="connsiteX1" fmla="*/ 689213 w 1746915"/>
              <a:gd name="connsiteY1" fmla="*/ 852985 h 852985"/>
              <a:gd name="connsiteX2" fmla="*/ 1746915 w 1746915"/>
              <a:gd name="connsiteY2" fmla="*/ 40942 h 852985"/>
              <a:gd name="connsiteX3" fmla="*/ 1310186 w 1746915"/>
              <a:gd name="connsiteY3" fmla="*/ 0 h 852985"/>
              <a:gd name="connsiteX4" fmla="*/ 0 w 1746915"/>
              <a:gd name="connsiteY4" fmla="*/ 730155 h 852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6915" h="852985">
                <a:moveTo>
                  <a:pt x="0" y="730155"/>
                </a:moveTo>
                <a:lnTo>
                  <a:pt x="689213" y="852985"/>
                </a:lnTo>
                <a:lnTo>
                  <a:pt x="1746915" y="40942"/>
                </a:lnTo>
                <a:lnTo>
                  <a:pt x="1310186" y="0"/>
                </a:lnTo>
                <a:lnTo>
                  <a:pt x="0" y="730155"/>
                </a:lnTo>
                <a:close/>
              </a:path>
            </a:pathLst>
          </a:cu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009935" y="3944203"/>
            <a:ext cx="2231408" cy="614149"/>
          </a:xfrm>
          <a:custGeom>
            <a:avLst/>
            <a:gdLst>
              <a:gd name="connsiteX0" fmla="*/ 0 w 2217761"/>
              <a:gd name="connsiteY0" fmla="*/ 532263 h 614149"/>
              <a:gd name="connsiteX1" fmla="*/ 464024 w 2217761"/>
              <a:gd name="connsiteY1" fmla="*/ 614149 h 614149"/>
              <a:gd name="connsiteX2" fmla="*/ 2217761 w 2217761"/>
              <a:gd name="connsiteY2" fmla="*/ 20472 h 614149"/>
              <a:gd name="connsiteX3" fmla="*/ 1883391 w 2217761"/>
              <a:gd name="connsiteY3" fmla="*/ 0 h 614149"/>
              <a:gd name="connsiteX4" fmla="*/ 0 w 2217761"/>
              <a:gd name="connsiteY4" fmla="*/ 532263 h 614149"/>
              <a:gd name="connsiteX0" fmla="*/ 0 w 2231408"/>
              <a:gd name="connsiteY0" fmla="*/ 545910 h 614149"/>
              <a:gd name="connsiteX1" fmla="*/ 477671 w 2231408"/>
              <a:gd name="connsiteY1" fmla="*/ 614149 h 614149"/>
              <a:gd name="connsiteX2" fmla="*/ 2231408 w 2231408"/>
              <a:gd name="connsiteY2" fmla="*/ 20472 h 614149"/>
              <a:gd name="connsiteX3" fmla="*/ 1897038 w 2231408"/>
              <a:gd name="connsiteY3" fmla="*/ 0 h 614149"/>
              <a:gd name="connsiteX4" fmla="*/ 0 w 2231408"/>
              <a:gd name="connsiteY4" fmla="*/ 545910 h 614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1408" h="614149">
                <a:moveTo>
                  <a:pt x="0" y="545910"/>
                </a:moveTo>
                <a:lnTo>
                  <a:pt x="477671" y="614149"/>
                </a:lnTo>
                <a:lnTo>
                  <a:pt x="2231408" y="20472"/>
                </a:lnTo>
                <a:lnTo>
                  <a:pt x="1897038" y="0"/>
                </a:lnTo>
                <a:lnTo>
                  <a:pt x="0" y="545910"/>
                </a:lnTo>
                <a:close/>
              </a:path>
            </a:pathLst>
          </a:cu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3657599" y="4080680"/>
            <a:ext cx="1201003" cy="887105"/>
          </a:xfrm>
          <a:custGeom>
            <a:avLst/>
            <a:gdLst>
              <a:gd name="connsiteX0" fmla="*/ 0 w 1132764"/>
              <a:gd name="connsiteY0" fmla="*/ 805218 h 839338"/>
              <a:gd name="connsiteX1" fmla="*/ 184245 w 1132764"/>
              <a:gd name="connsiteY1" fmla="*/ 839338 h 839338"/>
              <a:gd name="connsiteX2" fmla="*/ 1132764 w 1132764"/>
              <a:gd name="connsiteY2" fmla="*/ 6824 h 839338"/>
              <a:gd name="connsiteX3" fmla="*/ 975815 w 1132764"/>
              <a:gd name="connsiteY3" fmla="*/ 0 h 839338"/>
              <a:gd name="connsiteX4" fmla="*/ 0 w 1132764"/>
              <a:gd name="connsiteY4" fmla="*/ 805218 h 839338"/>
              <a:gd name="connsiteX0" fmla="*/ 0 w 1180531"/>
              <a:gd name="connsiteY0" fmla="*/ 825690 h 839338"/>
              <a:gd name="connsiteX1" fmla="*/ 232012 w 1180531"/>
              <a:gd name="connsiteY1" fmla="*/ 839338 h 839338"/>
              <a:gd name="connsiteX2" fmla="*/ 1180531 w 1180531"/>
              <a:gd name="connsiteY2" fmla="*/ 6824 h 839338"/>
              <a:gd name="connsiteX3" fmla="*/ 1023582 w 1180531"/>
              <a:gd name="connsiteY3" fmla="*/ 0 h 839338"/>
              <a:gd name="connsiteX4" fmla="*/ 0 w 1180531"/>
              <a:gd name="connsiteY4" fmla="*/ 825690 h 839338"/>
              <a:gd name="connsiteX0" fmla="*/ 0 w 1180531"/>
              <a:gd name="connsiteY0" fmla="*/ 825690 h 866633"/>
              <a:gd name="connsiteX1" fmla="*/ 225188 w 1180531"/>
              <a:gd name="connsiteY1" fmla="*/ 866633 h 866633"/>
              <a:gd name="connsiteX2" fmla="*/ 1180531 w 1180531"/>
              <a:gd name="connsiteY2" fmla="*/ 6824 h 866633"/>
              <a:gd name="connsiteX3" fmla="*/ 1023582 w 1180531"/>
              <a:gd name="connsiteY3" fmla="*/ 0 h 866633"/>
              <a:gd name="connsiteX4" fmla="*/ 0 w 1180531"/>
              <a:gd name="connsiteY4" fmla="*/ 825690 h 866633"/>
              <a:gd name="connsiteX0" fmla="*/ 0 w 1180531"/>
              <a:gd name="connsiteY0" fmla="*/ 825690 h 866633"/>
              <a:gd name="connsiteX1" fmla="*/ 225188 w 1180531"/>
              <a:gd name="connsiteY1" fmla="*/ 866633 h 866633"/>
              <a:gd name="connsiteX2" fmla="*/ 1180531 w 1180531"/>
              <a:gd name="connsiteY2" fmla="*/ 6824 h 866633"/>
              <a:gd name="connsiteX3" fmla="*/ 1023582 w 1180531"/>
              <a:gd name="connsiteY3" fmla="*/ 0 h 866633"/>
              <a:gd name="connsiteX4" fmla="*/ 0 w 1180531"/>
              <a:gd name="connsiteY4" fmla="*/ 825690 h 866633"/>
              <a:gd name="connsiteX0" fmla="*/ 0 w 1180531"/>
              <a:gd name="connsiteY0" fmla="*/ 846162 h 887105"/>
              <a:gd name="connsiteX1" fmla="*/ 225188 w 1180531"/>
              <a:gd name="connsiteY1" fmla="*/ 887105 h 887105"/>
              <a:gd name="connsiteX2" fmla="*/ 1180531 w 1180531"/>
              <a:gd name="connsiteY2" fmla="*/ 27296 h 887105"/>
              <a:gd name="connsiteX3" fmla="*/ 1044054 w 1180531"/>
              <a:gd name="connsiteY3" fmla="*/ 0 h 887105"/>
              <a:gd name="connsiteX4" fmla="*/ 0 w 1180531"/>
              <a:gd name="connsiteY4" fmla="*/ 846162 h 887105"/>
              <a:gd name="connsiteX0" fmla="*/ 0 w 1201003"/>
              <a:gd name="connsiteY0" fmla="*/ 846162 h 887105"/>
              <a:gd name="connsiteX1" fmla="*/ 225188 w 1201003"/>
              <a:gd name="connsiteY1" fmla="*/ 887105 h 887105"/>
              <a:gd name="connsiteX2" fmla="*/ 1201003 w 1201003"/>
              <a:gd name="connsiteY2" fmla="*/ 13648 h 887105"/>
              <a:gd name="connsiteX3" fmla="*/ 1044054 w 1201003"/>
              <a:gd name="connsiteY3" fmla="*/ 0 h 887105"/>
              <a:gd name="connsiteX4" fmla="*/ 0 w 1201003"/>
              <a:gd name="connsiteY4" fmla="*/ 846162 h 887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003" h="887105">
                <a:moveTo>
                  <a:pt x="0" y="846162"/>
                </a:moveTo>
                <a:lnTo>
                  <a:pt x="225188" y="887105"/>
                </a:lnTo>
                <a:lnTo>
                  <a:pt x="1201003" y="13648"/>
                </a:lnTo>
                <a:lnTo>
                  <a:pt x="1044054" y="0"/>
                </a:lnTo>
                <a:lnTo>
                  <a:pt x="0" y="846162"/>
                </a:lnTo>
                <a:close/>
              </a:path>
            </a:pathLst>
          </a:custGeom>
          <a:solidFill>
            <a:srgbClr val="F7964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846161" y="3923731"/>
            <a:ext cx="2033516" cy="566382"/>
          </a:xfrm>
          <a:custGeom>
            <a:avLst/>
            <a:gdLst>
              <a:gd name="connsiteX0" fmla="*/ 0 w 2033516"/>
              <a:gd name="connsiteY0" fmla="*/ 552735 h 566382"/>
              <a:gd name="connsiteX1" fmla="*/ 136478 w 2033516"/>
              <a:gd name="connsiteY1" fmla="*/ 566382 h 566382"/>
              <a:gd name="connsiteX2" fmla="*/ 2033516 w 2033516"/>
              <a:gd name="connsiteY2" fmla="*/ 20472 h 566382"/>
              <a:gd name="connsiteX3" fmla="*/ 1910687 w 2033516"/>
              <a:gd name="connsiteY3" fmla="*/ 0 h 566382"/>
              <a:gd name="connsiteX4" fmla="*/ 0 w 2033516"/>
              <a:gd name="connsiteY4" fmla="*/ 552735 h 566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3516" h="566382">
                <a:moveTo>
                  <a:pt x="0" y="552735"/>
                </a:moveTo>
                <a:lnTo>
                  <a:pt x="136478" y="566382"/>
                </a:lnTo>
                <a:lnTo>
                  <a:pt x="2033516" y="20472"/>
                </a:lnTo>
                <a:lnTo>
                  <a:pt x="1910687" y="0"/>
                </a:lnTo>
                <a:lnTo>
                  <a:pt x="0" y="552735"/>
                </a:lnTo>
                <a:close/>
              </a:path>
            </a:pathLst>
          </a:custGeom>
          <a:solidFill>
            <a:srgbClr val="F7964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4271749" y="4114800"/>
            <a:ext cx="900752" cy="914400"/>
          </a:xfrm>
          <a:custGeom>
            <a:avLst/>
            <a:gdLst>
              <a:gd name="connsiteX0" fmla="*/ 0 w 880280"/>
              <a:gd name="connsiteY0" fmla="*/ 880281 h 907576"/>
              <a:gd name="connsiteX1" fmla="*/ 156949 w 880280"/>
              <a:gd name="connsiteY1" fmla="*/ 907576 h 907576"/>
              <a:gd name="connsiteX2" fmla="*/ 880280 w 880280"/>
              <a:gd name="connsiteY2" fmla="*/ 13648 h 907576"/>
              <a:gd name="connsiteX3" fmla="*/ 743803 w 880280"/>
              <a:gd name="connsiteY3" fmla="*/ 0 h 907576"/>
              <a:gd name="connsiteX4" fmla="*/ 0 w 880280"/>
              <a:gd name="connsiteY4" fmla="*/ 880281 h 907576"/>
              <a:gd name="connsiteX0" fmla="*/ 0 w 900752"/>
              <a:gd name="connsiteY0" fmla="*/ 887104 h 907576"/>
              <a:gd name="connsiteX1" fmla="*/ 177421 w 900752"/>
              <a:gd name="connsiteY1" fmla="*/ 907576 h 907576"/>
              <a:gd name="connsiteX2" fmla="*/ 900752 w 900752"/>
              <a:gd name="connsiteY2" fmla="*/ 13648 h 907576"/>
              <a:gd name="connsiteX3" fmla="*/ 764275 w 900752"/>
              <a:gd name="connsiteY3" fmla="*/ 0 h 907576"/>
              <a:gd name="connsiteX4" fmla="*/ 0 w 900752"/>
              <a:gd name="connsiteY4" fmla="*/ 887104 h 907576"/>
              <a:gd name="connsiteX0" fmla="*/ 0 w 900752"/>
              <a:gd name="connsiteY0" fmla="*/ 887104 h 914400"/>
              <a:gd name="connsiteX1" fmla="*/ 197893 w 900752"/>
              <a:gd name="connsiteY1" fmla="*/ 914400 h 914400"/>
              <a:gd name="connsiteX2" fmla="*/ 900752 w 900752"/>
              <a:gd name="connsiteY2" fmla="*/ 13648 h 914400"/>
              <a:gd name="connsiteX3" fmla="*/ 764275 w 900752"/>
              <a:gd name="connsiteY3" fmla="*/ 0 h 914400"/>
              <a:gd name="connsiteX4" fmla="*/ 0 w 900752"/>
              <a:gd name="connsiteY4" fmla="*/ 887104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752" h="914400">
                <a:moveTo>
                  <a:pt x="0" y="887104"/>
                </a:moveTo>
                <a:lnTo>
                  <a:pt x="197893" y="914400"/>
                </a:lnTo>
                <a:lnTo>
                  <a:pt x="900752" y="13648"/>
                </a:lnTo>
                <a:lnTo>
                  <a:pt x="764275" y="0"/>
                </a:lnTo>
                <a:lnTo>
                  <a:pt x="0" y="887104"/>
                </a:lnTo>
                <a:close/>
              </a:path>
            </a:pathLst>
          </a:custGeom>
          <a:solidFill>
            <a:srgbClr val="0066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559558" y="3916907"/>
            <a:ext cx="2060812" cy="525439"/>
          </a:xfrm>
          <a:custGeom>
            <a:avLst/>
            <a:gdLst>
              <a:gd name="connsiteX0" fmla="*/ 0 w 2060812"/>
              <a:gd name="connsiteY0" fmla="*/ 498144 h 525439"/>
              <a:gd name="connsiteX1" fmla="*/ 102358 w 2060812"/>
              <a:gd name="connsiteY1" fmla="*/ 525439 h 525439"/>
              <a:gd name="connsiteX2" fmla="*/ 2060812 w 2060812"/>
              <a:gd name="connsiteY2" fmla="*/ 20472 h 525439"/>
              <a:gd name="connsiteX3" fmla="*/ 1903863 w 2060812"/>
              <a:gd name="connsiteY3" fmla="*/ 0 h 525439"/>
              <a:gd name="connsiteX4" fmla="*/ 0 w 2060812"/>
              <a:gd name="connsiteY4" fmla="*/ 498144 h 5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0812" h="525439">
                <a:moveTo>
                  <a:pt x="0" y="498144"/>
                </a:moveTo>
                <a:lnTo>
                  <a:pt x="102358" y="525439"/>
                </a:lnTo>
                <a:lnTo>
                  <a:pt x="2060812" y="20472"/>
                </a:lnTo>
                <a:lnTo>
                  <a:pt x="1903863" y="0"/>
                </a:lnTo>
                <a:lnTo>
                  <a:pt x="0" y="498144"/>
                </a:lnTo>
                <a:close/>
              </a:path>
            </a:pathLst>
          </a:custGeom>
          <a:solidFill>
            <a:srgbClr val="0066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1514901" y="3951027"/>
            <a:ext cx="2702257" cy="859809"/>
          </a:xfrm>
          <a:custGeom>
            <a:avLst/>
            <a:gdLst>
              <a:gd name="connsiteX0" fmla="*/ 0 w 2702257"/>
              <a:gd name="connsiteY0" fmla="*/ 607325 h 859809"/>
              <a:gd name="connsiteX1" fmla="*/ 204717 w 2702257"/>
              <a:gd name="connsiteY1" fmla="*/ 661916 h 859809"/>
              <a:gd name="connsiteX2" fmla="*/ 498144 w 2702257"/>
              <a:gd name="connsiteY2" fmla="*/ 791570 h 859809"/>
              <a:gd name="connsiteX3" fmla="*/ 757451 w 2702257"/>
              <a:gd name="connsiteY3" fmla="*/ 859809 h 859809"/>
              <a:gd name="connsiteX4" fmla="*/ 989463 w 2702257"/>
              <a:gd name="connsiteY4" fmla="*/ 825689 h 859809"/>
              <a:gd name="connsiteX5" fmla="*/ 1194180 w 2702257"/>
              <a:gd name="connsiteY5" fmla="*/ 798394 h 859809"/>
              <a:gd name="connsiteX6" fmla="*/ 1378424 w 2702257"/>
              <a:gd name="connsiteY6" fmla="*/ 825689 h 859809"/>
              <a:gd name="connsiteX7" fmla="*/ 2702257 w 2702257"/>
              <a:gd name="connsiteY7" fmla="*/ 95534 h 859809"/>
              <a:gd name="connsiteX8" fmla="*/ 2538484 w 2702257"/>
              <a:gd name="connsiteY8" fmla="*/ 81886 h 859809"/>
              <a:gd name="connsiteX9" fmla="*/ 2381535 w 2702257"/>
              <a:gd name="connsiteY9" fmla="*/ 109182 h 859809"/>
              <a:gd name="connsiteX10" fmla="*/ 2326944 w 2702257"/>
              <a:gd name="connsiteY10" fmla="*/ 122830 h 859809"/>
              <a:gd name="connsiteX11" fmla="*/ 2238233 w 2702257"/>
              <a:gd name="connsiteY11" fmla="*/ 129654 h 859809"/>
              <a:gd name="connsiteX12" fmla="*/ 2047165 w 2702257"/>
              <a:gd name="connsiteY12" fmla="*/ 95534 h 859809"/>
              <a:gd name="connsiteX13" fmla="*/ 1903863 w 2702257"/>
              <a:gd name="connsiteY13" fmla="*/ 34119 h 859809"/>
              <a:gd name="connsiteX14" fmla="*/ 1733266 w 2702257"/>
              <a:gd name="connsiteY14" fmla="*/ 0 h 859809"/>
              <a:gd name="connsiteX15" fmla="*/ 0 w 2702257"/>
              <a:gd name="connsiteY15" fmla="*/ 607325 h 85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257" h="859809">
                <a:moveTo>
                  <a:pt x="0" y="607325"/>
                </a:moveTo>
                <a:lnTo>
                  <a:pt x="204717" y="661916"/>
                </a:lnTo>
                <a:lnTo>
                  <a:pt x="498144" y="791570"/>
                </a:lnTo>
                <a:lnTo>
                  <a:pt x="757451" y="859809"/>
                </a:lnTo>
                <a:lnTo>
                  <a:pt x="989463" y="825689"/>
                </a:lnTo>
                <a:lnTo>
                  <a:pt x="1194180" y="798394"/>
                </a:lnTo>
                <a:lnTo>
                  <a:pt x="1378424" y="825689"/>
                </a:lnTo>
                <a:lnTo>
                  <a:pt x="2702257" y="95534"/>
                </a:lnTo>
                <a:lnTo>
                  <a:pt x="2538484" y="81886"/>
                </a:lnTo>
                <a:lnTo>
                  <a:pt x="2381535" y="109182"/>
                </a:lnTo>
                <a:lnTo>
                  <a:pt x="2326944" y="122830"/>
                </a:lnTo>
                <a:lnTo>
                  <a:pt x="2238233" y="129654"/>
                </a:lnTo>
                <a:lnTo>
                  <a:pt x="2047165" y="95534"/>
                </a:lnTo>
                <a:lnTo>
                  <a:pt x="1903863" y="34119"/>
                </a:lnTo>
                <a:lnTo>
                  <a:pt x="1733266" y="0"/>
                </a:lnTo>
                <a:lnTo>
                  <a:pt x="0" y="607325"/>
                </a:lnTo>
                <a:close/>
              </a:path>
            </a:pathLst>
          </a:custGeom>
          <a:solidFill>
            <a:srgbClr val="92D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a:off x="416399" y="5399431"/>
            <a:ext cx="4305726" cy="772769"/>
          </a:xfrm>
          <a:prstGeom prst="straightConnector1">
            <a:avLst/>
          </a:prstGeom>
          <a:ln w="76200">
            <a:solidFill>
              <a:srgbClr val="FFFF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7" name="Slide 1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48800" y="3085607"/>
            <a:ext cx="609600" cy="609600"/>
          </a:xfrm>
          <a:prstGeom prst="rect">
            <a:avLst/>
          </a:prstGeom>
        </p:spPr>
      </p:pic>
    </p:spTree>
    <p:extLst>
      <p:ext uri="{BB962C8B-B14F-4D97-AF65-F5344CB8AC3E}">
        <p14:creationId xmlns:p14="http://schemas.microsoft.com/office/powerpoint/2010/main" val="355011189"/>
      </p:ext>
    </p:extLst>
  </p:cSld>
  <p:clrMapOvr>
    <a:masterClrMapping/>
  </p:clrMapOvr>
  <mc:AlternateContent xmlns:mc="http://schemas.openxmlformats.org/markup-compatibility/2006" xmlns:p14="http://schemas.microsoft.com/office/powerpoint/2010/main">
    <mc:Choice Requires="p14">
      <p:transition spd="slow" p14:dur="2000" advClick="0" advTm="17000"/>
    </mc:Choice>
    <mc:Fallback xmlns="">
      <p:transition spd="slow" advClick="0"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953" fill="hold"/>
                                        <p:tgtEl>
                                          <p:spTgt spid="17"/>
                                        </p:tgtEl>
                                      </p:cBhvr>
                                    </p:cmd>
                                  </p:childTnLst>
                                </p:cTn>
                              </p:par>
                              <p:par>
                                <p:cTn id="7" presetID="6" presetClass="entr" presetSubtype="16"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circle(in)">
                                      <p:cBhvr>
                                        <p:cTn id="9" dur="1500"/>
                                        <p:tgtEl>
                                          <p:spTgt spid="4"/>
                                        </p:tgtEl>
                                      </p:cBhvr>
                                    </p:animEffect>
                                  </p:childTnLst>
                                </p:cTn>
                              </p:par>
                              <p:par>
                                <p:cTn id="10" presetID="6"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1500"/>
                                        <p:tgtEl>
                                          <p:spTgt spid="6"/>
                                        </p:tgtEl>
                                      </p:cBhvr>
                                    </p:animEffect>
                                  </p:childTnLst>
                                </p:cTn>
                              </p:par>
                              <p:par>
                                <p:cTn id="13" presetID="16" presetClass="entr" presetSubtype="37" fill="hold" nodeType="withEffect">
                                  <p:stCondLst>
                                    <p:cond delay="36200"/>
                                  </p:stCondLst>
                                  <p:childTnLst>
                                    <p:set>
                                      <p:cBhvr>
                                        <p:cTn id="14" dur="1" fill="hold">
                                          <p:stCondLst>
                                            <p:cond delay="0"/>
                                          </p:stCondLst>
                                        </p:cTn>
                                        <p:tgtEl>
                                          <p:spTgt spid="14"/>
                                        </p:tgtEl>
                                        <p:attrNameLst>
                                          <p:attrName>style.visibility</p:attrName>
                                        </p:attrNameLst>
                                      </p:cBhvr>
                                      <p:to>
                                        <p:strVal val="visible"/>
                                      </p:to>
                                    </p:set>
                                    <p:animEffect transition="in" filter="barn(outVertical)">
                                      <p:cBhvr>
                                        <p:cTn id="15" dur="1700"/>
                                        <p:tgtEl>
                                          <p:spTgt spid="14"/>
                                        </p:tgtEl>
                                      </p:cBhvr>
                                    </p:animEffect>
                                  </p:childTnLst>
                                </p:cTn>
                              </p:par>
                              <p:par>
                                <p:cTn id="16" presetID="22" presetClass="entr" presetSubtype="4" fill="hold" grpId="0" nodeType="withEffect">
                                  <p:stCondLst>
                                    <p:cond delay="1490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1500"/>
                                        <p:tgtEl>
                                          <p:spTgt spid="7"/>
                                        </p:tgtEl>
                                      </p:cBhvr>
                                    </p:animEffect>
                                  </p:childTnLst>
                                </p:cTn>
                              </p:par>
                              <p:par>
                                <p:cTn id="19" presetID="22" presetClass="entr" presetSubtype="1" fill="hold" grpId="0" nodeType="withEffect">
                                  <p:stCondLst>
                                    <p:cond delay="1490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1500"/>
                                        <p:tgtEl>
                                          <p:spTgt spid="8"/>
                                        </p:tgtEl>
                                      </p:cBhvr>
                                    </p:animEffect>
                                  </p:childTnLst>
                                </p:cTn>
                              </p:par>
                              <p:par>
                                <p:cTn id="22" presetID="10" presetClass="entr" presetSubtype="0" fill="hold" grpId="0" nodeType="withEffect">
                                  <p:stCondLst>
                                    <p:cond delay="1710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500"/>
                                        <p:tgtEl>
                                          <p:spTgt spid="10"/>
                                        </p:tgtEl>
                                      </p:cBhvr>
                                    </p:animEffect>
                                  </p:childTnLst>
                                </p:cTn>
                              </p:par>
                              <p:par>
                                <p:cTn id="25" presetID="26" presetClass="emph" presetSubtype="0" fill="hold" grpId="1" nodeType="withEffect">
                                  <p:stCondLst>
                                    <p:cond delay="17100"/>
                                  </p:stCondLst>
                                  <p:childTnLst>
                                    <p:animEffect transition="out" filter="fade">
                                      <p:cBhvr>
                                        <p:cTn id="26" dur="1500" tmFilter="0, 0; .2, .5; .8, .5; 1, 0"/>
                                        <p:tgtEl>
                                          <p:spTgt spid="10"/>
                                        </p:tgtEl>
                                      </p:cBhvr>
                                    </p:animEffect>
                                    <p:animScale>
                                      <p:cBhvr>
                                        <p:cTn id="27" dur="750" autoRev="1" fill="hold"/>
                                        <p:tgtEl>
                                          <p:spTgt spid="10"/>
                                        </p:tgtEl>
                                      </p:cBhvr>
                                      <p:by x="105000" y="105000"/>
                                    </p:animScale>
                                  </p:childTnLst>
                                </p:cTn>
                              </p:par>
                              <p:par>
                                <p:cTn id="28" presetID="10" presetClass="entr" presetSubtype="0" fill="hold" grpId="0" nodeType="withEffect">
                                  <p:stCondLst>
                                    <p:cond delay="1710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500"/>
                                        <p:tgtEl>
                                          <p:spTgt spid="9"/>
                                        </p:tgtEl>
                                      </p:cBhvr>
                                    </p:animEffect>
                                  </p:childTnLst>
                                </p:cTn>
                              </p:par>
                              <p:par>
                                <p:cTn id="31" presetID="26" presetClass="emph" presetSubtype="0" fill="hold" grpId="1" nodeType="withEffect">
                                  <p:stCondLst>
                                    <p:cond delay="17100"/>
                                  </p:stCondLst>
                                  <p:childTnLst>
                                    <p:animEffect transition="out" filter="fade">
                                      <p:cBhvr>
                                        <p:cTn id="32" dur="1500" tmFilter="0, 0; .2, .5; .8, .5; 1, 0"/>
                                        <p:tgtEl>
                                          <p:spTgt spid="9"/>
                                        </p:tgtEl>
                                      </p:cBhvr>
                                    </p:animEffect>
                                    <p:animScale>
                                      <p:cBhvr>
                                        <p:cTn id="33" dur="750" autoRev="1" fill="hold"/>
                                        <p:tgtEl>
                                          <p:spTgt spid="9"/>
                                        </p:tgtEl>
                                      </p:cBhvr>
                                      <p:by x="105000" y="105000"/>
                                    </p:animScale>
                                  </p:childTnLst>
                                </p:cTn>
                              </p:par>
                              <p:par>
                                <p:cTn id="34" presetID="10" presetClass="entr" presetSubtype="0" fill="hold" grpId="0" nodeType="withEffect">
                                  <p:stCondLst>
                                    <p:cond delay="2120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500"/>
                                        <p:tgtEl>
                                          <p:spTgt spid="12"/>
                                        </p:tgtEl>
                                      </p:cBhvr>
                                    </p:animEffect>
                                  </p:childTnLst>
                                </p:cTn>
                              </p:par>
                              <p:par>
                                <p:cTn id="37" presetID="26" presetClass="emph" presetSubtype="0" fill="hold" grpId="1" nodeType="withEffect">
                                  <p:stCondLst>
                                    <p:cond delay="21200"/>
                                  </p:stCondLst>
                                  <p:childTnLst>
                                    <p:animEffect transition="out" filter="fade">
                                      <p:cBhvr>
                                        <p:cTn id="38" dur="1500" tmFilter="0, 0; .2, .5; .8, .5; 1, 0"/>
                                        <p:tgtEl>
                                          <p:spTgt spid="12"/>
                                        </p:tgtEl>
                                      </p:cBhvr>
                                    </p:animEffect>
                                    <p:animScale>
                                      <p:cBhvr>
                                        <p:cTn id="39" dur="750" autoRev="1" fill="hold"/>
                                        <p:tgtEl>
                                          <p:spTgt spid="12"/>
                                        </p:tgtEl>
                                      </p:cBhvr>
                                      <p:by x="105000" y="105000"/>
                                    </p:animScale>
                                  </p:childTnLst>
                                </p:cTn>
                              </p:par>
                              <p:par>
                                <p:cTn id="40" presetID="10" presetClass="entr" presetSubtype="0" fill="hold" grpId="0" nodeType="withEffect">
                                  <p:stCondLst>
                                    <p:cond delay="2120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500"/>
                                        <p:tgtEl>
                                          <p:spTgt spid="11"/>
                                        </p:tgtEl>
                                      </p:cBhvr>
                                    </p:animEffect>
                                  </p:childTnLst>
                                </p:cTn>
                              </p:par>
                              <p:par>
                                <p:cTn id="43" presetID="26" presetClass="emph" presetSubtype="0" fill="hold" grpId="1" nodeType="withEffect">
                                  <p:stCondLst>
                                    <p:cond delay="21200"/>
                                  </p:stCondLst>
                                  <p:childTnLst>
                                    <p:animEffect transition="out" filter="fade">
                                      <p:cBhvr>
                                        <p:cTn id="44" dur="1500" tmFilter="0, 0; .2, .5; .8, .5; 1, 0"/>
                                        <p:tgtEl>
                                          <p:spTgt spid="11"/>
                                        </p:tgtEl>
                                      </p:cBhvr>
                                    </p:animEffect>
                                    <p:animScale>
                                      <p:cBhvr>
                                        <p:cTn id="45" dur="750" autoRev="1" fill="hold"/>
                                        <p:tgtEl>
                                          <p:spTgt spid="11"/>
                                        </p:tgtEl>
                                      </p:cBhvr>
                                      <p:by x="105000" y="105000"/>
                                    </p:animScale>
                                  </p:childTnLst>
                                </p:cTn>
                              </p:par>
                              <p:par>
                                <p:cTn id="46" presetID="6" presetClass="entr" presetSubtype="32" fill="hold" grpId="0" nodeType="withEffect">
                                  <p:stCondLst>
                                    <p:cond delay="24600"/>
                                  </p:stCondLst>
                                  <p:childTnLst>
                                    <p:set>
                                      <p:cBhvr>
                                        <p:cTn id="47" dur="1" fill="hold">
                                          <p:stCondLst>
                                            <p:cond delay="0"/>
                                          </p:stCondLst>
                                        </p:cTn>
                                        <p:tgtEl>
                                          <p:spTgt spid="13"/>
                                        </p:tgtEl>
                                        <p:attrNameLst>
                                          <p:attrName>style.visibility</p:attrName>
                                        </p:attrNameLst>
                                      </p:cBhvr>
                                      <p:to>
                                        <p:strVal val="visible"/>
                                      </p:to>
                                    </p:set>
                                    <p:animEffect transition="in" filter="circle(out)">
                                      <p:cBhvr>
                                        <p:cTn id="4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9" fill="hold" display="0">
                  <p:stCondLst>
                    <p:cond delay="indefinite"/>
                  </p:stCondLst>
                  <p:endCondLst>
                    <p:cond evt="onStopAudio" delay="0">
                      <p:tgtEl>
                        <p:sldTgt/>
                      </p:tgtEl>
                    </p:cond>
                  </p:endCondLst>
                </p:cTn>
                <p:tgtEl>
                  <p:spTgt spid="17"/>
                </p:tgtEl>
              </p:cMediaNode>
            </p:audio>
          </p:childTnLst>
        </p:cTn>
      </p:par>
    </p:tnLst>
    <p:bldLst>
      <p:bldP spid="6" grpId="0"/>
      <p:bldP spid="7" grpId="0" animBg="1"/>
      <p:bldP spid="8" grpId="0" animBg="1"/>
      <p:bldP spid="9" grpId="0" animBg="1"/>
      <p:bldP spid="9" grpId="1" animBg="1"/>
      <p:bldP spid="10" grpId="0" animBg="1"/>
      <p:bldP spid="10" grpId="1" animBg="1"/>
      <p:bldP spid="11" grpId="0" animBg="1"/>
      <p:bldP spid="11" grpId="1" animBg="1"/>
      <p:bldP spid="12" grpId="0" animBg="1"/>
      <p:bldP spid="12" grpId="1"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p:cNvSpPr/>
          <p:nvPr/>
        </p:nvSpPr>
        <p:spPr>
          <a:xfrm>
            <a:off x="0" y="914400"/>
            <a:ext cx="9144000" cy="5419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0" y="937260"/>
            <a:ext cx="9144000" cy="0"/>
          </a:xfrm>
          <a:prstGeom prst="line">
            <a:avLst/>
          </a:prstGeom>
          <a:ln w="57150">
            <a:solidFill>
              <a:srgbClr val="CCCCB8"/>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152400" y="1143000"/>
            <a:ext cx="8705088" cy="502920"/>
          </a:xfrm>
        </p:spPr>
        <p:txBody>
          <a:bodyPr>
            <a:normAutofit lnSpcReduction="10000"/>
          </a:bodyPr>
          <a:lstStyle/>
          <a:p>
            <a:pPr marL="0" indent="0" algn="ctr">
              <a:buNone/>
            </a:pPr>
            <a:r>
              <a:rPr lang="en-GB" sz="2800" b="1" u="sng" dirty="0" smtClean="0"/>
              <a:t>Edwards Street to Mobley Street</a:t>
            </a:r>
          </a:p>
          <a:p>
            <a:pPr marL="0" indent="0">
              <a:buNone/>
            </a:pPr>
            <a:endParaRPr lang="en-GB" sz="2400" u="sng" dirty="0" smtClean="0"/>
          </a:p>
          <a:p>
            <a:pPr marL="0" indent="0">
              <a:buNone/>
            </a:pPr>
            <a:endParaRPr lang="en-GB" sz="2400" u="sng" dirty="0"/>
          </a:p>
        </p:txBody>
      </p:sp>
      <p:sp>
        <p:nvSpPr>
          <p:cNvPr id="4" name="Title 1"/>
          <p:cNvSpPr txBox="1">
            <a:spLocks/>
          </p:cNvSpPr>
          <p:nvPr/>
        </p:nvSpPr>
        <p:spPr>
          <a:xfrm>
            <a:off x="152400" y="47625"/>
            <a:ext cx="5943289" cy="8636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b="1" kern="1200">
                <a:solidFill>
                  <a:schemeClr val="bg1"/>
                </a:solidFill>
                <a:latin typeface="+mj-lt"/>
                <a:ea typeface="+mj-ea"/>
                <a:cs typeface="+mj-cs"/>
              </a:defRPr>
            </a:lvl1pPr>
          </a:lstStyle>
          <a:p>
            <a:pPr>
              <a:lnSpc>
                <a:spcPts val="3500"/>
              </a:lnSpc>
            </a:pPr>
            <a:r>
              <a:rPr lang="en-US" dirty="0" smtClean="0"/>
              <a:t>RECOMMENDED BUILD ALTERNATIVE</a:t>
            </a:r>
            <a:endParaRPr lang="en-GB" dirty="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838325"/>
            <a:ext cx="5770565" cy="3028611"/>
          </a:xfrm>
          <a:prstGeom prst="rect">
            <a:avLst/>
          </a:prstGeom>
        </p:spPr>
      </p:pic>
      <p:sp>
        <p:nvSpPr>
          <p:cNvPr id="7" name="TextBox 6"/>
          <p:cNvSpPr txBox="1"/>
          <p:nvPr/>
        </p:nvSpPr>
        <p:spPr>
          <a:xfrm>
            <a:off x="5894390" y="2895600"/>
            <a:ext cx="3200400" cy="1323439"/>
          </a:xfrm>
          <a:prstGeom prst="rect">
            <a:avLst/>
          </a:prstGeom>
          <a:noFill/>
        </p:spPr>
        <p:txBody>
          <a:bodyPr wrap="square" rtlCol="0">
            <a:spAutoFit/>
          </a:bodyPr>
          <a:lstStyle/>
          <a:p>
            <a:pPr marL="342900" indent="-342900">
              <a:buFont typeface="Wingdings" panose="05000000000000000000" pitchFamily="2" charset="2"/>
              <a:buChar char="§"/>
            </a:pPr>
            <a:r>
              <a:rPr lang="en-US" sz="2000" dirty="0" smtClean="0"/>
              <a:t>45 mph design speed</a:t>
            </a:r>
          </a:p>
          <a:p>
            <a:pPr marL="342900" indent="-342900">
              <a:buFont typeface="Wingdings" panose="05000000000000000000" pitchFamily="2" charset="2"/>
              <a:buChar char="§"/>
            </a:pPr>
            <a:r>
              <a:rPr lang="en-US" sz="2000" dirty="0" smtClean="0"/>
              <a:t>114 feet right-of-way</a:t>
            </a:r>
          </a:p>
          <a:p>
            <a:pPr marL="342900" indent="-342900">
              <a:buFont typeface="Wingdings" panose="05000000000000000000" pitchFamily="2" charset="2"/>
              <a:buChar char="§"/>
            </a:pPr>
            <a:r>
              <a:rPr lang="en-US" sz="2000" dirty="0" smtClean="0"/>
              <a:t>Center Alignment</a:t>
            </a:r>
          </a:p>
          <a:p>
            <a:pPr marL="342900" indent="-342900">
              <a:buFont typeface="Wingdings" panose="05000000000000000000" pitchFamily="2" charset="2"/>
              <a:buChar char="§"/>
            </a:pPr>
            <a:r>
              <a:rPr lang="en-US" sz="2000" dirty="0" smtClean="0"/>
              <a:t>Urban Roadway</a:t>
            </a:r>
            <a:endParaRPr lang="en-US" sz="2000" dirty="0"/>
          </a:p>
        </p:txBody>
      </p:sp>
      <p:sp>
        <p:nvSpPr>
          <p:cNvPr id="8" name="TextBox 7"/>
          <p:cNvSpPr txBox="1"/>
          <p:nvPr/>
        </p:nvSpPr>
        <p:spPr>
          <a:xfrm>
            <a:off x="990600" y="4806442"/>
            <a:ext cx="1905000" cy="338554"/>
          </a:xfrm>
          <a:prstGeom prst="rect">
            <a:avLst/>
          </a:prstGeom>
          <a:noFill/>
        </p:spPr>
        <p:txBody>
          <a:bodyPr wrap="square" rtlCol="0">
            <a:spAutoFit/>
          </a:bodyPr>
          <a:lstStyle/>
          <a:p>
            <a:r>
              <a:rPr lang="en-US" sz="1600" b="1" dirty="0" smtClean="0">
                <a:solidFill>
                  <a:srgbClr val="1C4486"/>
                </a:solidFill>
              </a:rPr>
              <a:t>Typical Section 4</a:t>
            </a:r>
            <a:endParaRPr lang="en-US" sz="1600" b="1" dirty="0">
              <a:solidFill>
                <a:srgbClr val="1C4486"/>
              </a:solidFill>
            </a:endParaRPr>
          </a:p>
        </p:txBody>
      </p:sp>
      <p:sp>
        <p:nvSpPr>
          <p:cNvPr id="9" name="Freeform 8"/>
          <p:cNvSpPr/>
          <p:nvPr/>
        </p:nvSpPr>
        <p:spPr>
          <a:xfrm>
            <a:off x="2619232" y="2696372"/>
            <a:ext cx="2288465" cy="992022"/>
          </a:xfrm>
          <a:custGeom>
            <a:avLst/>
            <a:gdLst>
              <a:gd name="connsiteX0" fmla="*/ 0 w 2209800"/>
              <a:gd name="connsiteY0" fmla="*/ 838200 h 1028700"/>
              <a:gd name="connsiteX1" fmla="*/ 1028700 w 2209800"/>
              <a:gd name="connsiteY1" fmla="*/ 1028700 h 1028700"/>
              <a:gd name="connsiteX2" fmla="*/ 2209800 w 2209800"/>
              <a:gd name="connsiteY2" fmla="*/ 57150 h 1028700"/>
              <a:gd name="connsiteX3" fmla="*/ 1587500 w 2209800"/>
              <a:gd name="connsiteY3" fmla="*/ 0 h 1028700"/>
              <a:gd name="connsiteX4" fmla="*/ 0 w 2209800"/>
              <a:gd name="connsiteY4" fmla="*/ 838200 h 1028700"/>
              <a:gd name="connsiteX0" fmla="*/ 0 w 2209800"/>
              <a:gd name="connsiteY0" fmla="*/ 838200 h 1028700"/>
              <a:gd name="connsiteX1" fmla="*/ 1028700 w 2209800"/>
              <a:gd name="connsiteY1" fmla="*/ 1028700 h 1028700"/>
              <a:gd name="connsiteX2" fmla="*/ 2209800 w 2209800"/>
              <a:gd name="connsiteY2" fmla="*/ 69850 h 1028700"/>
              <a:gd name="connsiteX3" fmla="*/ 1587500 w 2209800"/>
              <a:gd name="connsiteY3" fmla="*/ 0 h 1028700"/>
              <a:gd name="connsiteX4" fmla="*/ 0 w 2209800"/>
              <a:gd name="connsiteY4" fmla="*/ 838200 h 1028700"/>
              <a:gd name="connsiteX0" fmla="*/ 0 w 2228850"/>
              <a:gd name="connsiteY0" fmla="*/ 838200 h 1028700"/>
              <a:gd name="connsiteX1" fmla="*/ 1028700 w 2228850"/>
              <a:gd name="connsiteY1" fmla="*/ 1028700 h 1028700"/>
              <a:gd name="connsiteX2" fmla="*/ 2228850 w 2228850"/>
              <a:gd name="connsiteY2" fmla="*/ 63500 h 1028700"/>
              <a:gd name="connsiteX3" fmla="*/ 1587500 w 2228850"/>
              <a:gd name="connsiteY3" fmla="*/ 0 h 1028700"/>
              <a:gd name="connsiteX4" fmla="*/ 0 w 2228850"/>
              <a:gd name="connsiteY4" fmla="*/ 838200 h 1028700"/>
              <a:gd name="connsiteX0" fmla="*/ 0 w 2254250"/>
              <a:gd name="connsiteY0" fmla="*/ 850900 h 1028700"/>
              <a:gd name="connsiteX1" fmla="*/ 1054100 w 2254250"/>
              <a:gd name="connsiteY1" fmla="*/ 1028700 h 1028700"/>
              <a:gd name="connsiteX2" fmla="*/ 2254250 w 2254250"/>
              <a:gd name="connsiteY2" fmla="*/ 63500 h 1028700"/>
              <a:gd name="connsiteX3" fmla="*/ 1612900 w 2254250"/>
              <a:gd name="connsiteY3" fmla="*/ 0 h 1028700"/>
              <a:gd name="connsiteX4" fmla="*/ 0 w 2254250"/>
              <a:gd name="connsiteY4" fmla="*/ 850900 h 1028700"/>
              <a:gd name="connsiteX0" fmla="*/ 0 w 2254250"/>
              <a:gd name="connsiteY0" fmla="*/ 850900 h 1047750"/>
              <a:gd name="connsiteX1" fmla="*/ 1047750 w 2254250"/>
              <a:gd name="connsiteY1" fmla="*/ 1047750 h 1047750"/>
              <a:gd name="connsiteX2" fmla="*/ 2254250 w 2254250"/>
              <a:gd name="connsiteY2" fmla="*/ 63500 h 1047750"/>
              <a:gd name="connsiteX3" fmla="*/ 1612900 w 2254250"/>
              <a:gd name="connsiteY3" fmla="*/ 0 h 1047750"/>
              <a:gd name="connsiteX4" fmla="*/ 0 w 2254250"/>
              <a:gd name="connsiteY4" fmla="*/ 850900 h 1047750"/>
              <a:gd name="connsiteX0" fmla="*/ 0 w 2254250"/>
              <a:gd name="connsiteY0" fmla="*/ 850900 h 1003300"/>
              <a:gd name="connsiteX1" fmla="*/ 749300 w 2254250"/>
              <a:gd name="connsiteY1" fmla="*/ 1003300 h 1003300"/>
              <a:gd name="connsiteX2" fmla="*/ 2254250 w 2254250"/>
              <a:gd name="connsiteY2" fmla="*/ 63500 h 1003300"/>
              <a:gd name="connsiteX3" fmla="*/ 1612900 w 2254250"/>
              <a:gd name="connsiteY3" fmla="*/ 0 h 1003300"/>
              <a:gd name="connsiteX4" fmla="*/ 0 w 2254250"/>
              <a:gd name="connsiteY4" fmla="*/ 850900 h 1003300"/>
              <a:gd name="connsiteX0" fmla="*/ 0 w 2254250"/>
              <a:gd name="connsiteY0" fmla="*/ 850900 h 1003300"/>
              <a:gd name="connsiteX1" fmla="*/ 749300 w 2254250"/>
              <a:gd name="connsiteY1" fmla="*/ 1003300 h 1003300"/>
              <a:gd name="connsiteX2" fmla="*/ 2254250 w 2254250"/>
              <a:gd name="connsiteY2" fmla="*/ 63500 h 1003300"/>
              <a:gd name="connsiteX3" fmla="*/ 1612900 w 2254250"/>
              <a:gd name="connsiteY3" fmla="*/ 0 h 1003300"/>
              <a:gd name="connsiteX4" fmla="*/ 0 w 2254250"/>
              <a:gd name="connsiteY4" fmla="*/ 850900 h 1003300"/>
              <a:gd name="connsiteX0" fmla="*/ 0 w 2070100"/>
              <a:gd name="connsiteY0" fmla="*/ 850900 h 1003300"/>
              <a:gd name="connsiteX1" fmla="*/ 749300 w 2070100"/>
              <a:gd name="connsiteY1" fmla="*/ 1003300 h 1003300"/>
              <a:gd name="connsiteX2" fmla="*/ 2070100 w 2070100"/>
              <a:gd name="connsiteY2" fmla="*/ 44450 h 1003300"/>
              <a:gd name="connsiteX3" fmla="*/ 1612900 w 2070100"/>
              <a:gd name="connsiteY3" fmla="*/ 0 h 1003300"/>
              <a:gd name="connsiteX4" fmla="*/ 0 w 2070100"/>
              <a:gd name="connsiteY4" fmla="*/ 850900 h 1003300"/>
              <a:gd name="connsiteX0" fmla="*/ 0 w 2070100"/>
              <a:gd name="connsiteY0" fmla="*/ 850900 h 1003300"/>
              <a:gd name="connsiteX1" fmla="*/ 749300 w 2070100"/>
              <a:gd name="connsiteY1" fmla="*/ 1003300 h 1003300"/>
              <a:gd name="connsiteX2" fmla="*/ 2070100 w 2070100"/>
              <a:gd name="connsiteY2" fmla="*/ 44450 h 1003300"/>
              <a:gd name="connsiteX3" fmla="*/ 1612900 w 2070100"/>
              <a:gd name="connsiteY3" fmla="*/ 0 h 1003300"/>
              <a:gd name="connsiteX4" fmla="*/ 0 w 2070100"/>
              <a:gd name="connsiteY4" fmla="*/ 850900 h 1003300"/>
              <a:gd name="connsiteX0" fmla="*/ 0 w 2070100"/>
              <a:gd name="connsiteY0" fmla="*/ 850900 h 977900"/>
              <a:gd name="connsiteX1" fmla="*/ 762000 w 2070100"/>
              <a:gd name="connsiteY1" fmla="*/ 977900 h 977900"/>
              <a:gd name="connsiteX2" fmla="*/ 2070100 w 2070100"/>
              <a:gd name="connsiteY2" fmla="*/ 44450 h 977900"/>
              <a:gd name="connsiteX3" fmla="*/ 1612900 w 2070100"/>
              <a:gd name="connsiteY3" fmla="*/ 0 h 977900"/>
              <a:gd name="connsiteX4" fmla="*/ 0 w 2070100"/>
              <a:gd name="connsiteY4" fmla="*/ 850900 h 977900"/>
              <a:gd name="connsiteX0" fmla="*/ 0 w 2070100"/>
              <a:gd name="connsiteY0" fmla="*/ 850900 h 971550"/>
              <a:gd name="connsiteX1" fmla="*/ 736600 w 2070100"/>
              <a:gd name="connsiteY1" fmla="*/ 971550 h 971550"/>
              <a:gd name="connsiteX2" fmla="*/ 2070100 w 2070100"/>
              <a:gd name="connsiteY2" fmla="*/ 44450 h 971550"/>
              <a:gd name="connsiteX3" fmla="*/ 1612900 w 2070100"/>
              <a:gd name="connsiteY3" fmla="*/ 0 h 971550"/>
              <a:gd name="connsiteX4" fmla="*/ 0 w 2070100"/>
              <a:gd name="connsiteY4" fmla="*/ 850900 h 971550"/>
              <a:gd name="connsiteX0" fmla="*/ 0 w 2070100"/>
              <a:gd name="connsiteY0" fmla="*/ 850900 h 971550"/>
              <a:gd name="connsiteX1" fmla="*/ 736600 w 2070100"/>
              <a:gd name="connsiteY1" fmla="*/ 971550 h 971550"/>
              <a:gd name="connsiteX2" fmla="*/ 2070100 w 2070100"/>
              <a:gd name="connsiteY2" fmla="*/ 44450 h 971550"/>
              <a:gd name="connsiteX3" fmla="*/ 1612900 w 2070100"/>
              <a:gd name="connsiteY3" fmla="*/ 0 h 971550"/>
              <a:gd name="connsiteX4" fmla="*/ 0 w 2070100"/>
              <a:gd name="connsiteY4" fmla="*/ 850900 h 971550"/>
              <a:gd name="connsiteX0" fmla="*/ 0 w 2070100"/>
              <a:gd name="connsiteY0" fmla="*/ 838200 h 971550"/>
              <a:gd name="connsiteX1" fmla="*/ 736600 w 2070100"/>
              <a:gd name="connsiteY1" fmla="*/ 971550 h 971550"/>
              <a:gd name="connsiteX2" fmla="*/ 2070100 w 2070100"/>
              <a:gd name="connsiteY2" fmla="*/ 44450 h 971550"/>
              <a:gd name="connsiteX3" fmla="*/ 1612900 w 2070100"/>
              <a:gd name="connsiteY3" fmla="*/ 0 h 971550"/>
              <a:gd name="connsiteX4" fmla="*/ 0 w 2070100"/>
              <a:gd name="connsiteY4" fmla="*/ 838200 h 971550"/>
              <a:gd name="connsiteX0" fmla="*/ 0 w 2097396"/>
              <a:gd name="connsiteY0" fmla="*/ 858672 h 971550"/>
              <a:gd name="connsiteX1" fmla="*/ 763896 w 2097396"/>
              <a:gd name="connsiteY1" fmla="*/ 971550 h 971550"/>
              <a:gd name="connsiteX2" fmla="*/ 2097396 w 2097396"/>
              <a:gd name="connsiteY2" fmla="*/ 44450 h 971550"/>
              <a:gd name="connsiteX3" fmla="*/ 1640196 w 2097396"/>
              <a:gd name="connsiteY3" fmla="*/ 0 h 971550"/>
              <a:gd name="connsiteX4" fmla="*/ 0 w 2097396"/>
              <a:gd name="connsiteY4" fmla="*/ 858672 h 971550"/>
              <a:gd name="connsiteX0" fmla="*/ 0 w 2097396"/>
              <a:gd name="connsiteY0" fmla="*/ 858672 h 978374"/>
              <a:gd name="connsiteX1" fmla="*/ 743425 w 2097396"/>
              <a:gd name="connsiteY1" fmla="*/ 978374 h 978374"/>
              <a:gd name="connsiteX2" fmla="*/ 2097396 w 2097396"/>
              <a:gd name="connsiteY2" fmla="*/ 44450 h 978374"/>
              <a:gd name="connsiteX3" fmla="*/ 1640196 w 2097396"/>
              <a:gd name="connsiteY3" fmla="*/ 0 h 978374"/>
              <a:gd name="connsiteX4" fmla="*/ 0 w 2097396"/>
              <a:gd name="connsiteY4" fmla="*/ 858672 h 978374"/>
              <a:gd name="connsiteX0" fmla="*/ 0 w 2261169"/>
              <a:gd name="connsiteY0" fmla="*/ 858672 h 978374"/>
              <a:gd name="connsiteX1" fmla="*/ 743425 w 2261169"/>
              <a:gd name="connsiteY1" fmla="*/ 978374 h 978374"/>
              <a:gd name="connsiteX2" fmla="*/ 2261169 w 2261169"/>
              <a:gd name="connsiteY2" fmla="*/ 23978 h 978374"/>
              <a:gd name="connsiteX3" fmla="*/ 1640196 w 2261169"/>
              <a:gd name="connsiteY3" fmla="*/ 0 h 978374"/>
              <a:gd name="connsiteX4" fmla="*/ 0 w 2261169"/>
              <a:gd name="connsiteY4" fmla="*/ 858672 h 978374"/>
              <a:gd name="connsiteX0" fmla="*/ 0 w 2261169"/>
              <a:gd name="connsiteY0" fmla="*/ 858672 h 978374"/>
              <a:gd name="connsiteX1" fmla="*/ 743425 w 2261169"/>
              <a:gd name="connsiteY1" fmla="*/ 978374 h 978374"/>
              <a:gd name="connsiteX2" fmla="*/ 2261169 w 2261169"/>
              <a:gd name="connsiteY2" fmla="*/ 23978 h 978374"/>
              <a:gd name="connsiteX3" fmla="*/ 1640196 w 2261169"/>
              <a:gd name="connsiteY3" fmla="*/ 0 h 978374"/>
              <a:gd name="connsiteX4" fmla="*/ 0 w 2261169"/>
              <a:gd name="connsiteY4" fmla="*/ 858672 h 978374"/>
              <a:gd name="connsiteX0" fmla="*/ 0 w 2267993"/>
              <a:gd name="connsiteY0" fmla="*/ 858672 h 978374"/>
              <a:gd name="connsiteX1" fmla="*/ 743425 w 2267993"/>
              <a:gd name="connsiteY1" fmla="*/ 978374 h 978374"/>
              <a:gd name="connsiteX2" fmla="*/ 2267993 w 2267993"/>
              <a:gd name="connsiteY2" fmla="*/ 37626 h 978374"/>
              <a:gd name="connsiteX3" fmla="*/ 1640196 w 2267993"/>
              <a:gd name="connsiteY3" fmla="*/ 0 h 978374"/>
              <a:gd name="connsiteX4" fmla="*/ 0 w 2267993"/>
              <a:gd name="connsiteY4" fmla="*/ 858672 h 978374"/>
              <a:gd name="connsiteX0" fmla="*/ 0 w 2267993"/>
              <a:gd name="connsiteY0" fmla="*/ 872320 h 992022"/>
              <a:gd name="connsiteX1" fmla="*/ 743425 w 2267993"/>
              <a:gd name="connsiteY1" fmla="*/ 992022 h 992022"/>
              <a:gd name="connsiteX2" fmla="*/ 2267993 w 2267993"/>
              <a:gd name="connsiteY2" fmla="*/ 51274 h 992022"/>
              <a:gd name="connsiteX3" fmla="*/ 1803969 w 2267993"/>
              <a:gd name="connsiteY3" fmla="*/ 0 h 992022"/>
              <a:gd name="connsiteX4" fmla="*/ 0 w 2267993"/>
              <a:gd name="connsiteY4" fmla="*/ 872320 h 992022"/>
              <a:gd name="connsiteX0" fmla="*/ 0 w 2288465"/>
              <a:gd name="connsiteY0" fmla="*/ 851848 h 992022"/>
              <a:gd name="connsiteX1" fmla="*/ 763897 w 2288465"/>
              <a:gd name="connsiteY1" fmla="*/ 992022 h 992022"/>
              <a:gd name="connsiteX2" fmla="*/ 2288465 w 2288465"/>
              <a:gd name="connsiteY2" fmla="*/ 51274 h 992022"/>
              <a:gd name="connsiteX3" fmla="*/ 1824441 w 2288465"/>
              <a:gd name="connsiteY3" fmla="*/ 0 h 992022"/>
              <a:gd name="connsiteX4" fmla="*/ 0 w 2288465"/>
              <a:gd name="connsiteY4" fmla="*/ 851848 h 992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8465" h="992022">
                <a:moveTo>
                  <a:pt x="0" y="851848"/>
                </a:moveTo>
                <a:lnTo>
                  <a:pt x="763897" y="992022"/>
                </a:lnTo>
                <a:cubicBezTo>
                  <a:pt x="1221097" y="666055"/>
                  <a:pt x="1729380" y="397712"/>
                  <a:pt x="2288465" y="51274"/>
                </a:cubicBezTo>
                <a:lnTo>
                  <a:pt x="1824441" y="0"/>
                </a:lnTo>
                <a:lnTo>
                  <a:pt x="0" y="851848"/>
                </a:lnTo>
                <a:close/>
              </a:path>
            </a:pathLst>
          </a:cu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268105" y="2632879"/>
            <a:ext cx="2635059" cy="798015"/>
          </a:xfrm>
          <a:custGeom>
            <a:avLst/>
            <a:gdLst>
              <a:gd name="connsiteX0" fmla="*/ 0 w 2705100"/>
              <a:gd name="connsiteY0" fmla="*/ 635000 h 742950"/>
              <a:gd name="connsiteX1" fmla="*/ 698500 w 2705100"/>
              <a:gd name="connsiteY1" fmla="*/ 742950 h 742950"/>
              <a:gd name="connsiteX2" fmla="*/ 2705100 w 2705100"/>
              <a:gd name="connsiteY2" fmla="*/ 38100 h 742950"/>
              <a:gd name="connsiteX3" fmla="*/ 2178050 w 2705100"/>
              <a:gd name="connsiteY3" fmla="*/ 0 h 742950"/>
              <a:gd name="connsiteX4" fmla="*/ 0 w 2705100"/>
              <a:gd name="connsiteY4" fmla="*/ 635000 h 742950"/>
              <a:gd name="connsiteX0" fmla="*/ 0 w 2736850"/>
              <a:gd name="connsiteY0" fmla="*/ 641350 h 742950"/>
              <a:gd name="connsiteX1" fmla="*/ 730250 w 2736850"/>
              <a:gd name="connsiteY1" fmla="*/ 742950 h 742950"/>
              <a:gd name="connsiteX2" fmla="*/ 2736850 w 2736850"/>
              <a:gd name="connsiteY2" fmla="*/ 38100 h 742950"/>
              <a:gd name="connsiteX3" fmla="*/ 2209800 w 2736850"/>
              <a:gd name="connsiteY3" fmla="*/ 0 h 742950"/>
              <a:gd name="connsiteX4" fmla="*/ 0 w 2736850"/>
              <a:gd name="connsiteY4" fmla="*/ 641350 h 742950"/>
              <a:gd name="connsiteX0" fmla="*/ 0 w 2546350"/>
              <a:gd name="connsiteY0" fmla="*/ 666750 h 742950"/>
              <a:gd name="connsiteX1" fmla="*/ 539750 w 2546350"/>
              <a:gd name="connsiteY1" fmla="*/ 742950 h 742950"/>
              <a:gd name="connsiteX2" fmla="*/ 2546350 w 2546350"/>
              <a:gd name="connsiteY2" fmla="*/ 38100 h 742950"/>
              <a:gd name="connsiteX3" fmla="*/ 2019300 w 2546350"/>
              <a:gd name="connsiteY3" fmla="*/ 0 h 742950"/>
              <a:gd name="connsiteX4" fmla="*/ 0 w 2546350"/>
              <a:gd name="connsiteY4" fmla="*/ 666750 h 742950"/>
              <a:gd name="connsiteX0" fmla="*/ 0 w 2546350"/>
              <a:gd name="connsiteY0" fmla="*/ 666750 h 742950"/>
              <a:gd name="connsiteX1" fmla="*/ 539750 w 2546350"/>
              <a:gd name="connsiteY1" fmla="*/ 742950 h 742950"/>
              <a:gd name="connsiteX2" fmla="*/ 2546350 w 2546350"/>
              <a:gd name="connsiteY2" fmla="*/ 38100 h 742950"/>
              <a:gd name="connsiteX3" fmla="*/ 2038350 w 2546350"/>
              <a:gd name="connsiteY3" fmla="*/ 0 h 742950"/>
              <a:gd name="connsiteX4" fmla="*/ 0 w 2546350"/>
              <a:gd name="connsiteY4" fmla="*/ 666750 h 742950"/>
              <a:gd name="connsiteX0" fmla="*/ 0 w 2546350"/>
              <a:gd name="connsiteY0" fmla="*/ 666750 h 742950"/>
              <a:gd name="connsiteX1" fmla="*/ 539750 w 2546350"/>
              <a:gd name="connsiteY1" fmla="*/ 742950 h 742950"/>
              <a:gd name="connsiteX2" fmla="*/ 2546350 w 2546350"/>
              <a:gd name="connsiteY2" fmla="*/ 38100 h 742950"/>
              <a:gd name="connsiteX3" fmla="*/ 2038350 w 2546350"/>
              <a:gd name="connsiteY3" fmla="*/ 0 h 742950"/>
              <a:gd name="connsiteX4" fmla="*/ 0 w 2546350"/>
              <a:gd name="connsiteY4" fmla="*/ 666750 h 742950"/>
              <a:gd name="connsiteX0" fmla="*/ 0 w 2546350"/>
              <a:gd name="connsiteY0" fmla="*/ 647700 h 723900"/>
              <a:gd name="connsiteX1" fmla="*/ 539750 w 2546350"/>
              <a:gd name="connsiteY1" fmla="*/ 723900 h 723900"/>
              <a:gd name="connsiteX2" fmla="*/ 2546350 w 2546350"/>
              <a:gd name="connsiteY2" fmla="*/ 19050 h 723900"/>
              <a:gd name="connsiteX3" fmla="*/ 2063750 w 2546350"/>
              <a:gd name="connsiteY3" fmla="*/ 0 h 723900"/>
              <a:gd name="connsiteX4" fmla="*/ 0 w 2546350"/>
              <a:gd name="connsiteY4" fmla="*/ 647700 h 723900"/>
              <a:gd name="connsiteX0" fmla="*/ 0 w 2546350"/>
              <a:gd name="connsiteY0" fmla="*/ 647700 h 723900"/>
              <a:gd name="connsiteX1" fmla="*/ 539750 w 2546350"/>
              <a:gd name="connsiteY1" fmla="*/ 723900 h 723900"/>
              <a:gd name="connsiteX2" fmla="*/ 2546350 w 2546350"/>
              <a:gd name="connsiteY2" fmla="*/ 19050 h 723900"/>
              <a:gd name="connsiteX3" fmla="*/ 2063750 w 2546350"/>
              <a:gd name="connsiteY3" fmla="*/ 0 h 723900"/>
              <a:gd name="connsiteX4" fmla="*/ 0 w 2546350"/>
              <a:gd name="connsiteY4" fmla="*/ 647700 h 723900"/>
              <a:gd name="connsiteX0" fmla="*/ 0 w 2546350"/>
              <a:gd name="connsiteY0" fmla="*/ 660400 h 736600"/>
              <a:gd name="connsiteX1" fmla="*/ 539750 w 2546350"/>
              <a:gd name="connsiteY1" fmla="*/ 736600 h 736600"/>
              <a:gd name="connsiteX2" fmla="*/ 2546350 w 2546350"/>
              <a:gd name="connsiteY2" fmla="*/ 31750 h 736600"/>
              <a:gd name="connsiteX3" fmla="*/ 2120900 w 2546350"/>
              <a:gd name="connsiteY3" fmla="*/ 0 h 736600"/>
              <a:gd name="connsiteX4" fmla="*/ 0 w 2546350"/>
              <a:gd name="connsiteY4" fmla="*/ 660400 h 736600"/>
              <a:gd name="connsiteX0" fmla="*/ 0 w 2546350"/>
              <a:gd name="connsiteY0" fmla="*/ 660400 h 736600"/>
              <a:gd name="connsiteX1" fmla="*/ 539750 w 2546350"/>
              <a:gd name="connsiteY1" fmla="*/ 736600 h 736600"/>
              <a:gd name="connsiteX2" fmla="*/ 2546350 w 2546350"/>
              <a:gd name="connsiteY2" fmla="*/ 31750 h 736600"/>
              <a:gd name="connsiteX3" fmla="*/ 2120900 w 2546350"/>
              <a:gd name="connsiteY3" fmla="*/ 0 h 736600"/>
              <a:gd name="connsiteX4" fmla="*/ 0 w 2546350"/>
              <a:gd name="connsiteY4" fmla="*/ 660400 h 736600"/>
              <a:gd name="connsiteX0" fmla="*/ 0 w 2546350"/>
              <a:gd name="connsiteY0" fmla="*/ 660400 h 736600"/>
              <a:gd name="connsiteX1" fmla="*/ 539750 w 2546350"/>
              <a:gd name="connsiteY1" fmla="*/ 736600 h 736600"/>
              <a:gd name="connsiteX2" fmla="*/ 2546350 w 2546350"/>
              <a:gd name="connsiteY2" fmla="*/ 31750 h 736600"/>
              <a:gd name="connsiteX3" fmla="*/ 2120900 w 2546350"/>
              <a:gd name="connsiteY3" fmla="*/ 0 h 736600"/>
              <a:gd name="connsiteX4" fmla="*/ 0 w 2546350"/>
              <a:gd name="connsiteY4" fmla="*/ 660400 h 736600"/>
              <a:gd name="connsiteX0" fmla="*/ 0 w 2546350"/>
              <a:gd name="connsiteY0" fmla="*/ 660400 h 736600"/>
              <a:gd name="connsiteX1" fmla="*/ 539750 w 2546350"/>
              <a:gd name="connsiteY1" fmla="*/ 736600 h 736600"/>
              <a:gd name="connsiteX2" fmla="*/ 2546350 w 2546350"/>
              <a:gd name="connsiteY2" fmla="*/ 31750 h 736600"/>
              <a:gd name="connsiteX3" fmla="*/ 2152650 w 2546350"/>
              <a:gd name="connsiteY3" fmla="*/ 0 h 736600"/>
              <a:gd name="connsiteX4" fmla="*/ 0 w 2546350"/>
              <a:gd name="connsiteY4" fmla="*/ 660400 h 736600"/>
              <a:gd name="connsiteX0" fmla="*/ 0 w 2546350"/>
              <a:gd name="connsiteY0" fmla="*/ 660400 h 736600"/>
              <a:gd name="connsiteX1" fmla="*/ 539750 w 2546350"/>
              <a:gd name="connsiteY1" fmla="*/ 736600 h 736600"/>
              <a:gd name="connsiteX2" fmla="*/ 2546350 w 2546350"/>
              <a:gd name="connsiteY2" fmla="*/ 31750 h 736600"/>
              <a:gd name="connsiteX3" fmla="*/ 2152650 w 2546350"/>
              <a:gd name="connsiteY3" fmla="*/ 0 h 736600"/>
              <a:gd name="connsiteX4" fmla="*/ 0 w 2546350"/>
              <a:gd name="connsiteY4" fmla="*/ 660400 h 736600"/>
              <a:gd name="connsiteX0" fmla="*/ 0 w 2546350"/>
              <a:gd name="connsiteY0" fmla="*/ 660400 h 736600"/>
              <a:gd name="connsiteX1" fmla="*/ 539750 w 2546350"/>
              <a:gd name="connsiteY1" fmla="*/ 736600 h 736600"/>
              <a:gd name="connsiteX2" fmla="*/ 2546350 w 2546350"/>
              <a:gd name="connsiteY2" fmla="*/ 31750 h 736600"/>
              <a:gd name="connsiteX3" fmla="*/ 2152650 w 2546350"/>
              <a:gd name="connsiteY3" fmla="*/ 0 h 736600"/>
              <a:gd name="connsiteX4" fmla="*/ 0 w 2546350"/>
              <a:gd name="connsiteY4" fmla="*/ 660400 h 736600"/>
              <a:gd name="connsiteX0" fmla="*/ 0 w 2546350"/>
              <a:gd name="connsiteY0" fmla="*/ 660400 h 736600"/>
              <a:gd name="connsiteX1" fmla="*/ 539750 w 2546350"/>
              <a:gd name="connsiteY1" fmla="*/ 736600 h 736600"/>
              <a:gd name="connsiteX2" fmla="*/ 2546350 w 2546350"/>
              <a:gd name="connsiteY2" fmla="*/ 31750 h 736600"/>
              <a:gd name="connsiteX3" fmla="*/ 2152650 w 2546350"/>
              <a:gd name="connsiteY3" fmla="*/ 0 h 736600"/>
              <a:gd name="connsiteX4" fmla="*/ 0 w 2546350"/>
              <a:gd name="connsiteY4" fmla="*/ 660400 h 736600"/>
              <a:gd name="connsiteX0" fmla="*/ 0 w 2573645"/>
              <a:gd name="connsiteY0" fmla="*/ 694519 h 736600"/>
              <a:gd name="connsiteX1" fmla="*/ 567045 w 2573645"/>
              <a:gd name="connsiteY1" fmla="*/ 736600 h 736600"/>
              <a:gd name="connsiteX2" fmla="*/ 2573645 w 2573645"/>
              <a:gd name="connsiteY2" fmla="*/ 31750 h 736600"/>
              <a:gd name="connsiteX3" fmla="*/ 2179945 w 2573645"/>
              <a:gd name="connsiteY3" fmla="*/ 0 h 736600"/>
              <a:gd name="connsiteX4" fmla="*/ 0 w 2573645"/>
              <a:gd name="connsiteY4" fmla="*/ 694519 h 736600"/>
              <a:gd name="connsiteX0" fmla="*/ 0 w 2573645"/>
              <a:gd name="connsiteY0" fmla="*/ 694519 h 763895"/>
              <a:gd name="connsiteX1" fmla="*/ 567045 w 2573645"/>
              <a:gd name="connsiteY1" fmla="*/ 763895 h 763895"/>
              <a:gd name="connsiteX2" fmla="*/ 2573645 w 2573645"/>
              <a:gd name="connsiteY2" fmla="*/ 31750 h 763895"/>
              <a:gd name="connsiteX3" fmla="*/ 2179945 w 2573645"/>
              <a:gd name="connsiteY3" fmla="*/ 0 h 763895"/>
              <a:gd name="connsiteX4" fmla="*/ 0 w 2573645"/>
              <a:gd name="connsiteY4" fmla="*/ 694519 h 763895"/>
              <a:gd name="connsiteX0" fmla="*/ 0 w 2600940"/>
              <a:gd name="connsiteY0" fmla="*/ 711124 h 780500"/>
              <a:gd name="connsiteX1" fmla="*/ 567045 w 2600940"/>
              <a:gd name="connsiteY1" fmla="*/ 780500 h 780500"/>
              <a:gd name="connsiteX2" fmla="*/ 2600940 w 2600940"/>
              <a:gd name="connsiteY2" fmla="*/ 587 h 780500"/>
              <a:gd name="connsiteX3" fmla="*/ 2179945 w 2600940"/>
              <a:gd name="connsiteY3" fmla="*/ 16605 h 780500"/>
              <a:gd name="connsiteX4" fmla="*/ 0 w 2600940"/>
              <a:gd name="connsiteY4" fmla="*/ 711124 h 780500"/>
              <a:gd name="connsiteX0" fmla="*/ 0 w 2635059"/>
              <a:gd name="connsiteY0" fmla="*/ 704392 h 773768"/>
              <a:gd name="connsiteX1" fmla="*/ 567045 w 2635059"/>
              <a:gd name="connsiteY1" fmla="*/ 773768 h 773768"/>
              <a:gd name="connsiteX2" fmla="*/ 2635059 w 2635059"/>
              <a:gd name="connsiteY2" fmla="*/ 679 h 773768"/>
              <a:gd name="connsiteX3" fmla="*/ 2179945 w 2635059"/>
              <a:gd name="connsiteY3" fmla="*/ 9873 h 773768"/>
              <a:gd name="connsiteX4" fmla="*/ 0 w 2635059"/>
              <a:gd name="connsiteY4" fmla="*/ 704392 h 773768"/>
              <a:gd name="connsiteX0" fmla="*/ 0 w 2635059"/>
              <a:gd name="connsiteY0" fmla="*/ 728639 h 798015"/>
              <a:gd name="connsiteX1" fmla="*/ 567045 w 2635059"/>
              <a:gd name="connsiteY1" fmla="*/ 798015 h 798015"/>
              <a:gd name="connsiteX2" fmla="*/ 2635059 w 2635059"/>
              <a:gd name="connsiteY2" fmla="*/ 24926 h 798015"/>
              <a:gd name="connsiteX3" fmla="*/ 2220889 w 2635059"/>
              <a:gd name="connsiteY3" fmla="*/ 0 h 798015"/>
              <a:gd name="connsiteX4" fmla="*/ 0 w 2635059"/>
              <a:gd name="connsiteY4" fmla="*/ 728639 h 798015"/>
              <a:gd name="connsiteX0" fmla="*/ 0 w 2635059"/>
              <a:gd name="connsiteY0" fmla="*/ 728639 h 798015"/>
              <a:gd name="connsiteX1" fmla="*/ 567045 w 2635059"/>
              <a:gd name="connsiteY1" fmla="*/ 798015 h 798015"/>
              <a:gd name="connsiteX2" fmla="*/ 2635059 w 2635059"/>
              <a:gd name="connsiteY2" fmla="*/ 24926 h 798015"/>
              <a:gd name="connsiteX3" fmla="*/ 2220889 w 2635059"/>
              <a:gd name="connsiteY3" fmla="*/ 0 h 798015"/>
              <a:gd name="connsiteX4" fmla="*/ 0 w 2635059"/>
              <a:gd name="connsiteY4" fmla="*/ 728639 h 798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5059" h="798015">
                <a:moveTo>
                  <a:pt x="0" y="728639"/>
                </a:moveTo>
                <a:lnTo>
                  <a:pt x="567045" y="798015"/>
                </a:lnTo>
                <a:lnTo>
                  <a:pt x="2635059" y="24926"/>
                </a:lnTo>
                <a:cubicBezTo>
                  <a:pt x="2474192" y="18576"/>
                  <a:pt x="2449237" y="18576"/>
                  <a:pt x="2220889" y="0"/>
                </a:cubicBezTo>
                <a:lnTo>
                  <a:pt x="0" y="728639"/>
                </a:lnTo>
                <a:close/>
              </a:path>
            </a:pathLst>
          </a:cu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3422176" y="2744336"/>
            <a:ext cx="1672988" cy="984724"/>
          </a:xfrm>
          <a:custGeom>
            <a:avLst/>
            <a:gdLst>
              <a:gd name="connsiteX0" fmla="*/ 0 w 1409700"/>
              <a:gd name="connsiteY0" fmla="*/ 933450 h 971550"/>
              <a:gd name="connsiteX1" fmla="*/ 215900 w 1409700"/>
              <a:gd name="connsiteY1" fmla="*/ 971550 h 971550"/>
              <a:gd name="connsiteX2" fmla="*/ 1409700 w 1409700"/>
              <a:gd name="connsiteY2" fmla="*/ 12700 h 971550"/>
              <a:gd name="connsiteX3" fmla="*/ 1270000 w 1409700"/>
              <a:gd name="connsiteY3" fmla="*/ 0 h 971550"/>
              <a:gd name="connsiteX4" fmla="*/ 0 w 1409700"/>
              <a:gd name="connsiteY4" fmla="*/ 933450 h 971550"/>
              <a:gd name="connsiteX0" fmla="*/ 0 w 1428750"/>
              <a:gd name="connsiteY0" fmla="*/ 933450 h 971550"/>
              <a:gd name="connsiteX1" fmla="*/ 215900 w 1428750"/>
              <a:gd name="connsiteY1" fmla="*/ 971550 h 971550"/>
              <a:gd name="connsiteX2" fmla="*/ 1428750 w 1428750"/>
              <a:gd name="connsiteY2" fmla="*/ 19050 h 971550"/>
              <a:gd name="connsiteX3" fmla="*/ 1270000 w 1428750"/>
              <a:gd name="connsiteY3" fmla="*/ 0 h 971550"/>
              <a:gd name="connsiteX4" fmla="*/ 0 w 1428750"/>
              <a:gd name="connsiteY4" fmla="*/ 933450 h 971550"/>
              <a:gd name="connsiteX0" fmla="*/ 0 w 1428750"/>
              <a:gd name="connsiteY0" fmla="*/ 927100 h 965200"/>
              <a:gd name="connsiteX1" fmla="*/ 215900 w 1428750"/>
              <a:gd name="connsiteY1" fmla="*/ 965200 h 965200"/>
              <a:gd name="connsiteX2" fmla="*/ 1428750 w 1428750"/>
              <a:gd name="connsiteY2" fmla="*/ 12700 h 965200"/>
              <a:gd name="connsiteX3" fmla="*/ 1289050 w 1428750"/>
              <a:gd name="connsiteY3" fmla="*/ 0 h 965200"/>
              <a:gd name="connsiteX4" fmla="*/ 0 w 1428750"/>
              <a:gd name="connsiteY4" fmla="*/ 927100 h 965200"/>
              <a:gd name="connsiteX0" fmla="*/ 0 w 1428750"/>
              <a:gd name="connsiteY0" fmla="*/ 939800 h 977900"/>
              <a:gd name="connsiteX1" fmla="*/ 215900 w 1428750"/>
              <a:gd name="connsiteY1" fmla="*/ 977900 h 977900"/>
              <a:gd name="connsiteX2" fmla="*/ 1428750 w 1428750"/>
              <a:gd name="connsiteY2" fmla="*/ 25400 h 977900"/>
              <a:gd name="connsiteX3" fmla="*/ 1295400 w 1428750"/>
              <a:gd name="connsiteY3" fmla="*/ 0 h 977900"/>
              <a:gd name="connsiteX4" fmla="*/ 0 w 1428750"/>
              <a:gd name="connsiteY4" fmla="*/ 939800 h 977900"/>
              <a:gd name="connsiteX0" fmla="*/ 0 w 1447800"/>
              <a:gd name="connsiteY0" fmla="*/ 933450 h 977900"/>
              <a:gd name="connsiteX1" fmla="*/ 234950 w 1447800"/>
              <a:gd name="connsiteY1" fmla="*/ 977900 h 977900"/>
              <a:gd name="connsiteX2" fmla="*/ 1447800 w 1447800"/>
              <a:gd name="connsiteY2" fmla="*/ 25400 h 977900"/>
              <a:gd name="connsiteX3" fmla="*/ 1314450 w 1447800"/>
              <a:gd name="connsiteY3" fmla="*/ 0 h 977900"/>
              <a:gd name="connsiteX4" fmla="*/ 0 w 1447800"/>
              <a:gd name="connsiteY4" fmla="*/ 933450 h 977900"/>
              <a:gd name="connsiteX0" fmla="*/ 0 w 1454624"/>
              <a:gd name="connsiteY0" fmla="*/ 872035 h 977900"/>
              <a:gd name="connsiteX1" fmla="*/ 241774 w 1454624"/>
              <a:gd name="connsiteY1" fmla="*/ 977900 h 977900"/>
              <a:gd name="connsiteX2" fmla="*/ 1454624 w 1454624"/>
              <a:gd name="connsiteY2" fmla="*/ 25400 h 977900"/>
              <a:gd name="connsiteX3" fmla="*/ 1321274 w 1454624"/>
              <a:gd name="connsiteY3" fmla="*/ 0 h 977900"/>
              <a:gd name="connsiteX4" fmla="*/ 0 w 1454624"/>
              <a:gd name="connsiteY4" fmla="*/ 872035 h 977900"/>
              <a:gd name="connsiteX0" fmla="*/ 0 w 1454624"/>
              <a:gd name="connsiteY0" fmla="*/ 872035 h 909661"/>
              <a:gd name="connsiteX1" fmla="*/ 248598 w 1454624"/>
              <a:gd name="connsiteY1" fmla="*/ 909661 h 909661"/>
              <a:gd name="connsiteX2" fmla="*/ 1454624 w 1454624"/>
              <a:gd name="connsiteY2" fmla="*/ 25400 h 909661"/>
              <a:gd name="connsiteX3" fmla="*/ 1321274 w 1454624"/>
              <a:gd name="connsiteY3" fmla="*/ 0 h 909661"/>
              <a:gd name="connsiteX4" fmla="*/ 0 w 1454624"/>
              <a:gd name="connsiteY4" fmla="*/ 872035 h 909661"/>
              <a:gd name="connsiteX0" fmla="*/ 0 w 1672988"/>
              <a:gd name="connsiteY0" fmla="*/ 928521 h 966147"/>
              <a:gd name="connsiteX1" fmla="*/ 248598 w 1672988"/>
              <a:gd name="connsiteY1" fmla="*/ 966147 h 966147"/>
              <a:gd name="connsiteX2" fmla="*/ 1672988 w 1672988"/>
              <a:gd name="connsiteY2" fmla="*/ 0 h 966147"/>
              <a:gd name="connsiteX3" fmla="*/ 1321274 w 1672988"/>
              <a:gd name="connsiteY3" fmla="*/ 56486 h 966147"/>
              <a:gd name="connsiteX4" fmla="*/ 0 w 1672988"/>
              <a:gd name="connsiteY4" fmla="*/ 928521 h 966147"/>
              <a:gd name="connsiteX0" fmla="*/ 0 w 1672988"/>
              <a:gd name="connsiteY0" fmla="*/ 947098 h 984724"/>
              <a:gd name="connsiteX1" fmla="*/ 248598 w 1672988"/>
              <a:gd name="connsiteY1" fmla="*/ 984724 h 984724"/>
              <a:gd name="connsiteX2" fmla="*/ 1672988 w 1672988"/>
              <a:gd name="connsiteY2" fmla="*/ 18577 h 984724"/>
              <a:gd name="connsiteX3" fmla="*/ 1525990 w 1672988"/>
              <a:gd name="connsiteY3" fmla="*/ 0 h 984724"/>
              <a:gd name="connsiteX4" fmla="*/ 0 w 1672988"/>
              <a:gd name="connsiteY4" fmla="*/ 947098 h 984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988" h="984724">
                <a:moveTo>
                  <a:pt x="0" y="947098"/>
                </a:moveTo>
                <a:lnTo>
                  <a:pt x="248598" y="984724"/>
                </a:lnTo>
                <a:lnTo>
                  <a:pt x="1672988" y="18577"/>
                </a:lnTo>
                <a:lnTo>
                  <a:pt x="1525990" y="0"/>
                </a:lnTo>
                <a:lnTo>
                  <a:pt x="0" y="947098"/>
                </a:lnTo>
                <a:close/>
              </a:path>
            </a:pathLst>
          </a:custGeom>
          <a:solidFill>
            <a:schemeClr val="accent6">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1094380" y="2614010"/>
            <a:ext cx="2366464" cy="743235"/>
          </a:xfrm>
          <a:custGeom>
            <a:avLst/>
            <a:gdLst>
              <a:gd name="connsiteX0" fmla="*/ 0 w 2292350"/>
              <a:gd name="connsiteY0" fmla="*/ 615950 h 654050"/>
              <a:gd name="connsiteX1" fmla="*/ 127000 w 2292350"/>
              <a:gd name="connsiteY1" fmla="*/ 654050 h 654050"/>
              <a:gd name="connsiteX2" fmla="*/ 2292350 w 2292350"/>
              <a:gd name="connsiteY2" fmla="*/ 0 h 654050"/>
              <a:gd name="connsiteX3" fmla="*/ 2197100 w 2292350"/>
              <a:gd name="connsiteY3" fmla="*/ 6350 h 654050"/>
              <a:gd name="connsiteX4" fmla="*/ 0 w 2292350"/>
              <a:gd name="connsiteY4" fmla="*/ 615950 h 654050"/>
              <a:gd name="connsiteX0" fmla="*/ 0 w 2305050"/>
              <a:gd name="connsiteY0" fmla="*/ 615950 h 654050"/>
              <a:gd name="connsiteX1" fmla="*/ 139700 w 2305050"/>
              <a:gd name="connsiteY1" fmla="*/ 654050 h 654050"/>
              <a:gd name="connsiteX2" fmla="*/ 2305050 w 2305050"/>
              <a:gd name="connsiteY2" fmla="*/ 0 h 654050"/>
              <a:gd name="connsiteX3" fmla="*/ 2209800 w 2305050"/>
              <a:gd name="connsiteY3" fmla="*/ 6350 h 654050"/>
              <a:gd name="connsiteX4" fmla="*/ 0 w 2305050"/>
              <a:gd name="connsiteY4" fmla="*/ 615950 h 654050"/>
              <a:gd name="connsiteX0" fmla="*/ 0 w 2305050"/>
              <a:gd name="connsiteY0" fmla="*/ 698311 h 736411"/>
              <a:gd name="connsiteX1" fmla="*/ 139700 w 2305050"/>
              <a:gd name="connsiteY1" fmla="*/ 736411 h 736411"/>
              <a:gd name="connsiteX2" fmla="*/ 2305050 w 2305050"/>
              <a:gd name="connsiteY2" fmla="*/ 82361 h 736411"/>
              <a:gd name="connsiteX3" fmla="*/ 2230271 w 2305050"/>
              <a:gd name="connsiteY3" fmla="*/ 0 h 736411"/>
              <a:gd name="connsiteX4" fmla="*/ 0 w 2305050"/>
              <a:gd name="connsiteY4" fmla="*/ 698311 h 736411"/>
              <a:gd name="connsiteX0" fmla="*/ 0 w 2339169"/>
              <a:gd name="connsiteY0" fmla="*/ 698311 h 736411"/>
              <a:gd name="connsiteX1" fmla="*/ 139700 w 2339169"/>
              <a:gd name="connsiteY1" fmla="*/ 736411 h 736411"/>
              <a:gd name="connsiteX2" fmla="*/ 2339169 w 2339169"/>
              <a:gd name="connsiteY2" fmla="*/ 20946 h 736411"/>
              <a:gd name="connsiteX3" fmla="*/ 2230271 w 2339169"/>
              <a:gd name="connsiteY3" fmla="*/ 0 h 736411"/>
              <a:gd name="connsiteX4" fmla="*/ 0 w 2339169"/>
              <a:gd name="connsiteY4" fmla="*/ 698311 h 736411"/>
              <a:gd name="connsiteX0" fmla="*/ 0 w 2366464"/>
              <a:gd name="connsiteY0" fmla="*/ 718783 h 736411"/>
              <a:gd name="connsiteX1" fmla="*/ 166995 w 2366464"/>
              <a:gd name="connsiteY1" fmla="*/ 736411 h 736411"/>
              <a:gd name="connsiteX2" fmla="*/ 2366464 w 2366464"/>
              <a:gd name="connsiteY2" fmla="*/ 20946 h 736411"/>
              <a:gd name="connsiteX3" fmla="*/ 2257566 w 2366464"/>
              <a:gd name="connsiteY3" fmla="*/ 0 h 736411"/>
              <a:gd name="connsiteX4" fmla="*/ 0 w 2366464"/>
              <a:gd name="connsiteY4" fmla="*/ 718783 h 736411"/>
              <a:gd name="connsiteX0" fmla="*/ 0 w 2366464"/>
              <a:gd name="connsiteY0" fmla="*/ 718783 h 743235"/>
              <a:gd name="connsiteX1" fmla="*/ 187467 w 2366464"/>
              <a:gd name="connsiteY1" fmla="*/ 743235 h 743235"/>
              <a:gd name="connsiteX2" fmla="*/ 2366464 w 2366464"/>
              <a:gd name="connsiteY2" fmla="*/ 20946 h 743235"/>
              <a:gd name="connsiteX3" fmla="*/ 2257566 w 2366464"/>
              <a:gd name="connsiteY3" fmla="*/ 0 h 743235"/>
              <a:gd name="connsiteX4" fmla="*/ 0 w 2366464"/>
              <a:gd name="connsiteY4" fmla="*/ 718783 h 743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6464" h="743235">
                <a:moveTo>
                  <a:pt x="0" y="718783"/>
                </a:moveTo>
                <a:lnTo>
                  <a:pt x="187467" y="743235"/>
                </a:lnTo>
                <a:lnTo>
                  <a:pt x="2366464" y="20946"/>
                </a:lnTo>
                <a:lnTo>
                  <a:pt x="2257566" y="0"/>
                </a:lnTo>
                <a:lnTo>
                  <a:pt x="0" y="718783"/>
                </a:lnTo>
                <a:close/>
              </a:path>
            </a:pathLst>
          </a:custGeom>
          <a:solidFill>
            <a:srgbClr val="F7964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3855493" y="2764257"/>
            <a:ext cx="1521725" cy="1023583"/>
          </a:xfrm>
          <a:custGeom>
            <a:avLst/>
            <a:gdLst>
              <a:gd name="connsiteX0" fmla="*/ 0 w 880280"/>
              <a:gd name="connsiteY0" fmla="*/ 880281 h 907576"/>
              <a:gd name="connsiteX1" fmla="*/ 156949 w 880280"/>
              <a:gd name="connsiteY1" fmla="*/ 907576 h 907576"/>
              <a:gd name="connsiteX2" fmla="*/ 880280 w 880280"/>
              <a:gd name="connsiteY2" fmla="*/ 13648 h 907576"/>
              <a:gd name="connsiteX3" fmla="*/ 743803 w 880280"/>
              <a:gd name="connsiteY3" fmla="*/ 0 h 907576"/>
              <a:gd name="connsiteX4" fmla="*/ 0 w 880280"/>
              <a:gd name="connsiteY4" fmla="*/ 880281 h 907576"/>
              <a:gd name="connsiteX0" fmla="*/ 0 w 900752"/>
              <a:gd name="connsiteY0" fmla="*/ 887104 h 907576"/>
              <a:gd name="connsiteX1" fmla="*/ 177421 w 900752"/>
              <a:gd name="connsiteY1" fmla="*/ 907576 h 907576"/>
              <a:gd name="connsiteX2" fmla="*/ 900752 w 900752"/>
              <a:gd name="connsiteY2" fmla="*/ 13648 h 907576"/>
              <a:gd name="connsiteX3" fmla="*/ 764275 w 900752"/>
              <a:gd name="connsiteY3" fmla="*/ 0 h 907576"/>
              <a:gd name="connsiteX4" fmla="*/ 0 w 900752"/>
              <a:gd name="connsiteY4" fmla="*/ 887104 h 907576"/>
              <a:gd name="connsiteX0" fmla="*/ 0 w 900752"/>
              <a:gd name="connsiteY0" fmla="*/ 887104 h 914400"/>
              <a:gd name="connsiteX1" fmla="*/ 197893 w 900752"/>
              <a:gd name="connsiteY1" fmla="*/ 914400 h 914400"/>
              <a:gd name="connsiteX2" fmla="*/ 900752 w 900752"/>
              <a:gd name="connsiteY2" fmla="*/ 13648 h 914400"/>
              <a:gd name="connsiteX3" fmla="*/ 764275 w 900752"/>
              <a:gd name="connsiteY3" fmla="*/ 0 h 914400"/>
              <a:gd name="connsiteX4" fmla="*/ 0 w 900752"/>
              <a:gd name="connsiteY4" fmla="*/ 887104 h 914400"/>
              <a:gd name="connsiteX0" fmla="*/ 0 w 1542197"/>
              <a:gd name="connsiteY0" fmla="*/ 1009934 h 1037230"/>
              <a:gd name="connsiteX1" fmla="*/ 197893 w 1542197"/>
              <a:gd name="connsiteY1" fmla="*/ 1037230 h 1037230"/>
              <a:gd name="connsiteX2" fmla="*/ 1542197 w 1542197"/>
              <a:gd name="connsiteY2" fmla="*/ 0 h 1037230"/>
              <a:gd name="connsiteX3" fmla="*/ 764275 w 1542197"/>
              <a:gd name="connsiteY3" fmla="*/ 122830 h 1037230"/>
              <a:gd name="connsiteX4" fmla="*/ 0 w 1542197"/>
              <a:gd name="connsiteY4" fmla="*/ 1009934 h 1037230"/>
              <a:gd name="connsiteX0" fmla="*/ 0 w 1542197"/>
              <a:gd name="connsiteY0" fmla="*/ 1009934 h 1037230"/>
              <a:gd name="connsiteX1" fmla="*/ 197893 w 1542197"/>
              <a:gd name="connsiteY1" fmla="*/ 1037230 h 1037230"/>
              <a:gd name="connsiteX2" fmla="*/ 1542197 w 1542197"/>
              <a:gd name="connsiteY2" fmla="*/ 0 h 1037230"/>
              <a:gd name="connsiteX3" fmla="*/ 1385248 w 1542197"/>
              <a:gd name="connsiteY3" fmla="*/ 1 h 1037230"/>
              <a:gd name="connsiteX4" fmla="*/ 0 w 1542197"/>
              <a:gd name="connsiteY4" fmla="*/ 1009934 h 1037230"/>
              <a:gd name="connsiteX0" fmla="*/ 0 w 1521725"/>
              <a:gd name="connsiteY0" fmla="*/ 989462 h 1037230"/>
              <a:gd name="connsiteX1" fmla="*/ 177421 w 1521725"/>
              <a:gd name="connsiteY1" fmla="*/ 1037230 h 1037230"/>
              <a:gd name="connsiteX2" fmla="*/ 1521725 w 1521725"/>
              <a:gd name="connsiteY2" fmla="*/ 0 h 1037230"/>
              <a:gd name="connsiteX3" fmla="*/ 1364776 w 1521725"/>
              <a:gd name="connsiteY3" fmla="*/ 1 h 1037230"/>
              <a:gd name="connsiteX4" fmla="*/ 0 w 1521725"/>
              <a:gd name="connsiteY4" fmla="*/ 989462 h 1037230"/>
              <a:gd name="connsiteX0" fmla="*/ 0 w 1521725"/>
              <a:gd name="connsiteY0" fmla="*/ 989462 h 1023583"/>
              <a:gd name="connsiteX1" fmla="*/ 197892 w 1521725"/>
              <a:gd name="connsiteY1" fmla="*/ 1023583 h 1023583"/>
              <a:gd name="connsiteX2" fmla="*/ 1521725 w 1521725"/>
              <a:gd name="connsiteY2" fmla="*/ 0 h 1023583"/>
              <a:gd name="connsiteX3" fmla="*/ 1364776 w 1521725"/>
              <a:gd name="connsiteY3" fmla="*/ 1 h 1023583"/>
              <a:gd name="connsiteX4" fmla="*/ 0 w 1521725"/>
              <a:gd name="connsiteY4" fmla="*/ 989462 h 1023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725" h="1023583">
                <a:moveTo>
                  <a:pt x="0" y="989462"/>
                </a:moveTo>
                <a:lnTo>
                  <a:pt x="197892" y="1023583"/>
                </a:lnTo>
                <a:lnTo>
                  <a:pt x="1521725" y="0"/>
                </a:lnTo>
                <a:lnTo>
                  <a:pt x="1364776" y="1"/>
                </a:lnTo>
                <a:lnTo>
                  <a:pt x="0" y="989462"/>
                </a:lnTo>
                <a:close/>
              </a:path>
            </a:pathLst>
          </a:custGeom>
          <a:solidFill>
            <a:srgbClr val="0066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814316" y="2578097"/>
            <a:ext cx="2456597" cy="716508"/>
          </a:xfrm>
          <a:custGeom>
            <a:avLst/>
            <a:gdLst>
              <a:gd name="connsiteX0" fmla="*/ 0 w 2060812"/>
              <a:gd name="connsiteY0" fmla="*/ 498144 h 525439"/>
              <a:gd name="connsiteX1" fmla="*/ 102358 w 2060812"/>
              <a:gd name="connsiteY1" fmla="*/ 525439 h 525439"/>
              <a:gd name="connsiteX2" fmla="*/ 2060812 w 2060812"/>
              <a:gd name="connsiteY2" fmla="*/ 20472 h 525439"/>
              <a:gd name="connsiteX3" fmla="*/ 1903863 w 2060812"/>
              <a:gd name="connsiteY3" fmla="*/ 0 h 525439"/>
              <a:gd name="connsiteX4" fmla="*/ 0 w 2060812"/>
              <a:gd name="connsiteY4" fmla="*/ 498144 h 525439"/>
              <a:gd name="connsiteX0" fmla="*/ 0 w 2340592"/>
              <a:gd name="connsiteY0" fmla="*/ 689213 h 716508"/>
              <a:gd name="connsiteX1" fmla="*/ 102358 w 2340592"/>
              <a:gd name="connsiteY1" fmla="*/ 716508 h 716508"/>
              <a:gd name="connsiteX2" fmla="*/ 2060812 w 2340592"/>
              <a:gd name="connsiteY2" fmla="*/ 211541 h 716508"/>
              <a:gd name="connsiteX3" fmla="*/ 2340592 w 2340592"/>
              <a:gd name="connsiteY3" fmla="*/ 0 h 716508"/>
              <a:gd name="connsiteX4" fmla="*/ 0 w 2340592"/>
              <a:gd name="connsiteY4" fmla="*/ 689213 h 716508"/>
              <a:gd name="connsiteX0" fmla="*/ 0 w 2456597"/>
              <a:gd name="connsiteY0" fmla="*/ 689213 h 716508"/>
              <a:gd name="connsiteX1" fmla="*/ 102358 w 2456597"/>
              <a:gd name="connsiteY1" fmla="*/ 716508 h 716508"/>
              <a:gd name="connsiteX2" fmla="*/ 2456597 w 2456597"/>
              <a:gd name="connsiteY2" fmla="*/ 27297 h 716508"/>
              <a:gd name="connsiteX3" fmla="*/ 2340592 w 2456597"/>
              <a:gd name="connsiteY3" fmla="*/ 0 h 716508"/>
              <a:gd name="connsiteX4" fmla="*/ 0 w 2456597"/>
              <a:gd name="connsiteY4" fmla="*/ 689213 h 716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597" h="716508">
                <a:moveTo>
                  <a:pt x="0" y="689213"/>
                </a:moveTo>
                <a:lnTo>
                  <a:pt x="102358" y="716508"/>
                </a:lnTo>
                <a:lnTo>
                  <a:pt x="2456597" y="27297"/>
                </a:lnTo>
                <a:lnTo>
                  <a:pt x="2340592" y="0"/>
                </a:lnTo>
                <a:lnTo>
                  <a:pt x="0" y="689213"/>
                </a:lnTo>
                <a:close/>
              </a:path>
            </a:pathLst>
          </a:custGeom>
          <a:solidFill>
            <a:srgbClr val="0066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
          <p:cNvSpPr/>
          <p:nvPr/>
        </p:nvSpPr>
        <p:spPr>
          <a:xfrm>
            <a:off x="1972101" y="2647666"/>
            <a:ext cx="2388359" cy="873456"/>
          </a:xfrm>
          <a:custGeom>
            <a:avLst/>
            <a:gdLst>
              <a:gd name="connsiteX0" fmla="*/ 0 w 2388359"/>
              <a:gd name="connsiteY0" fmla="*/ 784746 h 873456"/>
              <a:gd name="connsiteX1" fmla="*/ 559559 w 2388359"/>
              <a:gd name="connsiteY1" fmla="*/ 873456 h 873456"/>
              <a:gd name="connsiteX2" fmla="*/ 2388359 w 2388359"/>
              <a:gd name="connsiteY2" fmla="*/ 40943 h 873456"/>
              <a:gd name="connsiteX3" fmla="*/ 2019869 w 2388359"/>
              <a:gd name="connsiteY3" fmla="*/ 0 h 873456"/>
              <a:gd name="connsiteX4" fmla="*/ 0 w 2388359"/>
              <a:gd name="connsiteY4" fmla="*/ 784746 h 873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359" h="873456">
                <a:moveTo>
                  <a:pt x="0" y="784746"/>
                </a:moveTo>
                <a:lnTo>
                  <a:pt x="559559" y="873456"/>
                </a:lnTo>
                <a:lnTo>
                  <a:pt x="2388359" y="40943"/>
                </a:lnTo>
                <a:lnTo>
                  <a:pt x="2019869" y="0"/>
                </a:lnTo>
                <a:lnTo>
                  <a:pt x="0" y="784746"/>
                </a:lnTo>
                <a:close/>
              </a:path>
            </a:pathLst>
          </a:custGeom>
          <a:solidFill>
            <a:srgbClr val="92D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a:off x="526669" y="4219039"/>
            <a:ext cx="3892931" cy="756680"/>
          </a:xfrm>
          <a:prstGeom prst="straightConnector1">
            <a:avLst/>
          </a:prstGeom>
          <a:ln w="76200">
            <a:solidFill>
              <a:srgbClr val="FFFF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 name="Slide 1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72600" y="3047830"/>
            <a:ext cx="609600" cy="609600"/>
          </a:xfrm>
          <a:prstGeom prst="rect">
            <a:avLst/>
          </a:prstGeom>
        </p:spPr>
      </p:pic>
    </p:spTree>
    <p:extLst>
      <p:ext uri="{BB962C8B-B14F-4D97-AF65-F5344CB8AC3E}">
        <p14:creationId xmlns:p14="http://schemas.microsoft.com/office/powerpoint/2010/main" val="814021904"/>
      </p:ext>
    </p:extLst>
  </p:cSld>
  <p:clrMapOvr>
    <a:masterClrMapping/>
  </p:clrMapOvr>
  <mc:AlternateContent xmlns:mc="http://schemas.openxmlformats.org/markup-compatibility/2006" xmlns:p14="http://schemas.microsoft.com/office/powerpoint/2010/main">
    <mc:Choice Requires="p14">
      <p:transition spd="slow" p14:dur="2000" advClick="0" advTm="17000"/>
    </mc:Choice>
    <mc:Fallback xmlns="">
      <p:transition spd="slow" advClick="0"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741" fill="hold"/>
                                        <p:tgtEl>
                                          <p:spTgt spid="5"/>
                                        </p:tgtEl>
                                      </p:cBhvr>
                                    </p:cmd>
                                  </p:childTnLst>
                                </p:cTn>
                              </p:par>
                              <p:par>
                                <p:cTn id="7" presetID="10" presetClass="entr" presetSubtype="0" fill="hold" grpId="0" nodeType="withEffect">
                                  <p:stCondLst>
                                    <p:cond delay="250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1300"/>
                                        <p:tgtEl>
                                          <p:spTgt spid="3">
                                            <p:txEl>
                                              <p:pRg st="0" end="0"/>
                                            </p:txEl>
                                          </p:spTgt>
                                        </p:tgtEl>
                                      </p:cBhvr>
                                    </p:animEffect>
                                  </p:childTnLst>
                                </p:cTn>
                              </p:par>
                              <p:par>
                                <p:cTn id="10" presetID="6" presetClass="entr" presetSubtype="16" fill="hold" nodeType="withEffect">
                                  <p:stCondLst>
                                    <p:cond delay="400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1500"/>
                                        <p:tgtEl>
                                          <p:spTgt spid="6"/>
                                        </p:tgtEl>
                                      </p:cBhvr>
                                    </p:animEffect>
                                  </p:childTnLst>
                                </p:cTn>
                              </p:par>
                              <p:par>
                                <p:cTn id="13" presetID="6" presetClass="entr" presetSubtype="16" fill="hold" grpId="0" nodeType="withEffect">
                                  <p:stCondLst>
                                    <p:cond delay="400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1500"/>
                                        <p:tgtEl>
                                          <p:spTgt spid="8"/>
                                        </p:tgtEl>
                                      </p:cBhvr>
                                    </p:animEffect>
                                  </p:childTnLst>
                                </p:cTn>
                              </p:par>
                              <p:par>
                                <p:cTn id="16" presetID="22" presetClass="entr" presetSubtype="4" fill="hold" grpId="0" nodeType="withEffect">
                                  <p:stCondLst>
                                    <p:cond delay="1130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1400"/>
                                        <p:tgtEl>
                                          <p:spTgt spid="9"/>
                                        </p:tgtEl>
                                      </p:cBhvr>
                                    </p:animEffect>
                                  </p:childTnLst>
                                </p:cTn>
                              </p:par>
                              <p:par>
                                <p:cTn id="19" presetID="22" presetClass="entr" presetSubtype="1" fill="hold" grpId="0" nodeType="withEffect">
                                  <p:stCondLst>
                                    <p:cond delay="1130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1500"/>
                                        <p:tgtEl>
                                          <p:spTgt spid="10"/>
                                        </p:tgtEl>
                                      </p:cBhvr>
                                    </p:animEffect>
                                  </p:childTnLst>
                                </p:cTn>
                              </p:par>
                              <p:par>
                                <p:cTn id="22" presetID="10" presetClass="entr" presetSubtype="0" fill="hold" grpId="0" nodeType="withEffect">
                                  <p:stCondLst>
                                    <p:cond delay="1340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500"/>
                                        <p:tgtEl>
                                          <p:spTgt spid="12"/>
                                        </p:tgtEl>
                                      </p:cBhvr>
                                    </p:animEffect>
                                  </p:childTnLst>
                                </p:cTn>
                              </p:par>
                              <p:par>
                                <p:cTn id="25" presetID="26" presetClass="emph" presetSubtype="0" fill="hold" grpId="1" nodeType="withEffect">
                                  <p:stCondLst>
                                    <p:cond delay="13400"/>
                                  </p:stCondLst>
                                  <p:childTnLst>
                                    <p:animEffect transition="out" filter="fade">
                                      <p:cBhvr>
                                        <p:cTn id="26" dur="1500" tmFilter="0, 0; .2, .5; .8, .5; 1, 0"/>
                                        <p:tgtEl>
                                          <p:spTgt spid="12"/>
                                        </p:tgtEl>
                                      </p:cBhvr>
                                    </p:animEffect>
                                    <p:animScale>
                                      <p:cBhvr>
                                        <p:cTn id="27" dur="750" autoRev="1" fill="hold"/>
                                        <p:tgtEl>
                                          <p:spTgt spid="12"/>
                                        </p:tgtEl>
                                      </p:cBhvr>
                                      <p:by x="105000" y="105000"/>
                                    </p:animScale>
                                  </p:childTnLst>
                                </p:cTn>
                              </p:par>
                              <p:par>
                                <p:cTn id="28" presetID="10" presetClass="entr" presetSubtype="0" fill="hold" grpId="0" nodeType="withEffect">
                                  <p:stCondLst>
                                    <p:cond delay="1340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500"/>
                                        <p:tgtEl>
                                          <p:spTgt spid="11"/>
                                        </p:tgtEl>
                                      </p:cBhvr>
                                    </p:animEffect>
                                  </p:childTnLst>
                                </p:cTn>
                              </p:par>
                              <p:par>
                                <p:cTn id="31" presetID="26" presetClass="emph" presetSubtype="0" fill="hold" grpId="1" nodeType="withEffect">
                                  <p:stCondLst>
                                    <p:cond delay="13400"/>
                                  </p:stCondLst>
                                  <p:childTnLst>
                                    <p:animEffect transition="out" filter="fade">
                                      <p:cBhvr>
                                        <p:cTn id="32" dur="1500" tmFilter="0, 0; .2, .5; .8, .5; 1, 0"/>
                                        <p:tgtEl>
                                          <p:spTgt spid="11"/>
                                        </p:tgtEl>
                                      </p:cBhvr>
                                    </p:animEffect>
                                    <p:animScale>
                                      <p:cBhvr>
                                        <p:cTn id="33" dur="750" autoRev="1" fill="hold"/>
                                        <p:tgtEl>
                                          <p:spTgt spid="11"/>
                                        </p:tgtEl>
                                      </p:cBhvr>
                                      <p:by x="105000" y="105000"/>
                                    </p:animScale>
                                  </p:childTnLst>
                                </p:cTn>
                              </p:par>
                              <p:par>
                                <p:cTn id="34" presetID="10" presetClass="entr" presetSubtype="0" fill="hold" grpId="0" nodeType="withEffect">
                                  <p:stCondLst>
                                    <p:cond delay="183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500"/>
                                        <p:tgtEl>
                                          <p:spTgt spid="13"/>
                                        </p:tgtEl>
                                      </p:cBhvr>
                                    </p:animEffect>
                                  </p:childTnLst>
                                </p:cTn>
                              </p:par>
                              <p:par>
                                <p:cTn id="37" presetID="26" presetClass="emph" presetSubtype="0" fill="hold" grpId="1" nodeType="withEffect">
                                  <p:stCondLst>
                                    <p:cond delay="18300"/>
                                  </p:stCondLst>
                                  <p:childTnLst>
                                    <p:animEffect transition="out" filter="fade">
                                      <p:cBhvr>
                                        <p:cTn id="38" dur="1500" tmFilter="0, 0; .2, .5; .8, .5; 1, 0"/>
                                        <p:tgtEl>
                                          <p:spTgt spid="13"/>
                                        </p:tgtEl>
                                      </p:cBhvr>
                                    </p:animEffect>
                                    <p:animScale>
                                      <p:cBhvr>
                                        <p:cTn id="39" dur="750" autoRev="1" fill="hold"/>
                                        <p:tgtEl>
                                          <p:spTgt spid="13"/>
                                        </p:tgtEl>
                                      </p:cBhvr>
                                      <p:by x="105000" y="105000"/>
                                    </p:animScale>
                                  </p:childTnLst>
                                </p:cTn>
                              </p:par>
                              <p:par>
                                <p:cTn id="40" presetID="10" presetClass="entr" presetSubtype="0" fill="hold" grpId="0" nodeType="withEffect">
                                  <p:stCondLst>
                                    <p:cond delay="1830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500"/>
                                        <p:tgtEl>
                                          <p:spTgt spid="14"/>
                                        </p:tgtEl>
                                      </p:cBhvr>
                                    </p:animEffect>
                                  </p:childTnLst>
                                </p:cTn>
                              </p:par>
                              <p:par>
                                <p:cTn id="43" presetID="26" presetClass="emph" presetSubtype="0" fill="hold" grpId="1" nodeType="withEffect">
                                  <p:stCondLst>
                                    <p:cond delay="18300"/>
                                  </p:stCondLst>
                                  <p:childTnLst>
                                    <p:animEffect transition="out" filter="fade">
                                      <p:cBhvr>
                                        <p:cTn id="44" dur="1500" tmFilter="0, 0; .2, .5; .8, .5; 1, 0"/>
                                        <p:tgtEl>
                                          <p:spTgt spid="14"/>
                                        </p:tgtEl>
                                      </p:cBhvr>
                                    </p:animEffect>
                                    <p:animScale>
                                      <p:cBhvr>
                                        <p:cTn id="45" dur="750" autoRev="1" fill="hold"/>
                                        <p:tgtEl>
                                          <p:spTgt spid="14"/>
                                        </p:tgtEl>
                                      </p:cBhvr>
                                      <p:by x="105000" y="105000"/>
                                    </p:animScale>
                                  </p:childTnLst>
                                </p:cTn>
                              </p:par>
                              <p:par>
                                <p:cTn id="46" presetID="16" presetClass="entr" presetSubtype="37" fill="hold" nodeType="withEffect">
                                  <p:stCondLst>
                                    <p:cond delay="32400"/>
                                  </p:stCondLst>
                                  <p:childTnLst>
                                    <p:set>
                                      <p:cBhvr>
                                        <p:cTn id="47" dur="1" fill="hold">
                                          <p:stCondLst>
                                            <p:cond delay="0"/>
                                          </p:stCondLst>
                                        </p:cTn>
                                        <p:tgtEl>
                                          <p:spTgt spid="15"/>
                                        </p:tgtEl>
                                        <p:attrNameLst>
                                          <p:attrName>style.visibility</p:attrName>
                                        </p:attrNameLst>
                                      </p:cBhvr>
                                      <p:to>
                                        <p:strVal val="visible"/>
                                      </p:to>
                                    </p:set>
                                    <p:animEffect transition="in" filter="barn(outVertical)">
                                      <p:cBhvr>
                                        <p:cTn id="48" dur="1700"/>
                                        <p:tgtEl>
                                          <p:spTgt spid="15"/>
                                        </p:tgtEl>
                                      </p:cBhvr>
                                    </p:animEffect>
                                  </p:childTnLst>
                                </p:cTn>
                              </p:par>
                              <p:par>
                                <p:cTn id="49" presetID="6" presetClass="entr" presetSubtype="32" fill="hold" grpId="0" nodeType="withEffect">
                                  <p:stCondLst>
                                    <p:cond delay="23300"/>
                                  </p:stCondLst>
                                  <p:childTnLst>
                                    <p:set>
                                      <p:cBhvr>
                                        <p:cTn id="50" dur="1" fill="hold">
                                          <p:stCondLst>
                                            <p:cond delay="0"/>
                                          </p:stCondLst>
                                        </p:cTn>
                                        <p:tgtEl>
                                          <p:spTgt spid="2"/>
                                        </p:tgtEl>
                                        <p:attrNameLst>
                                          <p:attrName>style.visibility</p:attrName>
                                        </p:attrNameLst>
                                      </p:cBhvr>
                                      <p:to>
                                        <p:strVal val="visible"/>
                                      </p:to>
                                    </p:set>
                                    <p:animEffect transition="in" filter="circle(out)">
                                      <p:cBhvr>
                                        <p:cTn id="5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2" fill="hold" display="0">
                  <p:stCondLst>
                    <p:cond delay="indefinite"/>
                  </p:stCondLst>
                  <p:endCondLst>
                    <p:cond evt="onStopAudio" delay="0">
                      <p:tgtEl>
                        <p:sldTgt/>
                      </p:tgtEl>
                    </p:cond>
                  </p:endCondLst>
                </p:cTn>
                <p:tgtEl>
                  <p:spTgt spid="5"/>
                </p:tgtEl>
              </p:cMediaNode>
            </p:audio>
          </p:childTnLst>
        </p:cTn>
      </p:par>
    </p:tnLst>
    <p:bldLst>
      <p:bldP spid="3" grpId="0" build="p"/>
      <p:bldP spid="8" grpId="0"/>
      <p:bldP spid="9" grpId="0" animBg="1"/>
      <p:bldP spid="10" grpId="0" animBg="1"/>
      <p:bldP spid="11" grpId="0" animBg="1"/>
      <p:bldP spid="11" grpId="1" animBg="1"/>
      <p:bldP spid="12" grpId="0" animBg="1"/>
      <p:bldP spid="12" grpId="1" animBg="1"/>
      <p:bldP spid="13" grpId="0" animBg="1"/>
      <p:bldP spid="13" grpId="1" animBg="1"/>
      <p:bldP spid="14" grpId="0" animBg="1"/>
      <p:bldP spid="14" grpId="1"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p:cNvSpPr/>
          <p:nvPr/>
        </p:nvSpPr>
        <p:spPr>
          <a:xfrm>
            <a:off x="0" y="914400"/>
            <a:ext cx="9144000" cy="5419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0" y="937260"/>
            <a:ext cx="9144000" cy="0"/>
          </a:xfrm>
          <a:prstGeom prst="line">
            <a:avLst/>
          </a:prstGeom>
          <a:ln w="57150">
            <a:solidFill>
              <a:srgbClr val="CCCCB8"/>
            </a:solidFill>
          </a:ln>
        </p:spPr>
        <p:style>
          <a:lnRef idx="1">
            <a:schemeClr val="accent1"/>
          </a:lnRef>
          <a:fillRef idx="0">
            <a:schemeClr val="accent1"/>
          </a:fillRef>
          <a:effectRef idx="0">
            <a:schemeClr val="accent1"/>
          </a:effectRef>
          <a:fontRef idx="minor">
            <a:schemeClr val="tx1"/>
          </a:fontRef>
        </p:style>
      </p:cxnSp>
      <p:sp>
        <p:nvSpPr>
          <p:cNvPr id="4" name="Title 1"/>
          <p:cNvSpPr txBox="1">
            <a:spLocks/>
          </p:cNvSpPr>
          <p:nvPr/>
        </p:nvSpPr>
        <p:spPr>
          <a:xfrm>
            <a:off x="152400" y="47625"/>
            <a:ext cx="5943289" cy="8636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b="1" kern="1200">
                <a:solidFill>
                  <a:schemeClr val="bg1"/>
                </a:solidFill>
                <a:latin typeface="+mj-lt"/>
                <a:ea typeface="+mj-ea"/>
                <a:cs typeface="+mj-cs"/>
              </a:defRPr>
            </a:lvl1pPr>
          </a:lstStyle>
          <a:p>
            <a:pPr>
              <a:lnSpc>
                <a:spcPts val="3500"/>
              </a:lnSpc>
            </a:pPr>
            <a:r>
              <a:rPr lang="en-US" dirty="0" smtClean="0"/>
              <a:t>RECOMMENDED BUILD ALTERNATIVE</a:t>
            </a:r>
            <a:endParaRPr lang="en-GB" dirty="0"/>
          </a:p>
        </p:txBody>
      </p:sp>
      <p:pic>
        <p:nvPicPr>
          <p:cNvPr id="7" name="Content Placeholder 6"/>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t="17885"/>
          <a:stretch/>
        </p:blipFill>
        <p:spPr>
          <a:xfrm>
            <a:off x="533400" y="2869706"/>
            <a:ext cx="4841991" cy="2140623"/>
          </a:xfrm>
          <a:prstGeom prst="rect">
            <a:avLst/>
          </a:prstGeom>
        </p:spPr>
      </p:pic>
      <p:sp>
        <p:nvSpPr>
          <p:cNvPr id="2" name="Rectangle 1"/>
          <p:cNvSpPr/>
          <p:nvPr/>
        </p:nvSpPr>
        <p:spPr>
          <a:xfrm>
            <a:off x="1533525" y="1219200"/>
            <a:ext cx="6019800" cy="523220"/>
          </a:xfrm>
          <a:prstGeom prst="rect">
            <a:avLst/>
          </a:prstGeom>
        </p:spPr>
        <p:txBody>
          <a:bodyPr wrap="square">
            <a:spAutoFit/>
          </a:bodyPr>
          <a:lstStyle/>
          <a:p>
            <a:r>
              <a:rPr lang="en-US" sz="2800" b="1" u="sng" dirty="0">
                <a:solidFill>
                  <a:schemeClr val="tx2"/>
                </a:solidFill>
              </a:rPr>
              <a:t>West of Park Road to County Line </a:t>
            </a:r>
            <a:r>
              <a:rPr lang="en-US" sz="2800" b="1" u="sng" dirty="0" smtClean="0">
                <a:solidFill>
                  <a:schemeClr val="tx2"/>
                </a:solidFill>
              </a:rPr>
              <a:t>Road</a:t>
            </a:r>
            <a:endParaRPr lang="en-US" sz="2800" b="1" u="sng" dirty="0">
              <a:solidFill>
                <a:schemeClr val="tx2"/>
              </a:solidFill>
            </a:endParaRPr>
          </a:p>
        </p:txBody>
      </p:sp>
      <p:sp>
        <p:nvSpPr>
          <p:cNvPr id="8" name="TextBox 7"/>
          <p:cNvSpPr txBox="1"/>
          <p:nvPr/>
        </p:nvSpPr>
        <p:spPr>
          <a:xfrm>
            <a:off x="5715000" y="3200400"/>
            <a:ext cx="3429000" cy="1200329"/>
          </a:xfrm>
          <a:prstGeom prst="rect">
            <a:avLst/>
          </a:prstGeom>
          <a:noFill/>
        </p:spPr>
        <p:txBody>
          <a:bodyPr wrap="square" rtlCol="0">
            <a:spAutoFit/>
          </a:bodyPr>
          <a:lstStyle/>
          <a:p>
            <a:pPr marL="285750" indent="-285750">
              <a:buFont typeface="Wingdings" panose="05000000000000000000" pitchFamily="2" charset="2"/>
              <a:buChar char="§"/>
            </a:pPr>
            <a:r>
              <a:rPr lang="en-US" dirty="0"/>
              <a:t>50 mph design speed</a:t>
            </a:r>
          </a:p>
          <a:p>
            <a:pPr marL="285750" indent="-285750">
              <a:buFont typeface="Wingdings" panose="05000000000000000000" pitchFamily="2" charset="2"/>
              <a:buChar char="§"/>
            </a:pPr>
            <a:r>
              <a:rPr lang="en-US" dirty="0"/>
              <a:t>136 feet </a:t>
            </a:r>
            <a:r>
              <a:rPr lang="en-US" dirty="0" smtClean="0"/>
              <a:t>right-of-way</a:t>
            </a:r>
            <a:endParaRPr lang="en-US" dirty="0"/>
          </a:p>
          <a:p>
            <a:pPr marL="285750" indent="-285750">
              <a:buFont typeface="Wingdings" panose="05000000000000000000" pitchFamily="2" charset="2"/>
              <a:buChar char="§"/>
            </a:pPr>
            <a:r>
              <a:rPr lang="en-US" dirty="0"/>
              <a:t>North </a:t>
            </a:r>
            <a:r>
              <a:rPr lang="en-US" dirty="0" smtClean="0"/>
              <a:t>Alignment</a:t>
            </a:r>
          </a:p>
          <a:p>
            <a:pPr marL="285750" indent="-285750">
              <a:buFont typeface="Wingdings" panose="05000000000000000000" pitchFamily="2" charset="2"/>
              <a:buChar char="§"/>
            </a:pPr>
            <a:r>
              <a:rPr lang="en-US" dirty="0" smtClean="0"/>
              <a:t>High speed </a:t>
            </a:r>
            <a:r>
              <a:rPr lang="en-US" dirty="0"/>
              <a:t>s</a:t>
            </a:r>
            <a:r>
              <a:rPr lang="en-US" dirty="0" smtClean="0"/>
              <a:t>uburban </a:t>
            </a:r>
            <a:r>
              <a:rPr lang="en-US" dirty="0"/>
              <a:t>r</a:t>
            </a:r>
            <a:r>
              <a:rPr lang="en-US" dirty="0" smtClean="0"/>
              <a:t>oadway</a:t>
            </a:r>
          </a:p>
        </p:txBody>
      </p:sp>
      <p:sp>
        <p:nvSpPr>
          <p:cNvPr id="6" name="TextBox 5"/>
          <p:cNvSpPr txBox="1"/>
          <p:nvPr/>
        </p:nvSpPr>
        <p:spPr>
          <a:xfrm>
            <a:off x="1143000" y="4841052"/>
            <a:ext cx="1905000" cy="338554"/>
          </a:xfrm>
          <a:prstGeom prst="rect">
            <a:avLst/>
          </a:prstGeom>
          <a:noFill/>
        </p:spPr>
        <p:txBody>
          <a:bodyPr wrap="square" rtlCol="0">
            <a:spAutoFit/>
          </a:bodyPr>
          <a:lstStyle/>
          <a:p>
            <a:r>
              <a:rPr lang="en-US" sz="1600" b="1" dirty="0" smtClean="0">
                <a:solidFill>
                  <a:srgbClr val="1C4486"/>
                </a:solidFill>
              </a:rPr>
              <a:t>Typical Section 5</a:t>
            </a:r>
            <a:endParaRPr lang="en-US" sz="1600" b="1" dirty="0">
              <a:solidFill>
                <a:srgbClr val="1C4486"/>
              </a:solidFill>
            </a:endParaRPr>
          </a:p>
        </p:txBody>
      </p:sp>
      <p:sp>
        <p:nvSpPr>
          <p:cNvPr id="9" name="Freeform 8"/>
          <p:cNvSpPr/>
          <p:nvPr/>
        </p:nvSpPr>
        <p:spPr>
          <a:xfrm>
            <a:off x="2841009" y="3010132"/>
            <a:ext cx="1801505" cy="839338"/>
          </a:xfrm>
          <a:custGeom>
            <a:avLst/>
            <a:gdLst>
              <a:gd name="connsiteX0" fmla="*/ 0 w 1705971"/>
              <a:gd name="connsiteY0" fmla="*/ 723331 h 852985"/>
              <a:gd name="connsiteX1" fmla="*/ 668741 w 1705971"/>
              <a:gd name="connsiteY1" fmla="*/ 852985 h 852985"/>
              <a:gd name="connsiteX2" fmla="*/ 1705971 w 1705971"/>
              <a:gd name="connsiteY2" fmla="*/ 34119 h 852985"/>
              <a:gd name="connsiteX3" fmla="*/ 1289714 w 1705971"/>
              <a:gd name="connsiteY3" fmla="*/ 0 h 852985"/>
              <a:gd name="connsiteX4" fmla="*/ 0 w 1705971"/>
              <a:gd name="connsiteY4" fmla="*/ 723331 h 852985"/>
              <a:gd name="connsiteX0" fmla="*/ 0 w 1726443"/>
              <a:gd name="connsiteY0" fmla="*/ 730155 h 852985"/>
              <a:gd name="connsiteX1" fmla="*/ 689213 w 1726443"/>
              <a:gd name="connsiteY1" fmla="*/ 852985 h 852985"/>
              <a:gd name="connsiteX2" fmla="*/ 1726443 w 1726443"/>
              <a:gd name="connsiteY2" fmla="*/ 34119 h 852985"/>
              <a:gd name="connsiteX3" fmla="*/ 1310186 w 1726443"/>
              <a:gd name="connsiteY3" fmla="*/ 0 h 852985"/>
              <a:gd name="connsiteX4" fmla="*/ 0 w 1726443"/>
              <a:gd name="connsiteY4" fmla="*/ 730155 h 852985"/>
              <a:gd name="connsiteX0" fmla="*/ 0 w 1746915"/>
              <a:gd name="connsiteY0" fmla="*/ 730155 h 852985"/>
              <a:gd name="connsiteX1" fmla="*/ 689213 w 1746915"/>
              <a:gd name="connsiteY1" fmla="*/ 852985 h 852985"/>
              <a:gd name="connsiteX2" fmla="*/ 1746915 w 1746915"/>
              <a:gd name="connsiteY2" fmla="*/ 40942 h 852985"/>
              <a:gd name="connsiteX3" fmla="*/ 1310186 w 1746915"/>
              <a:gd name="connsiteY3" fmla="*/ 0 h 852985"/>
              <a:gd name="connsiteX4" fmla="*/ 0 w 1746915"/>
              <a:gd name="connsiteY4" fmla="*/ 730155 h 852985"/>
              <a:gd name="connsiteX0" fmla="*/ 0 w 1767386"/>
              <a:gd name="connsiteY0" fmla="*/ 750627 h 852985"/>
              <a:gd name="connsiteX1" fmla="*/ 709684 w 1767386"/>
              <a:gd name="connsiteY1" fmla="*/ 852985 h 852985"/>
              <a:gd name="connsiteX2" fmla="*/ 1767386 w 1767386"/>
              <a:gd name="connsiteY2" fmla="*/ 40942 h 852985"/>
              <a:gd name="connsiteX3" fmla="*/ 1330657 w 1767386"/>
              <a:gd name="connsiteY3" fmla="*/ 0 h 852985"/>
              <a:gd name="connsiteX4" fmla="*/ 0 w 1767386"/>
              <a:gd name="connsiteY4" fmla="*/ 750627 h 852985"/>
              <a:gd name="connsiteX0" fmla="*/ 0 w 1767386"/>
              <a:gd name="connsiteY0" fmla="*/ 750627 h 873457"/>
              <a:gd name="connsiteX1" fmla="*/ 661917 w 1767386"/>
              <a:gd name="connsiteY1" fmla="*/ 873457 h 873457"/>
              <a:gd name="connsiteX2" fmla="*/ 1767386 w 1767386"/>
              <a:gd name="connsiteY2" fmla="*/ 40942 h 873457"/>
              <a:gd name="connsiteX3" fmla="*/ 1330657 w 1767386"/>
              <a:gd name="connsiteY3" fmla="*/ 0 h 873457"/>
              <a:gd name="connsiteX4" fmla="*/ 0 w 1767386"/>
              <a:gd name="connsiteY4" fmla="*/ 750627 h 873457"/>
              <a:gd name="connsiteX0" fmla="*/ 0 w 1767386"/>
              <a:gd name="connsiteY0" fmla="*/ 750627 h 873457"/>
              <a:gd name="connsiteX1" fmla="*/ 661917 w 1767386"/>
              <a:gd name="connsiteY1" fmla="*/ 873457 h 873457"/>
              <a:gd name="connsiteX2" fmla="*/ 1767386 w 1767386"/>
              <a:gd name="connsiteY2" fmla="*/ 75062 h 873457"/>
              <a:gd name="connsiteX3" fmla="*/ 1330657 w 1767386"/>
              <a:gd name="connsiteY3" fmla="*/ 0 h 873457"/>
              <a:gd name="connsiteX4" fmla="*/ 0 w 1767386"/>
              <a:gd name="connsiteY4" fmla="*/ 750627 h 873457"/>
              <a:gd name="connsiteX0" fmla="*/ 0 w 1767386"/>
              <a:gd name="connsiteY0" fmla="*/ 736979 h 859809"/>
              <a:gd name="connsiteX1" fmla="*/ 661917 w 1767386"/>
              <a:gd name="connsiteY1" fmla="*/ 859809 h 859809"/>
              <a:gd name="connsiteX2" fmla="*/ 1767386 w 1767386"/>
              <a:gd name="connsiteY2" fmla="*/ 61414 h 859809"/>
              <a:gd name="connsiteX3" fmla="*/ 1351128 w 1767386"/>
              <a:gd name="connsiteY3" fmla="*/ 0 h 859809"/>
              <a:gd name="connsiteX4" fmla="*/ 0 w 1767386"/>
              <a:gd name="connsiteY4" fmla="*/ 736979 h 859809"/>
              <a:gd name="connsiteX0" fmla="*/ 0 w 1801505"/>
              <a:gd name="connsiteY0" fmla="*/ 730155 h 859809"/>
              <a:gd name="connsiteX1" fmla="*/ 696036 w 1801505"/>
              <a:gd name="connsiteY1" fmla="*/ 859809 h 859809"/>
              <a:gd name="connsiteX2" fmla="*/ 1801505 w 1801505"/>
              <a:gd name="connsiteY2" fmla="*/ 61414 h 859809"/>
              <a:gd name="connsiteX3" fmla="*/ 1385247 w 1801505"/>
              <a:gd name="connsiteY3" fmla="*/ 0 h 859809"/>
              <a:gd name="connsiteX4" fmla="*/ 0 w 1801505"/>
              <a:gd name="connsiteY4" fmla="*/ 730155 h 859809"/>
              <a:gd name="connsiteX0" fmla="*/ 0 w 1801505"/>
              <a:gd name="connsiteY0" fmla="*/ 709684 h 839338"/>
              <a:gd name="connsiteX1" fmla="*/ 696036 w 1801505"/>
              <a:gd name="connsiteY1" fmla="*/ 839338 h 839338"/>
              <a:gd name="connsiteX2" fmla="*/ 1801505 w 1801505"/>
              <a:gd name="connsiteY2" fmla="*/ 40943 h 839338"/>
              <a:gd name="connsiteX3" fmla="*/ 1412542 w 1801505"/>
              <a:gd name="connsiteY3" fmla="*/ 0 h 839338"/>
              <a:gd name="connsiteX4" fmla="*/ 0 w 1801505"/>
              <a:gd name="connsiteY4" fmla="*/ 709684 h 839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505" h="839338">
                <a:moveTo>
                  <a:pt x="0" y="709684"/>
                </a:moveTo>
                <a:lnTo>
                  <a:pt x="696036" y="839338"/>
                </a:lnTo>
                <a:lnTo>
                  <a:pt x="1801505" y="40943"/>
                </a:lnTo>
                <a:lnTo>
                  <a:pt x="1412542" y="0"/>
                </a:lnTo>
                <a:lnTo>
                  <a:pt x="0" y="709684"/>
                </a:lnTo>
                <a:close/>
              </a:path>
            </a:pathLst>
          </a:cu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239671" y="2917208"/>
            <a:ext cx="2231409" cy="648269"/>
          </a:xfrm>
          <a:custGeom>
            <a:avLst/>
            <a:gdLst>
              <a:gd name="connsiteX0" fmla="*/ 0 w 2217761"/>
              <a:gd name="connsiteY0" fmla="*/ 532263 h 614149"/>
              <a:gd name="connsiteX1" fmla="*/ 464024 w 2217761"/>
              <a:gd name="connsiteY1" fmla="*/ 614149 h 614149"/>
              <a:gd name="connsiteX2" fmla="*/ 2217761 w 2217761"/>
              <a:gd name="connsiteY2" fmla="*/ 20472 h 614149"/>
              <a:gd name="connsiteX3" fmla="*/ 1883391 w 2217761"/>
              <a:gd name="connsiteY3" fmla="*/ 0 h 614149"/>
              <a:gd name="connsiteX4" fmla="*/ 0 w 2217761"/>
              <a:gd name="connsiteY4" fmla="*/ 532263 h 614149"/>
              <a:gd name="connsiteX0" fmla="*/ 0 w 2231408"/>
              <a:gd name="connsiteY0" fmla="*/ 545910 h 614149"/>
              <a:gd name="connsiteX1" fmla="*/ 477671 w 2231408"/>
              <a:gd name="connsiteY1" fmla="*/ 614149 h 614149"/>
              <a:gd name="connsiteX2" fmla="*/ 2231408 w 2231408"/>
              <a:gd name="connsiteY2" fmla="*/ 20472 h 614149"/>
              <a:gd name="connsiteX3" fmla="*/ 1897038 w 2231408"/>
              <a:gd name="connsiteY3" fmla="*/ 0 h 614149"/>
              <a:gd name="connsiteX4" fmla="*/ 0 w 2231408"/>
              <a:gd name="connsiteY4" fmla="*/ 545910 h 614149"/>
              <a:gd name="connsiteX0" fmla="*/ 0 w 2210937"/>
              <a:gd name="connsiteY0" fmla="*/ 511791 h 614149"/>
              <a:gd name="connsiteX1" fmla="*/ 457200 w 2210937"/>
              <a:gd name="connsiteY1" fmla="*/ 614149 h 614149"/>
              <a:gd name="connsiteX2" fmla="*/ 2210937 w 2210937"/>
              <a:gd name="connsiteY2" fmla="*/ 20472 h 614149"/>
              <a:gd name="connsiteX3" fmla="*/ 1876567 w 2210937"/>
              <a:gd name="connsiteY3" fmla="*/ 0 h 614149"/>
              <a:gd name="connsiteX4" fmla="*/ 0 w 2210937"/>
              <a:gd name="connsiteY4" fmla="*/ 511791 h 614149"/>
              <a:gd name="connsiteX0" fmla="*/ 0 w 2210937"/>
              <a:gd name="connsiteY0" fmla="*/ 511791 h 593678"/>
              <a:gd name="connsiteX1" fmla="*/ 532262 w 2210937"/>
              <a:gd name="connsiteY1" fmla="*/ 593678 h 593678"/>
              <a:gd name="connsiteX2" fmla="*/ 2210937 w 2210937"/>
              <a:gd name="connsiteY2" fmla="*/ 20472 h 593678"/>
              <a:gd name="connsiteX3" fmla="*/ 1876567 w 2210937"/>
              <a:gd name="connsiteY3" fmla="*/ 0 h 593678"/>
              <a:gd name="connsiteX4" fmla="*/ 0 w 2210937"/>
              <a:gd name="connsiteY4" fmla="*/ 511791 h 593678"/>
              <a:gd name="connsiteX0" fmla="*/ 0 w 2231409"/>
              <a:gd name="connsiteY0" fmla="*/ 539086 h 620973"/>
              <a:gd name="connsiteX1" fmla="*/ 532262 w 2231409"/>
              <a:gd name="connsiteY1" fmla="*/ 620973 h 620973"/>
              <a:gd name="connsiteX2" fmla="*/ 2231409 w 2231409"/>
              <a:gd name="connsiteY2" fmla="*/ 0 h 620973"/>
              <a:gd name="connsiteX3" fmla="*/ 1876567 w 2231409"/>
              <a:gd name="connsiteY3" fmla="*/ 27295 h 620973"/>
              <a:gd name="connsiteX4" fmla="*/ 0 w 2231409"/>
              <a:gd name="connsiteY4" fmla="*/ 539086 h 620973"/>
              <a:gd name="connsiteX0" fmla="*/ 0 w 2231409"/>
              <a:gd name="connsiteY0" fmla="*/ 566382 h 648269"/>
              <a:gd name="connsiteX1" fmla="*/ 532262 w 2231409"/>
              <a:gd name="connsiteY1" fmla="*/ 648269 h 648269"/>
              <a:gd name="connsiteX2" fmla="*/ 2231409 w 2231409"/>
              <a:gd name="connsiteY2" fmla="*/ 27296 h 648269"/>
              <a:gd name="connsiteX3" fmla="*/ 1910686 w 2231409"/>
              <a:gd name="connsiteY3" fmla="*/ 0 h 648269"/>
              <a:gd name="connsiteX4" fmla="*/ 0 w 2231409"/>
              <a:gd name="connsiteY4" fmla="*/ 566382 h 648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1409" h="648269">
                <a:moveTo>
                  <a:pt x="0" y="566382"/>
                </a:moveTo>
                <a:lnTo>
                  <a:pt x="532262" y="648269"/>
                </a:lnTo>
                <a:lnTo>
                  <a:pt x="2231409" y="27296"/>
                </a:lnTo>
                <a:lnTo>
                  <a:pt x="1910686" y="0"/>
                </a:lnTo>
                <a:lnTo>
                  <a:pt x="0" y="566382"/>
                </a:lnTo>
                <a:close/>
              </a:path>
            </a:pathLst>
          </a:cu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1112293" y="2920621"/>
            <a:ext cx="1965277" cy="566382"/>
          </a:xfrm>
          <a:custGeom>
            <a:avLst/>
            <a:gdLst>
              <a:gd name="connsiteX0" fmla="*/ 0 w 1965277"/>
              <a:gd name="connsiteY0" fmla="*/ 545910 h 566382"/>
              <a:gd name="connsiteX1" fmla="*/ 129653 w 1965277"/>
              <a:gd name="connsiteY1" fmla="*/ 566382 h 566382"/>
              <a:gd name="connsiteX2" fmla="*/ 1965277 w 1965277"/>
              <a:gd name="connsiteY2" fmla="*/ 13648 h 566382"/>
              <a:gd name="connsiteX3" fmla="*/ 1869743 w 1965277"/>
              <a:gd name="connsiteY3" fmla="*/ 0 h 566382"/>
              <a:gd name="connsiteX4" fmla="*/ 0 w 1965277"/>
              <a:gd name="connsiteY4" fmla="*/ 545910 h 566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277" h="566382">
                <a:moveTo>
                  <a:pt x="0" y="545910"/>
                </a:moveTo>
                <a:lnTo>
                  <a:pt x="129653" y="566382"/>
                </a:lnTo>
                <a:lnTo>
                  <a:pt x="1965277" y="13648"/>
                </a:lnTo>
                <a:lnTo>
                  <a:pt x="1869743" y="0"/>
                </a:lnTo>
                <a:lnTo>
                  <a:pt x="0" y="545910"/>
                </a:lnTo>
                <a:close/>
              </a:path>
            </a:pathLst>
          </a:custGeom>
          <a:solidFill>
            <a:srgbClr val="F7964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4128448" y="3070071"/>
            <a:ext cx="1013536" cy="893645"/>
          </a:xfrm>
          <a:custGeom>
            <a:avLst/>
            <a:gdLst>
              <a:gd name="connsiteX0" fmla="*/ 0 w 1231900"/>
              <a:gd name="connsiteY0" fmla="*/ 971550 h 1009650"/>
              <a:gd name="connsiteX1" fmla="*/ 184150 w 1231900"/>
              <a:gd name="connsiteY1" fmla="*/ 1009650 h 1009650"/>
              <a:gd name="connsiteX2" fmla="*/ 1231900 w 1231900"/>
              <a:gd name="connsiteY2" fmla="*/ 12700 h 1009650"/>
              <a:gd name="connsiteX3" fmla="*/ 1117600 w 1231900"/>
              <a:gd name="connsiteY3" fmla="*/ 0 h 1009650"/>
              <a:gd name="connsiteX4" fmla="*/ 0 w 1231900"/>
              <a:gd name="connsiteY4" fmla="*/ 971550 h 1009650"/>
              <a:gd name="connsiteX0" fmla="*/ 0 w 1231900"/>
              <a:gd name="connsiteY0" fmla="*/ 971550 h 1016474"/>
              <a:gd name="connsiteX1" fmla="*/ 218269 w 1231900"/>
              <a:gd name="connsiteY1" fmla="*/ 1016474 h 1016474"/>
              <a:gd name="connsiteX2" fmla="*/ 1231900 w 1231900"/>
              <a:gd name="connsiteY2" fmla="*/ 12700 h 1016474"/>
              <a:gd name="connsiteX3" fmla="*/ 1117600 w 1231900"/>
              <a:gd name="connsiteY3" fmla="*/ 0 h 1016474"/>
              <a:gd name="connsiteX4" fmla="*/ 0 w 1231900"/>
              <a:gd name="connsiteY4" fmla="*/ 971550 h 1016474"/>
              <a:gd name="connsiteX0" fmla="*/ 0 w 1218252"/>
              <a:gd name="connsiteY0" fmla="*/ 985198 h 1016474"/>
              <a:gd name="connsiteX1" fmla="*/ 204621 w 1218252"/>
              <a:gd name="connsiteY1" fmla="*/ 1016474 h 1016474"/>
              <a:gd name="connsiteX2" fmla="*/ 1218252 w 1218252"/>
              <a:gd name="connsiteY2" fmla="*/ 12700 h 1016474"/>
              <a:gd name="connsiteX3" fmla="*/ 1103952 w 1218252"/>
              <a:gd name="connsiteY3" fmla="*/ 0 h 1016474"/>
              <a:gd name="connsiteX4" fmla="*/ 0 w 1218252"/>
              <a:gd name="connsiteY4" fmla="*/ 985198 h 1016474"/>
              <a:gd name="connsiteX0" fmla="*/ 0 w 1218252"/>
              <a:gd name="connsiteY0" fmla="*/ 972498 h 1003774"/>
              <a:gd name="connsiteX1" fmla="*/ 204621 w 1218252"/>
              <a:gd name="connsiteY1" fmla="*/ 1003774 h 1003774"/>
              <a:gd name="connsiteX2" fmla="*/ 1218252 w 1218252"/>
              <a:gd name="connsiteY2" fmla="*/ 0 h 1003774"/>
              <a:gd name="connsiteX3" fmla="*/ 878764 w 1218252"/>
              <a:gd name="connsiteY3" fmla="*/ 137425 h 1003774"/>
              <a:gd name="connsiteX4" fmla="*/ 0 w 1218252"/>
              <a:gd name="connsiteY4" fmla="*/ 972498 h 1003774"/>
              <a:gd name="connsiteX0" fmla="*/ 0 w 1013536"/>
              <a:gd name="connsiteY0" fmla="*/ 836020 h 867296"/>
              <a:gd name="connsiteX1" fmla="*/ 204621 w 1013536"/>
              <a:gd name="connsiteY1" fmla="*/ 867296 h 867296"/>
              <a:gd name="connsiteX2" fmla="*/ 1013536 w 1013536"/>
              <a:gd name="connsiteY2" fmla="*/ 0 h 867296"/>
              <a:gd name="connsiteX3" fmla="*/ 878764 w 1013536"/>
              <a:gd name="connsiteY3" fmla="*/ 947 h 867296"/>
              <a:gd name="connsiteX4" fmla="*/ 0 w 1013536"/>
              <a:gd name="connsiteY4" fmla="*/ 836020 h 867296"/>
              <a:gd name="connsiteX0" fmla="*/ 0 w 1013536"/>
              <a:gd name="connsiteY0" fmla="*/ 862369 h 893645"/>
              <a:gd name="connsiteX1" fmla="*/ 204621 w 1013536"/>
              <a:gd name="connsiteY1" fmla="*/ 893645 h 893645"/>
              <a:gd name="connsiteX2" fmla="*/ 1013536 w 1013536"/>
              <a:gd name="connsiteY2" fmla="*/ 26349 h 893645"/>
              <a:gd name="connsiteX3" fmla="*/ 899236 w 1013536"/>
              <a:gd name="connsiteY3" fmla="*/ 0 h 893645"/>
              <a:gd name="connsiteX4" fmla="*/ 0 w 1013536"/>
              <a:gd name="connsiteY4" fmla="*/ 862369 h 893645"/>
              <a:gd name="connsiteX0" fmla="*/ 0 w 1013536"/>
              <a:gd name="connsiteY0" fmla="*/ 862369 h 893645"/>
              <a:gd name="connsiteX1" fmla="*/ 204621 w 1013536"/>
              <a:gd name="connsiteY1" fmla="*/ 893645 h 893645"/>
              <a:gd name="connsiteX2" fmla="*/ 1013536 w 1013536"/>
              <a:gd name="connsiteY2" fmla="*/ 19525 h 893645"/>
              <a:gd name="connsiteX3" fmla="*/ 899236 w 1013536"/>
              <a:gd name="connsiteY3" fmla="*/ 0 h 893645"/>
              <a:gd name="connsiteX4" fmla="*/ 0 w 1013536"/>
              <a:gd name="connsiteY4" fmla="*/ 862369 h 893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3536" h="893645">
                <a:moveTo>
                  <a:pt x="0" y="862369"/>
                </a:moveTo>
                <a:lnTo>
                  <a:pt x="204621" y="893645"/>
                </a:lnTo>
                <a:lnTo>
                  <a:pt x="1013536" y="19525"/>
                </a:lnTo>
                <a:lnTo>
                  <a:pt x="899236" y="0"/>
                </a:lnTo>
                <a:lnTo>
                  <a:pt x="0" y="862369"/>
                </a:lnTo>
                <a:close/>
              </a:path>
            </a:pathLst>
          </a:custGeom>
          <a:solidFill>
            <a:srgbClr val="0066FF">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773373" y="2897538"/>
            <a:ext cx="2108580" cy="532263"/>
          </a:xfrm>
          <a:custGeom>
            <a:avLst/>
            <a:gdLst>
              <a:gd name="connsiteX0" fmla="*/ 0 w 2060812"/>
              <a:gd name="connsiteY0" fmla="*/ 498144 h 525439"/>
              <a:gd name="connsiteX1" fmla="*/ 102358 w 2060812"/>
              <a:gd name="connsiteY1" fmla="*/ 525439 h 525439"/>
              <a:gd name="connsiteX2" fmla="*/ 2060812 w 2060812"/>
              <a:gd name="connsiteY2" fmla="*/ 20472 h 525439"/>
              <a:gd name="connsiteX3" fmla="*/ 1903863 w 2060812"/>
              <a:gd name="connsiteY3" fmla="*/ 0 h 525439"/>
              <a:gd name="connsiteX4" fmla="*/ 0 w 2060812"/>
              <a:gd name="connsiteY4" fmla="*/ 498144 h 525439"/>
              <a:gd name="connsiteX0" fmla="*/ 0 w 2067636"/>
              <a:gd name="connsiteY0" fmla="*/ 511791 h 525439"/>
              <a:gd name="connsiteX1" fmla="*/ 109182 w 2067636"/>
              <a:gd name="connsiteY1" fmla="*/ 525439 h 525439"/>
              <a:gd name="connsiteX2" fmla="*/ 2067636 w 2067636"/>
              <a:gd name="connsiteY2" fmla="*/ 20472 h 525439"/>
              <a:gd name="connsiteX3" fmla="*/ 1910687 w 2067636"/>
              <a:gd name="connsiteY3" fmla="*/ 0 h 525439"/>
              <a:gd name="connsiteX4" fmla="*/ 0 w 2067636"/>
              <a:gd name="connsiteY4" fmla="*/ 511791 h 525439"/>
              <a:gd name="connsiteX0" fmla="*/ 0 w 2108580"/>
              <a:gd name="connsiteY0" fmla="*/ 518615 h 532263"/>
              <a:gd name="connsiteX1" fmla="*/ 109182 w 2108580"/>
              <a:gd name="connsiteY1" fmla="*/ 532263 h 532263"/>
              <a:gd name="connsiteX2" fmla="*/ 2108580 w 2108580"/>
              <a:gd name="connsiteY2" fmla="*/ 0 h 532263"/>
              <a:gd name="connsiteX3" fmla="*/ 1910687 w 2108580"/>
              <a:gd name="connsiteY3" fmla="*/ 6824 h 532263"/>
              <a:gd name="connsiteX4" fmla="*/ 0 w 2108580"/>
              <a:gd name="connsiteY4" fmla="*/ 518615 h 532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580" h="532263">
                <a:moveTo>
                  <a:pt x="0" y="518615"/>
                </a:moveTo>
                <a:lnTo>
                  <a:pt x="109182" y="532263"/>
                </a:lnTo>
                <a:lnTo>
                  <a:pt x="2108580" y="0"/>
                </a:lnTo>
                <a:lnTo>
                  <a:pt x="1910687" y="6824"/>
                </a:lnTo>
                <a:lnTo>
                  <a:pt x="0" y="518615"/>
                </a:lnTo>
                <a:close/>
              </a:path>
            </a:pathLst>
          </a:custGeom>
          <a:solidFill>
            <a:srgbClr val="0066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1801504" y="2947916"/>
            <a:ext cx="2402006" cy="798394"/>
          </a:xfrm>
          <a:custGeom>
            <a:avLst/>
            <a:gdLst>
              <a:gd name="connsiteX0" fmla="*/ 0 w 2402006"/>
              <a:gd name="connsiteY0" fmla="*/ 620974 h 798394"/>
              <a:gd name="connsiteX1" fmla="*/ 170597 w 2402006"/>
              <a:gd name="connsiteY1" fmla="*/ 648269 h 798394"/>
              <a:gd name="connsiteX2" fmla="*/ 320723 w 2402006"/>
              <a:gd name="connsiteY2" fmla="*/ 743803 h 798394"/>
              <a:gd name="connsiteX3" fmla="*/ 593678 w 2402006"/>
              <a:gd name="connsiteY3" fmla="*/ 798394 h 798394"/>
              <a:gd name="connsiteX4" fmla="*/ 764275 w 2402006"/>
              <a:gd name="connsiteY4" fmla="*/ 757451 h 798394"/>
              <a:gd name="connsiteX5" fmla="*/ 1009935 w 2402006"/>
              <a:gd name="connsiteY5" fmla="*/ 771099 h 798394"/>
              <a:gd name="connsiteX6" fmla="*/ 2402006 w 2402006"/>
              <a:gd name="connsiteY6" fmla="*/ 61415 h 798394"/>
              <a:gd name="connsiteX7" fmla="*/ 2231409 w 2402006"/>
              <a:gd name="connsiteY7" fmla="*/ 61415 h 798394"/>
              <a:gd name="connsiteX8" fmla="*/ 2142699 w 2402006"/>
              <a:gd name="connsiteY8" fmla="*/ 88711 h 798394"/>
              <a:gd name="connsiteX9" fmla="*/ 1965278 w 2402006"/>
              <a:gd name="connsiteY9" fmla="*/ 75063 h 798394"/>
              <a:gd name="connsiteX10" fmla="*/ 1876568 w 2402006"/>
              <a:gd name="connsiteY10" fmla="*/ 27296 h 798394"/>
              <a:gd name="connsiteX11" fmla="*/ 1692323 w 2402006"/>
              <a:gd name="connsiteY11" fmla="*/ 0 h 798394"/>
              <a:gd name="connsiteX12" fmla="*/ 0 w 2402006"/>
              <a:gd name="connsiteY12" fmla="*/ 620974 h 79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02006" h="798394">
                <a:moveTo>
                  <a:pt x="0" y="620974"/>
                </a:moveTo>
                <a:lnTo>
                  <a:pt x="170597" y="648269"/>
                </a:lnTo>
                <a:lnTo>
                  <a:pt x="320723" y="743803"/>
                </a:lnTo>
                <a:lnTo>
                  <a:pt x="593678" y="798394"/>
                </a:lnTo>
                <a:lnTo>
                  <a:pt x="764275" y="757451"/>
                </a:lnTo>
                <a:lnTo>
                  <a:pt x="1009935" y="771099"/>
                </a:lnTo>
                <a:lnTo>
                  <a:pt x="2402006" y="61415"/>
                </a:lnTo>
                <a:lnTo>
                  <a:pt x="2231409" y="61415"/>
                </a:lnTo>
                <a:lnTo>
                  <a:pt x="2142699" y="88711"/>
                </a:lnTo>
                <a:lnTo>
                  <a:pt x="1965278" y="75063"/>
                </a:lnTo>
                <a:lnTo>
                  <a:pt x="1876568" y="27296"/>
                </a:lnTo>
                <a:lnTo>
                  <a:pt x="1692323" y="0"/>
                </a:lnTo>
                <a:lnTo>
                  <a:pt x="0" y="620974"/>
                </a:lnTo>
                <a:close/>
              </a:path>
            </a:pathLst>
          </a:custGeom>
          <a:solidFill>
            <a:srgbClr val="92D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a:off x="609600" y="4340392"/>
            <a:ext cx="4025616" cy="756680"/>
          </a:xfrm>
          <a:prstGeom prst="straightConnector1">
            <a:avLst/>
          </a:prstGeom>
          <a:ln w="76200">
            <a:solidFill>
              <a:srgbClr val="FFFF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Freeform 12"/>
          <p:cNvSpPr/>
          <p:nvPr/>
        </p:nvSpPr>
        <p:spPr>
          <a:xfrm>
            <a:off x="3566150" y="3048565"/>
            <a:ext cx="1255169" cy="858778"/>
          </a:xfrm>
          <a:custGeom>
            <a:avLst/>
            <a:gdLst>
              <a:gd name="connsiteX0" fmla="*/ 0 w 1199071"/>
              <a:gd name="connsiteY0" fmla="*/ 785004 h 819509"/>
              <a:gd name="connsiteX1" fmla="*/ 207034 w 1199071"/>
              <a:gd name="connsiteY1" fmla="*/ 819509 h 819509"/>
              <a:gd name="connsiteX2" fmla="*/ 1199071 w 1199071"/>
              <a:gd name="connsiteY2" fmla="*/ 0 h 819509"/>
              <a:gd name="connsiteX3" fmla="*/ 1061049 w 1199071"/>
              <a:gd name="connsiteY3" fmla="*/ 0 h 819509"/>
              <a:gd name="connsiteX4" fmla="*/ 0 w 1199071"/>
              <a:gd name="connsiteY4" fmla="*/ 785004 h 819509"/>
              <a:gd name="connsiteX0" fmla="*/ 0 w 1221510"/>
              <a:gd name="connsiteY0" fmla="*/ 790614 h 819509"/>
              <a:gd name="connsiteX1" fmla="*/ 229473 w 1221510"/>
              <a:gd name="connsiteY1" fmla="*/ 819509 h 819509"/>
              <a:gd name="connsiteX2" fmla="*/ 1221510 w 1221510"/>
              <a:gd name="connsiteY2" fmla="*/ 0 h 819509"/>
              <a:gd name="connsiteX3" fmla="*/ 1083488 w 1221510"/>
              <a:gd name="connsiteY3" fmla="*/ 0 h 819509"/>
              <a:gd name="connsiteX4" fmla="*/ 0 w 1221510"/>
              <a:gd name="connsiteY4" fmla="*/ 790614 h 819509"/>
              <a:gd name="connsiteX0" fmla="*/ 0 w 1221510"/>
              <a:gd name="connsiteY0" fmla="*/ 813054 h 841949"/>
              <a:gd name="connsiteX1" fmla="*/ 229473 w 1221510"/>
              <a:gd name="connsiteY1" fmla="*/ 841949 h 841949"/>
              <a:gd name="connsiteX2" fmla="*/ 1221510 w 1221510"/>
              <a:gd name="connsiteY2" fmla="*/ 22440 h 841949"/>
              <a:gd name="connsiteX3" fmla="*/ 1122757 w 1221510"/>
              <a:gd name="connsiteY3" fmla="*/ 0 h 841949"/>
              <a:gd name="connsiteX4" fmla="*/ 0 w 1221510"/>
              <a:gd name="connsiteY4" fmla="*/ 813054 h 841949"/>
              <a:gd name="connsiteX0" fmla="*/ 0 w 1255169"/>
              <a:gd name="connsiteY0" fmla="*/ 813054 h 841949"/>
              <a:gd name="connsiteX1" fmla="*/ 229473 w 1255169"/>
              <a:gd name="connsiteY1" fmla="*/ 841949 h 841949"/>
              <a:gd name="connsiteX2" fmla="*/ 1255169 w 1255169"/>
              <a:gd name="connsiteY2" fmla="*/ 16831 h 841949"/>
              <a:gd name="connsiteX3" fmla="*/ 1122757 w 1255169"/>
              <a:gd name="connsiteY3" fmla="*/ 0 h 841949"/>
              <a:gd name="connsiteX4" fmla="*/ 0 w 1255169"/>
              <a:gd name="connsiteY4" fmla="*/ 813054 h 841949"/>
              <a:gd name="connsiteX0" fmla="*/ 0 w 1255169"/>
              <a:gd name="connsiteY0" fmla="*/ 813054 h 841949"/>
              <a:gd name="connsiteX1" fmla="*/ 229473 w 1255169"/>
              <a:gd name="connsiteY1" fmla="*/ 841949 h 841949"/>
              <a:gd name="connsiteX2" fmla="*/ 1255169 w 1255169"/>
              <a:gd name="connsiteY2" fmla="*/ 22441 h 841949"/>
              <a:gd name="connsiteX3" fmla="*/ 1122757 w 1255169"/>
              <a:gd name="connsiteY3" fmla="*/ 0 h 841949"/>
              <a:gd name="connsiteX4" fmla="*/ 0 w 1255169"/>
              <a:gd name="connsiteY4" fmla="*/ 813054 h 841949"/>
              <a:gd name="connsiteX0" fmla="*/ 0 w 1255169"/>
              <a:gd name="connsiteY0" fmla="*/ 813054 h 858778"/>
              <a:gd name="connsiteX1" fmla="*/ 223863 w 1255169"/>
              <a:gd name="connsiteY1" fmla="*/ 858778 h 858778"/>
              <a:gd name="connsiteX2" fmla="*/ 1255169 w 1255169"/>
              <a:gd name="connsiteY2" fmla="*/ 22441 h 858778"/>
              <a:gd name="connsiteX3" fmla="*/ 1122757 w 1255169"/>
              <a:gd name="connsiteY3" fmla="*/ 0 h 858778"/>
              <a:gd name="connsiteX4" fmla="*/ 0 w 1255169"/>
              <a:gd name="connsiteY4" fmla="*/ 813054 h 858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169" h="858778">
                <a:moveTo>
                  <a:pt x="0" y="813054"/>
                </a:moveTo>
                <a:lnTo>
                  <a:pt x="223863" y="858778"/>
                </a:lnTo>
                <a:lnTo>
                  <a:pt x="1255169" y="22441"/>
                </a:lnTo>
                <a:lnTo>
                  <a:pt x="1122757" y="0"/>
                </a:lnTo>
                <a:lnTo>
                  <a:pt x="0" y="813054"/>
                </a:lnTo>
                <a:close/>
              </a:path>
            </a:pathLst>
          </a:custGeom>
          <a:solidFill>
            <a:srgbClr val="F7964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Slide 1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48800" y="3042313"/>
            <a:ext cx="609600" cy="609600"/>
          </a:xfrm>
          <a:prstGeom prst="rect">
            <a:avLst/>
          </a:prstGeom>
        </p:spPr>
      </p:pic>
    </p:spTree>
    <p:extLst>
      <p:ext uri="{BB962C8B-B14F-4D97-AF65-F5344CB8AC3E}">
        <p14:creationId xmlns:p14="http://schemas.microsoft.com/office/powerpoint/2010/main" val="586436339"/>
      </p:ext>
    </p:extLst>
  </p:cSld>
  <p:clrMapOvr>
    <a:masterClrMapping/>
  </p:clrMapOvr>
  <mc:AlternateContent xmlns:mc="http://schemas.openxmlformats.org/markup-compatibility/2006" xmlns:p14="http://schemas.microsoft.com/office/powerpoint/2010/main">
    <mc:Choice Requires="p14">
      <p:transition spd="slow" p14:dur="2000" advClick="0" advTm="17000"/>
    </mc:Choice>
    <mc:Fallback xmlns="">
      <p:transition spd="slow" advClick="0"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400" fill="hold"/>
                                        <p:tgtEl>
                                          <p:spTgt spid="11"/>
                                        </p:tgtEl>
                                      </p:cBhvr>
                                    </p:cmd>
                                  </p:childTnLst>
                                </p:cTn>
                              </p:par>
                              <p:par>
                                <p:cTn id="7" presetID="6" presetClass="entr" presetSubtype="16"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circle(in)">
                                      <p:cBhvr>
                                        <p:cTn id="9" dur="1500"/>
                                        <p:tgtEl>
                                          <p:spTgt spid="6"/>
                                        </p:tgtEl>
                                      </p:cBhvr>
                                    </p:animEffect>
                                  </p:childTnLst>
                                </p:cTn>
                              </p:par>
                              <p:par>
                                <p:cTn id="10" presetID="6"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1500"/>
                                        <p:tgtEl>
                                          <p:spTgt spid="7"/>
                                        </p:tgtEl>
                                      </p:cBhvr>
                                    </p:animEffect>
                                  </p:childTnLst>
                                </p:cTn>
                              </p:par>
                              <p:par>
                                <p:cTn id="13" presetID="10" presetClass="entr" presetSubtype="0" fill="hold" grpId="0" nodeType="withEffect">
                                  <p:stCondLst>
                                    <p:cond delay="27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200"/>
                                        <p:tgtEl>
                                          <p:spTgt spid="2"/>
                                        </p:tgtEl>
                                      </p:cBhvr>
                                    </p:animEffect>
                                  </p:childTnLst>
                                </p:cTn>
                              </p:par>
                              <p:par>
                                <p:cTn id="16" presetID="16" presetClass="entr" presetSubtype="37" fill="hold" nodeType="withEffect">
                                  <p:stCondLst>
                                    <p:cond delay="25800"/>
                                  </p:stCondLst>
                                  <p:childTnLst>
                                    <p:set>
                                      <p:cBhvr>
                                        <p:cTn id="17" dur="1" fill="hold">
                                          <p:stCondLst>
                                            <p:cond delay="0"/>
                                          </p:stCondLst>
                                        </p:cTn>
                                        <p:tgtEl>
                                          <p:spTgt spid="16"/>
                                        </p:tgtEl>
                                        <p:attrNameLst>
                                          <p:attrName>style.visibility</p:attrName>
                                        </p:attrNameLst>
                                      </p:cBhvr>
                                      <p:to>
                                        <p:strVal val="visible"/>
                                      </p:to>
                                    </p:set>
                                    <p:animEffect transition="in" filter="barn(outVertical)">
                                      <p:cBhvr>
                                        <p:cTn id="18" dur="1700"/>
                                        <p:tgtEl>
                                          <p:spTgt spid="16"/>
                                        </p:tgtEl>
                                      </p:cBhvr>
                                    </p:animEffect>
                                  </p:childTnLst>
                                </p:cTn>
                              </p:par>
                              <p:par>
                                <p:cTn id="19" presetID="22" presetClass="entr" presetSubtype="4" fill="hold" grpId="0" nodeType="withEffect">
                                  <p:stCondLst>
                                    <p:cond delay="1040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1500"/>
                                        <p:tgtEl>
                                          <p:spTgt spid="9"/>
                                        </p:tgtEl>
                                      </p:cBhvr>
                                    </p:animEffect>
                                  </p:childTnLst>
                                </p:cTn>
                              </p:par>
                              <p:par>
                                <p:cTn id="22" presetID="22" presetClass="entr" presetSubtype="1" fill="hold" grpId="0" nodeType="withEffect">
                                  <p:stCondLst>
                                    <p:cond delay="10400"/>
                                  </p:stCondLst>
                                  <p:childTnLst>
                                    <p:set>
                                      <p:cBhvr>
                                        <p:cTn id="23" dur="1" fill="hold">
                                          <p:stCondLst>
                                            <p:cond delay="0"/>
                                          </p:stCondLst>
                                        </p:cTn>
                                        <p:tgtEl>
                                          <p:spTgt spid="10"/>
                                        </p:tgtEl>
                                        <p:attrNameLst>
                                          <p:attrName>style.visibility</p:attrName>
                                        </p:attrNameLst>
                                      </p:cBhvr>
                                      <p:to>
                                        <p:strVal val="visible"/>
                                      </p:to>
                                    </p:set>
                                    <p:animEffect transition="in" filter="wipe(up)">
                                      <p:cBhvr>
                                        <p:cTn id="24" dur="1500"/>
                                        <p:tgtEl>
                                          <p:spTgt spid="10"/>
                                        </p:tgtEl>
                                      </p:cBhvr>
                                    </p:animEffect>
                                  </p:childTnLst>
                                </p:cTn>
                              </p:par>
                              <p:par>
                                <p:cTn id="25" presetID="10" presetClass="entr" presetSubtype="0" fill="hold" grpId="0" nodeType="withEffect">
                                  <p:stCondLst>
                                    <p:cond delay="1320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500"/>
                                        <p:tgtEl>
                                          <p:spTgt spid="3"/>
                                        </p:tgtEl>
                                      </p:cBhvr>
                                    </p:animEffect>
                                  </p:childTnLst>
                                </p:cTn>
                              </p:par>
                              <p:par>
                                <p:cTn id="28" presetID="26" presetClass="emph" presetSubtype="0" fill="hold" grpId="1" nodeType="withEffect">
                                  <p:stCondLst>
                                    <p:cond delay="13200"/>
                                  </p:stCondLst>
                                  <p:childTnLst>
                                    <p:animEffect transition="out" filter="fade">
                                      <p:cBhvr>
                                        <p:cTn id="29" dur="1500" tmFilter="0, 0; .2, .5; .8, .5; 1, 0"/>
                                        <p:tgtEl>
                                          <p:spTgt spid="3"/>
                                        </p:tgtEl>
                                      </p:cBhvr>
                                    </p:animEffect>
                                    <p:animScale>
                                      <p:cBhvr>
                                        <p:cTn id="30" dur="750" autoRev="1" fill="hold"/>
                                        <p:tgtEl>
                                          <p:spTgt spid="3"/>
                                        </p:tgtEl>
                                      </p:cBhvr>
                                      <p:by x="105000" y="105000"/>
                                    </p:animScale>
                                  </p:childTnLst>
                                </p:cTn>
                              </p:par>
                              <p:par>
                                <p:cTn id="31" presetID="10" presetClass="entr" presetSubtype="0" fill="hold" grpId="0" nodeType="withEffect">
                                  <p:stCondLst>
                                    <p:cond delay="1320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500"/>
                                        <p:tgtEl>
                                          <p:spTgt spid="13"/>
                                        </p:tgtEl>
                                      </p:cBhvr>
                                    </p:animEffect>
                                  </p:childTnLst>
                                </p:cTn>
                              </p:par>
                              <p:par>
                                <p:cTn id="34" presetID="26" presetClass="emph" presetSubtype="0" fill="hold" grpId="1" nodeType="withEffect">
                                  <p:stCondLst>
                                    <p:cond delay="13200"/>
                                  </p:stCondLst>
                                  <p:childTnLst>
                                    <p:animEffect transition="out" filter="fade">
                                      <p:cBhvr>
                                        <p:cTn id="35" dur="1500" tmFilter="0, 0; .2, .5; .8, .5; 1, 0"/>
                                        <p:tgtEl>
                                          <p:spTgt spid="13"/>
                                        </p:tgtEl>
                                      </p:cBhvr>
                                    </p:animEffect>
                                    <p:animScale>
                                      <p:cBhvr>
                                        <p:cTn id="36" dur="750" autoRev="1" fill="hold"/>
                                        <p:tgtEl>
                                          <p:spTgt spid="13"/>
                                        </p:tgtEl>
                                      </p:cBhvr>
                                      <p:by x="105000" y="105000"/>
                                    </p:animScale>
                                  </p:childTnLst>
                                </p:cTn>
                              </p:par>
                              <p:par>
                                <p:cTn id="37" presetID="10" presetClass="entr" presetSubtype="0" fill="hold" grpId="0" nodeType="withEffect">
                                  <p:stCondLst>
                                    <p:cond delay="1600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500"/>
                                        <p:tgtEl>
                                          <p:spTgt spid="15"/>
                                        </p:tgtEl>
                                      </p:cBhvr>
                                    </p:animEffect>
                                  </p:childTnLst>
                                </p:cTn>
                              </p:par>
                              <p:par>
                                <p:cTn id="40" presetID="10" presetClass="entr" presetSubtype="0" fill="hold" grpId="0" nodeType="withEffect">
                                  <p:stCondLst>
                                    <p:cond delay="1600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500"/>
                                        <p:tgtEl>
                                          <p:spTgt spid="14"/>
                                        </p:tgtEl>
                                      </p:cBhvr>
                                    </p:animEffect>
                                  </p:childTnLst>
                                </p:cTn>
                              </p:par>
                              <p:par>
                                <p:cTn id="43" presetID="6" presetClass="entr" presetSubtype="32" fill="hold" grpId="0" nodeType="withEffect">
                                  <p:stCondLst>
                                    <p:cond delay="20900"/>
                                  </p:stCondLst>
                                  <p:childTnLst>
                                    <p:set>
                                      <p:cBhvr>
                                        <p:cTn id="44" dur="1" fill="hold">
                                          <p:stCondLst>
                                            <p:cond delay="0"/>
                                          </p:stCondLst>
                                        </p:cTn>
                                        <p:tgtEl>
                                          <p:spTgt spid="5"/>
                                        </p:tgtEl>
                                        <p:attrNameLst>
                                          <p:attrName>style.visibility</p:attrName>
                                        </p:attrNameLst>
                                      </p:cBhvr>
                                      <p:to>
                                        <p:strVal val="visible"/>
                                      </p:to>
                                    </p:set>
                                    <p:animEffect transition="in" filter="circle(out)">
                                      <p:cBhvr>
                                        <p:cTn id="4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6" fill="hold" display="0">
                  <p:stCondLst>
                    <p:cond delay="indefinite"/>
                  </p:stCondLst>
                  <p:endCondLst>
                    <p:cond evt="onStopAudio" delay="0">
                      <p:tgtEl>
                        <p:sldTgt/>
                      </p:tgtEl>
                    </p:cond>
                  </p:endCondLst>
                </p:cTn>
                <p:tgtEl>
                  <p:spTgt spid="11"/>
                </p:tgtEl>
              </p:cMediaNode>
            </p:audio>
          </p:childTnLst>
        </p:cTn>
      </p:par>
    </p:tnLst>
    <p:bldLst>
      <p:bldP spid="2" grpId="0"/>
      <p:bldP spid="6" grpId="0"/>
      <p:bldP spid="9" grpId="0" animBg="1"/>
      <p:bldP spid="10" grpId="0" animBg="1"/>
      <p:bldP spid="3" grpId="0" animBg="1"/>
      <p:bldP spid="3" grpId="1" animBg="1"/>
      <p:bldP spid="14" grpId="0" animBg="1"/>
      <p:bldP spid="15" grpId="0" animBg="1"/>
      <p:bldP spid="5" grpId="0" animBg="1"/>
      <p:bldP spid="13" grpId="0" animBg="1"/>
      <p:bldP spid="1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ACCESS MANAGEMENT</a:t>
            </a:r>
            <a:endParaRPr lang="en-GB" dirty="0"/>
          </a:p>
        </p:txBody>
      </p:sp>
      <p:sp>
        <p:nvSpPr>
          <p:cNvPr id="3" name="Content Placeholder 2"/>
          <p:cNvSpPr>
            <a:spLocks noGrp="1"/>
          </p:cNvSpPr>
          <p:nvPr>
            <p:ph idx="1"/>
          </p:nvPr>
        </p:nvSpPr>
        <p:spPr>
          <a:xfrm>
            <a:off x="210313" y="1097280"/>
            <a:ext cx="8705088" cy="3099435"/>
          </a:xfrm>
        </p:spPr>
        <p:txBody>
          <a:bodyPr>
            <a:normAutofit/>
          </a:bodyPr>
          <a:lstStyle/>
          <a:p>
            <a:pPr>
              <a:buFont typeface="Wingdings" panose="05000000000000000000" pitchFamily="2" charset="2"/>
              <a:buChar char="§"/>
            </a:pPr>
            <a:r>
              <a:rPr lang="en-US" sz="2800" dirty="0"/>
              <a:t>Combination of directional and full median openings proposed</a:t>
            </a:r>
          </a:p>
          <a:p>
            <a:pPr lvl="1"/>
            <a:r>
              <a:rPr lang="en-US" sz="2400" dirty="0">
                <a:solidFill>
                  <a:schemeClr val="tx2"/>
                </a:solidFill>
              </a:rPr>
              <a:t>Directional median openings allow some turns</a:t>
            </a:r>
          </a:p>
          <a:p>
            <a:pPr lvl="1"/>
            <a:r>
              <a:rPr lang="en-US" sz="2400" dirty="0">
                <a:solidFill>
                  <a:schemeClr val="tx2"/>
                </a:solidFill>
              </a:rPr>
              <a:t>Full median openings allow turns in all directions</a:t>
            </a:r>
          </a:p>
          <a:p>
            <a:pPr>
              <a:buFont typeface="Wingdings" panose="05000000000000000000" pitchFamily="2" charset="2"/>
              <a:buChar char="§"/>
            </a:pPr>
            <a:r>
              <a:rPr lang="en-US" sz="2800" dirty="0"/>
              <a:t>Driveway and crossroad locations </a:t>
            </a:r>
            <a:r>
              <a:rPr lang="en-US" sz="2800" dirty="0" smtClean="0"/>
              <a:t>considered</a:t>
            </a:r>
          </a:p>
          <a:p>
            <a:pPr>
              <a:buFont typeface="Wingdings" panose="05000000000000000000" pitchFamily="2" charset="2"/>
              <a:buChar char="§"/>
            </a:pPr>
            <a:r>
              <a:rPr lang="en-US" sz="2800" dirty="0"/>
              <a:t>Access Management Class 5 spacing criteria</a:t>
            </a:r>
          </a:p>
          <a:p>
            <a:endParaRPr lang="en-US" sz="2800" dirty="0"/>
          </a:p>
        </p:txBody>
      </p:sp>
      <p:graphicFrame>
        <p:nvGraphicFramePr>
          <p:cNvPr id="5" name="Table 4"/>
          <p:cNvGraphicFramePr>
            <a:graphicFrameLocks noGrp="1"/>
          </p:cNvGraphicFramePr>
          <p:nvPr>
            <p:extLst>
              <p:ext uri="{D42A27DB-BD31-4B8C-83A1-F6EECF244321}">
                <p14:modId xmlns:p14="http://schemas.microsoft.com/office/powerpoint/2010/main" val="3297195673"/>
              </p:ext>
            </p:extLst>
          </p:nvPr>
        </p:nvGraphicFramePr>
        <p:xfrm>
          <a:off x="694945" y="4043616"/>
          <a:ext cx="7735824" cy="2204784"/>
        </p:xfrm>
        <a:graphic>
          <a:graphicData uri="http://schemas.openxmlformats.org/drawingml/2006/table">
            <a:tbl>
              <a:tblPr firstRow="1" bandRow="1">
                <a:tableStyleId>{5C22544A-7EE6-4342-B048-85BDC9FD1C3A}</a:tableStyleId>
              </a:tblPr>
              <a:tblGrid>
                <a:gridCol w="725424">
                  <a:extLst>
                    <a:ext uri="{9D8B030D-6E8A-4147-A177-3AD203B41FA5}">
                      <a16:colId xmlns:a16="http://schemas.microsoft.com/office/drawing/2014/main" xmlns="" val="20000"/>
                    </a:ext>
                  </a:extLst>
                </a:gridCol>
                <a:gridCol w="1219200">
                  <a:extLst>
                    <a:ext uri="{9D8B030D-6E8A-4147-A177-3AD203B41FA5}">
                      <a16:colId xmlns:a16="http://schemas.microsoft.com/office/drawing/2014/main" xmlns="" val="20001"/>
                    </a:ext>
                  </a:extLst>
                </a:gridCol>
                <a:gridCol w="1600200">
                  <a:extLst>
                    <a:ext uri="{9D8B030D-6E8A-4147-A177-3AD203B41FA5}">
                      <a16:colId xmlns:a16="http://schemas.microsoft.com/office/drawing/2014/main" xmlns="" val="20002"/>
                    </a:ext>
                  </a:extLst>
                </a:gridCol>
                <a:gridCol w="1295400">
                  <a:extLst>
                    <a:ext uri="{9D8B030D-6E8A-4147-A177-3AD203B41FA5}">
                      <a16:colId xmlns:a16="http://schemas.microsoft.com/office/drawing/2014/main" xmlns="" val="20003"/>
                    </a:ext>
                  </a:extLst>
                </a:gridCol>
                <a:gridCol w="762000">
                  <a:extLst>
                    <a:ext uri="{9D8B030D-6E8A-4147-A177-3AD203B41FA5}">
                      <a16:colId xmlns:a16="http://schemas.microsoft.com/office/drawing/2014/main" xmlns="" val="20004"/>
                    </a:ext>
                  </a:extLst>
                </a:gridCol>
                <a:gridCol w="1066800">
                  <a:extLst>
                    <a:ext uri="{9D8B030D-6E8A-4147-A177-3AD203B41FA5}">
                      <a16:colId xmlns:a16="http://schemas.microsoft.com/office/drawing/2014/main" xmlns="" val="20005"/>
                    </a:ext>
                  </a:extLst>
                </a:gridCol>
                <a:gridCol w="1066800">
                  <a:extLst>
                    <a:ext uri="{9D8B030D-6E8A-4147-A177-3AD203B41FA5}">
                      <a16:colId xmlns:a16="http://schemas.microsoft.com/office/drawing/2014/main" xmlns="" val="20006"/>
                    </a:ext>
                  </a:extLst>
                </a:gridCol>
              </a:tblGrid>
              <a:tr h="345640">
                <a:tc rowSpan="2">
                  <a:txBody>
                    <a:bodyPr/>
                    <a:lstStyle/>
                    <a:p>
                      <a:pPr algn="ctr"/>
                      <a:r>
                        <a:rPr lang="en-US" sz="1600" dirty="0"/>
                        <a:t>Class</a:t>
                      </a:r>
                      <a:endParaRPr lang="en-GB" sz="1600" dirty="0"/>
                    </a:p>
                  </a:txBody>
                  <a:tcPr anchor="ctr"/>
                </a:tc>
                <a:tc rowSpan="2">
                  <a:txBody>
                    <a:bodyPr/>
                    <a:lstStyle/>
                    <a:p>
                      <a:pPr algn="ctr"/>
                      <a:r>
                        <a:rPr lang="en-GB" sz="1600" dirty="0"/>
                        <a:t>Medians</a:t>
                      </a:r>
                    </a:p>
                  </a:txBody>
                  <a:tcPr anchor="ct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Median Openings</a:t>
                      </a:r>
                      <a:endParaRPr lang="en-GB" sz="1600" baseline="30000" dirty="0"/>
                    </a:p>
                  </a:txBody>
                  <a:tcPr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endParaRPr lang="en-US"/>
                    </a:p>
                  </a:txBody>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a:t>Signal</a:t>
                      </a:r>
                      <a:endParaRPr lang="en-GB" sz="1600" baseline="300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a:t>Connection</a:t>
                      </a:r>
                      <a:endParaRPr lang="en-GB" sz="1600" baseline="30000" dirty="0"/>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xmlns="" val="10000"/>
                  </a:ext>
                </a:extLst>
              </a:tr>
              <a:tr h="568896">
                <a:tc vMerge="1">
                  <a:txBody>
                    <a:bodyPr/>
                    <a:lstStyle/>
                    <a:p>
                      <a:endParaRPr lang="en-US"/>
                    </a:p>
                  </a:txBody>
                  <a:tcP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lt1"/>
                          </a:solidFill>
                          <a:latin typeface="+mn-lt"/>
                          <a:ea typeface="+mn-ea"/>
                          <a:cs typeface="+mn-cs"/>
                        </a:rPr>
                        <a:t>Full</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lt1"/>
                          </a:solidFill>
                          <a:latin typeface="+mn-lt"/>
                          <a:ea typeface="+mn-ea"/>
                          <a:cs typeface="+mn-cs"/>
                        </a:rPr>
                        <a:t>Directional</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solidFill>
                            <a:schemeClr val="bg1"/>
                          </a:solidFill>
                        </a:rPr>
                        <a:t>More </a:t>
                      </a:r>
                      <a:r>
                        <a:rPr lang="en-GB" sz="1200" dirty="0">
                          <a:solidFill>
                            <a:schemeClr val="bg1"/>
                          </a:solidFill>
                        </a:rPr>
                        <a:t>than</a:t>
                      </a:r>
                      <a:r>
                        <a:rPr lang="en-GB" sz="1200" baseline="0" dirty="0">
                          <a:solidFill>
                            <a:schemeClr val="bg1"/>
                          </a:solidFill>
                        </a:rPr>
                        <a:t> </a:t>
                      </a:r>
                      <a:r>
                        <a:rPr lang="en-GB" sz="1200" dirty="0">
                          <a:solidFill>
                            <a:schemeClr val="bg1"/>
                          </a:solidFill>
                        </a:rPr>
                        <a:t>45 mph posted speed</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rPr>
                        <a:t>45 mph and less posted speed</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1"/>
                  </a:ext>
                </a:extLst>
              </a:tr>
              <a:tr h="609532">
                <a:tc rowSpan="2">
                  <a:txBody>
                    <a:bodyPr/>
                    <a:lstStyle/>
                    <a:p>
                      <a:pPr algn="ctr"/>
                      <a:r>
                        <a:rPr lang="en-US" dirty="0"/>
                        <a:t>5</a:t>
                      </a:r>
                      <a:endParaRPr lang="en-GB" dirty="0"/>
                    </a:p>
                  </a:txBody>
                  <a:tcPr anchor="ctr"/>
                </a:tc>
                <a:tc rowSpan="2">
                  <a:txBody>
                    <a:bodyPr/>
                    <a:lstStyle/>
                    <a:p>
                      <a:pPr algn="ctr"/>
                      <a:r>
                        <a:rPr lang="en-US" dirty="0"/>
                        <a:t>Restrictive</a:t>
                      </a:r>
                      <a:endParaRPr lang="en-GB" dirty="0"/>
                    </a:p>
                  </a:txBody>
                  <a:tcPr anchor="ctr"/>
                </a:tc>
                <a:tc>
                  <a:txBody>
                    <a:bodyPr/>
                    <a:lstStyle/>
                    <a:p>
                      <a:pPr algn="ctr"/>
                      <a:r>
                        <a:rPr lang="en-GB" dirty="0"/>
                        <a:t>2,640’</a:t>
                      </a:r>
                    </a:p>
                    <a:p>
                      <a:pPr algn="ctr"/>
                      <a:r>
                        <a:rPr lang="en-GB" sz="1050" dirty="0"/>
                        <a:t>At </a:t>
                      </a:r>
                      <a:r>
                        <a:rPr lang="en-GB" sz="1050" u="sng" dirty="0"/>
                        <a:t>greater than 45 </a:t>
                      </a:r>
                      <a:r>
                        <a:rPr lang="en-GB" sz="1050" dirty="0" smtClean="0"/>
                        <a:t>mph</a:t>
                      </a:r>
                      <a:endParaRPr lang="en-GB" sz="1050" dirty="0"/>
                    </a:p>
                  </a:txBody>
                  <a:tcPr anchor="ctr">
                    <a:lnT w="38100" cap="flat" cmpd="sng" algn="ctr">
                      <a:solidFill>
                        <a:schemeClr val="bg1"/>
                      </a:solidFill>
                      <a:prstDash val="solid"/>
                      <a:round/>
                      <a:headEnd type="none" w="med" len="med"/>
                      <a:tailEnd type="none" w="med" len="med"/>
                    </a:lnT>
                  </a:tcPr>
                </a:tc>
                <a:tc rowSpan="2">
                  <a:txBody>
                    <a:bodyPr/>
                    <a:lstStyle/>
                    <a:p>
                      <a:pPr algn="ctr"/>
                      <a:r>
                        <a:rPr lang="en-GB" dirty="0"/>
                        <a:t>660’</a:t>
                      </a:r>
                      <a:endParaRPr lang="en-GB" baseline="30000" dirty="0"/>
                    </a:p>
                  </a:txBody>
                  <a:tcPr anchor="ctr">
                    <a:lnT w="38100" cap="flat" cmpd="sng" algn="ctr">
                      <a:solidFill>
                        <a:schemeClr val="bg1"/>
                      </a:solidFill>
                      <a:prstDash val="solid"/>
                      <a:round/>
                      <a:headEnd type="none" w="med" len="med"/>
                      <a:tailEnd type="none" w="med" len="med"/>
                    </a:lnT>
                  </a:tcPr>
                </a:tc>
                <a:tc>
                  <a:txBody>
                    <a:bodyPr/>
                    <a:lstStyle/>
                    <a:p>
                      <a:pPr algn="ctr"/>
                      <a:endParaRPr lang="en-GB" baseline="30000" dirty="0"/>
                    </a:p>
                  </a:txBody>
                  <a:tcPr anchor="ctr"/>
                </a:tc>
                <a:tc rowSpan="2">
                  <a:txBody>
                    <a:bodyPr/>
                    <a:lstStyle/>
                    <a:p>
                      <a:pPr algn="ctr"/>
                      <a:r>
                        <a:rPr lang="en-US" sz="1800" dirty="0"/>
                        <a:t>440’</a:t>
                      </a:r>
                      <a:endParaRPr lang="en-GB" sz="1800" baseline="30000" dirty="0"/>
                    </a:p>
                  </a:txBody>
                  <a:tcPr anchor="ctr">
                    <a:lnT w="38100" cap="flat" cmpd="sng" algn="ctr">
                      <a:solidFill>
                        <a:schemeClr val="bg1"/>
                      </a:solidFill>
                      <a:prstDash val="solid"/>
                      <a:round/>
                      <a:headEnd type="none" w="med" len="med"/>
                      <a:tailEnd type="none" w="med" len="med"/>
                    </a:lnT>
                  </a:tcPr>
                </a:tc>
                <a:tc rowSpan="2">
                  <a:txBody>
                    <a:bodyPr/>
                    <a:lstStyle/>
                    <a:p>
                      <a:pPr algn="ctr"/>
                      <a:r>
                        <a:rPr lang="en-US" sz="1800" dirty="0"/>
                        <a:t>245’</a:t>
                      </a:r>
                    </a:p>
                  </a:txBody>
                  <a:tcPr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xmlns="" val="10002"/>
                  </a:ext>
                </a:extLst>
              </a:tr>
              <a:tr h="609532">
                <a:tc vMerge="1">
                  <a:txBody>
                    <a:bodyPr/>
                    <a:lstStyle/>
                    <a:p>
                      <a:endParaRPr lang="en-GB" dirty="0"/>
                    </a:p>
                  </a:txBody>
                  <a:tcPr anchor="ct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txBody>
                  <a:tcPr anchor="ctr">
                    <a:solidFill>
                      <a:srgbClr val="E9EDF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a:t>1,320’</a:t>
                      </a:r>
                    </a:p>
                    <a:p>
                      <a:pPr marL="0" marR="0" indent="0" algn="ctr" defTabSz="914400" rtl="0" eaLnBrk="1" fontAlgn="auto" latinLnBrk="0" hangingPunct="1">
                        <a:lnSpc>
                          <a:spcPct val="100000"/>
                        </a:lnSpc>
                        <a:spcBef>
                          <a:spcPts val="0"/>
                        </a:spcBef>
                        <a:spcAft>
                          <a:spcPts val="0"/>
                        </a:spcAft>
                        <a:buClrTx/>
                        <a:buSzTx/>
                        <a:buFontTx/>
                        <a:buNone/>
                        <a:tabLst/>
                        <a:defRPr/>
                      </a:pPr>
                      <a:r>
                        <a:rPr lang="en-US" sz="1050" dirty="0"/>
                        <a:t>At </a:t>
                      </a:r>
                      <a:r>
                        <a:rPr lang="en-US" sz="1050" u="sng" dirty="0"/>
                        <a:t>45 mph or </a:t>
                      </a:r>
                      <a:r>
                        <a:rPr lang="en-US" sz="1050" u="sng" dirty="0" smtClean="0"/>
                        <a:t>less</a:t>
                      </a:r>
                      <a:endParaRPr lang="en-US" sz="1050" dirty="0"/>
                    </a:p>
                  </a:txBody>
                  <a:tcPr anchor="ctr">
                    <a:solidFill>
                      <a:srgbClr val="E9EDF4"/>
                    </a:solidFill>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baseline="30000" dirty="0"/>
                    </a:p>
                  </a:txBody>
                  <a:tcPr anchor="ctr">
                    <a:solidFill>
                      <a:srgbClr val="E9EDF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baseline="30000" dirty="0"/>
                    </a:p>
                  </a:txBody>
                  <a:tcPr anchor="ctr">
                    <a:solidFill>
                      <a:srgbClr val="E9EDF4"/>
                    </a:solidFill>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baseline="30000" dirty="0"/>
                    </a:p>
                  </a:txBody>
                  <a:tcPr anchor="ctr">
                    <a:solidFill>
                      <a:srgbClr val="E9EDF4"/>
                    </a:solidFill>
                  </a:tcPr>
                </a:tc>
                <a:tc vMerge="1">
                  <a:txBody>
                    <a:bodyPr/>
                    <a:lstStyle/>
                    <a:p>
                      <a:endParaRPr lang="en-US" dirty="0"/>
                    </a:p>
                  </a:txBody>
                  <a:tcPr anchor="ctr">
                    <a:solidFill>
                      <a:srgbClr val="E9EDF4"/>
                    </a:solidFill>
                  </a:tcPr>
                </a:tc>
                <a:extLst>
                  <a:ext uri="{0D108BD9-81ED-4DB2-BD59-A6C34878D82A}">
                    <a16:rowId xmlns:a16="http://schemas.microsoft.com/office/drawing/2014/main" xmlns="" val="10003"/>
                  </a:ext>
                </a:extLst>
              </a:tr>
            </a:tbl>
          </a:graphicData>
        </a:graphic>
      </p:graphicFrame>
      <p:pic>
        <p:nvPicPr>
          <p:cNvPr id="4" name="Slide 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48800" y="2890345"/>
            <a:ext cx="609600" cy="609600"/>
          </a:xfrm>
          <a:prstGeom prst="rect">
            <a:avLst/>
          </a:prstGeom>
        </p:spPr>
      </p:pic>
    </p:spTree>
    <p:extLst>
      <p:ext uri="{BB962C8B-B14F-4D97-AF65-F5344CB8AC3E}">
        <p14:creationId xmlns:p14="http://schemas.microsoft.com/office/powerpoint/2010/main" val="201856632"/>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940" fill="hold"/>
                                        <p:tgtEl>
                                          <p:spTgt spid="4"/>
                                        </p:tgtEl>
                                      </p:cBhvr>
                                    </p:cmd>
                                  </p:childTnLst>
                                </p:cTn>
                              </p:par>
                              <p:par>
                                <p:cTn id="7" presetID="53" presetClass="entr" presetSubtype="16" fill="hold" nodeType="withEffect">
                                  <p:stCondLst>
                                    <p:cond delay="22000"/>
                                  </p:stCondLst>
                                  <p:childTnLst>
                                    <p:set>
                                      <p:cBhvr>
                                        <p:cTn id="8" dur="1" fill="hold">
                                          <p:stCondLst>
                                            <p:cond delay="0"/>
                                          </p:stCondLst>
                                        </p:cTn>
                                        <p:tgtEl>
                                          <p:spTgt spid="5"/>
                                        </p:tgtEl>
                                        <p:attrNameLst>
                                          <p:attrName>style.visibility</p:attrName>
                                        </p:attrNameLst>
                                      </p:cBhvr>
                                      <p:to>
                                        <p:strVal val="visible"/>
                                      </p:to>
                                    </p:set>
                                    <p:anim calcmode="lin" valueType="num">
                                      <p:cBhvr>
                                        <p:cTn id="9" dur="2500" fill="hold"/>
                                        <p:tgtEl>
                                          <p:spTgt spid="5"/>
                                        </p:tgtEl>
                                        <p:attrNameLst>
                                          <p:attrName>ppt_w</p:attrName>
                                        </p:attrNameLst>
                                      </p:cBhvr>
                                      <p:tavLst>
                                        <p:tav tm="0">
                                          <p:val>
                                            <p:fltVal val="0"/>
                                          </p:val>
                                        </p:tav>
                                        <p:tav tm="100000">
                                          <p:val>
                                            <p:strVal val="#ppt_w"/>
                                          </p:val>
                                        </p:tav>
                                      </p:tavLst>
                                    </p:anim>
                                    <p:anim calcmode="lin" valueType="num">
                                      <p:cBhvr>
                                        <p:cTn id="10" dur="2500" fill="hold"/>
                                        <p:tgtEl>
                                          <p:spTgt spid="5"/>
                                        </p:tgtEl>
                                        <p:attrNameLst>
                                          <p:attrName>ppt_h</p:attrName>
                                        </p:attrNameLst>
                                      </p:cBhvr>
                                      <p:tavLst>
                                        <p:tav tm="0">
                                          <p:val>
                                            <p:fltVal val="0"/>
                                          </p:val>
                                        </p:tav>
                                        <p:tav tm="100000">
                                          <p:val>
                                            <p:strVal val="#ppt_h"/>
                                          </p:val>
                                        </p:tav>
                                      </p:tavLst>
                                    </p:anim>
                                    <p:animEffect transition="in" filter="fade">
                                      <p:cBhvr>
                                        <p:cTn id="11" dur="2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PD&amp;E</a:t>
            </a:r>
            <a:r>
              <a:rPr lang="en-US" dirty="0"/>
              <a:t> STUDY PROCESS</a:t>
            </a:r>
            <a:endParaRPr lang="en-GB" dirty="0"/>
          </a:p>
        </p:txBody>
      </p:sp>
      <p:sp>
        <p:nvSpPr>
          <p:cNvPr id="6" name="Content Placeholder 5"/>
          <p:cNvSpPr>
            <a:spLocks noGrp="1"/>
          </p:cNvSpPr>
          <p:nvPr>
            <p:ph idx="1"/>
          </p:nvPr>
        </p:nvSpPr>
        <p:spPr>
          <a:xfrm>
            <a:off x="219456" y="1066800"/>
            <a:ext cx="8705088" cy="5259070"/>
          </a:xfrm>
        </p:spPr>
        <p:txBody>
          <a:bodyPr>
            <a:normAutofit/>
          </a:bodyPr>
          <a:lstStyle/>
          <a:p>
            <a:pPr>
              <a:buFont typeface="Wingdings" panose="05000000000000000000" pitchFamily="2" charset="2"/>
              <a:buChar char="§"/>
            </a:pPr>
            <a:r>
              <a:rPr lang="en-US" sz="2800" dirty="0"/>
              <a:t>Re-evaluation of the original PD&amp;E Study approved by the Federal Highway Administration on March 24, 1994</a:t>
            </a:r>
          </a:p>
          <a:p>
            <a:pPr>
              <a:lnSpc>
                <a:spcPct val="150000"/>
              </a:lnSpc>
              <a:buFont typeface="Wingdings" panose="05000000000000000000" pitchFamily="2" charset="2"/>
              <a:buChar char="§"/>
            </a:pPr>
            <a:r>
              <a:rPr lang="en-US" sz="2800" dirty="0"/>
              <a:t>Focuses on changed conditions</a:t>
            </a:r>
          </a:p>
          <a:p>
            <a:pPr>
              <a:lnSpc>
                <a:spcPct val="150000"/>
              </a:lnSpc>
              <a:buFont typeface="Wingdings" panose="05000000000000000000" pitchFamily="2" charset="2"/>
              <a:buChar char="§"/>
            </a:pPr>
            <a:r>
              <a:rPr lang="en-US" sz="2800" dirty="0"/>
              <a:t>Re-evaluation of proposed improvements includes:</a:t>
            </a:r>
          </a:p>
          <a:p>
            <a:pPr lvl="1">
              <a:buFont typeface="Wingdings" panose="05000000000000000000" pitchFamily="2" charset="2"/>
              <a:buChar char="§"/>
            </a:pPr>
            <a:r>
              <a:rPr lang="en-US" sz="2400" dirty="0">
                <a:solidFill>
                  <a:schemeClr val="tx2"/>
                </a:solidFill>
              </a:rPr>
              <a:t>Costs</a:t>
            </a:r>
          </a:p>
          <a:p>
            <a:pPr lvl="1">
              <a:buFont typeface="Wingdings" panose="05000000000000000000" pitchFamily="2" charset="2"/>
              <a:buChar char="§"/>
            </a:pPr>
            <a:r>
              <a:rPr lang="en-US" sz="2400" dirty="0">
                <a:solidFill>
                  <a:schemeClr val="tx2"/>
                </a:solidFill>
              </a:rPr>
              <a:t>Engineering aspects</a:t>
            </a:r>
          </a:p>
          <a:p>
            <a:pPr lvl="1">
              <a:buFont typeface="Wingdings" panose="05000000000000000000" pitchFamily="2" charset="2"/>
              <a:buChar char="§"/>
            </a:pPr>
            <a:r>
              <a:rPr lang="en-US" sz="2400" dirty="0">
                <a:solidFill>
                  <a:schemeClr val="tx2"/>
                </a:solidFill>
              </a:rPr>
              <a:t>Environmental aspects</a:t>
            </a:r>
          </a:p>
          <a:p>
            <a:pPr lvl="1">
              <a:buFont typeface="Wingdings" panose="05000000000000000000" pitchFamily="2" charset="2"/>
              <a:buChar char="§"/>
            </a:pPr>
            <a:r>
              <a:rPr lang="en-US" sz="2400" dirty="0">
                <a:solidFill>
                  <a:schemeClr val="tx2"/>
                </a:solidFill>
              </a:rPr>
              <a:t>Public and agency input</a:t>
            </a:r>
          </a:p>
        </p:txBody>
      </p:sp>
      <p:pic>
        <p:nvPicPr>
          <p:cNvPr id="3" name="Slide 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01200" y="3124200"/>
            <a:ext cx="609600" cy="609600"/>
          </a:xfrm>
          <a:prstGeom prst="rect">
            <a:avLst/>
          </a:prstGeom>
        </p:spPr>
      </p:pic>
    </p:spTree>
    <p:extLst>
      <p:ext uri="{BB962C8B-B14F-4D97-AF65-F5344CB8AC3E}">
        <p14:creationId xmlns:p14="http://schemas.microsoft.com/office/powerpoint/2010/main" val="2009303373"/>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8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09" y="53165"/>
            <a:ext cx="6553201" cy="863600"/>
          </a:xfrm>
        </p:spPr>
        <p:txBody>
          <a:bodyPr/>
          <a:lstStyle/>
          <a:p>
            <a:pPr>
              <a:lnSpc>
                <a:spcPts val="3600"/>
              </a:lnSpc>
            </a:pPr>
            <a:r>
              <a:rPr lang="en-US" dirty="0"/>
              <a:t>ENVIRONMENTAL </a:t>
            </a:r>
            <a:r>
              <a:rPr lang="en-US" dirty="0" smtClean="0"/>
              <a:t>STUDIES</a:t>
            </a:r>
            <a:endParaRPr lang="en-US" dirty="0"/>
          </a:p>
        </p:txBody>
      </p:sp>
      <p:sp>
        <p:nvSpPr>
          <p:cNvPr id="4" name="Content Placeholder 3"/>
          <p:cNvSpPr txBox="1">
            <a:spLocks noGrp="1"/>
          </p:cNvSpPr>
          <p:nvPr>
            <p:ph idx="1"/>
          </p:nvPr>
        </p:nvSpPr>
        <p:spPr>
          <a:xfrm>
            <a:off x="419100" y="1271397"/>
            <a:ext cx="6019800" cy="2326791"/>
          </a:xfrm>
          <a:prstGeom prst="rect">
            <a:avLst/>
          </a:prstGeom>
          <a:noFill/>
        </p:spPr>
        <p:txBody>
          <a:bodyPr wrap="square" rtlCol="0">
            <a:spAutoFit/>
          </a:bodyPr>
          <a:lstStyle/>
          <a:p>
            <a:pPr marL="0" indent="0">
              <a:buNone/>
            </a:pPr>
            <a:r>
              <a:rPr lang="en-US" altLang="en-US" sz="2200" b="1" dirty="0"/>
              <a:t>This </a:t>
            </a:r>
            <a:r>
              <a:rPr lang="en-US" altLang="en-US" sz="2200" b="1" dirty="0" err="1"/>
              <a:t>PD&amp;E</a:t>
            </a:r>
            <a:r>
              <a:rPr lang="en-US" altLang="en-US" sz="2200" b="1" dirty="0"/>
              <a:t> Study Re-evaluation </a:t>
            </a:r>
            <a:r>
              <a:rPr lang="en-US" altLang="en-US" sz="2200" b="1" dirty="0" smtClean="0"/>
              <a:t>includes:</a:t>
            </a:r>
            <a:r>
              <a:rPr lang="en-US" altLang="en-US" sz="2200" dirty="0" smtClean="0"/>
              <a:t/>
            </a:r>
            <a:br>
              <a:rPr lang="en-US" altLang="en-US" sz="2200" dirty="0" smtClean="0"/>
            </a:br>
            <a:endParaRPr lang="en-US" altLang="en-US" sz="2200" dirty="0"/>
          </a:p>
          <a:p>
            <a:pPr>
              <a:buFont typeface="Wingdings" panose="05000000000000000000" pitchFamily="2" charset="2"/>
              <a:buChar char="§"/>
            </a:pPr>
            <a:r>
              <a:rPr lang="en-US" sz="2200" dirty="0" smtClean="0"/>
              <a:t>Comprehensive </a:t>
            </a:r>
            <a:r>
              <a:rPr lang="en-US" sz="2200" dirty="0"/>
              <a:t>evaluation of the proposed </a:t>
            </a:r>
            <a:r>
              <a:rPr lang="en-US" sz="2200" dirty="0" smtClean="0"/>
              <a:t>improvements</a:t>
            </a:r>
            <a:endParaRPr lang="en-US" sz="2200" dirty="0"/>
          </a:p>
          <a:p>
            <a:pPr>
              <a:buFont typeface="Wingdings" panose="05000000000000000000" pitchFamily="2" charset="2"/>
              <a:buChar char="§"/>
            </a:pPr>
            <a:r>
              <a:rPr lang="en-US" altLang="en-US" sz="2200" dirty="0"/>
              <a:t>E</a:t>
            </a:r>
            <a:r>
              <a:rPr lang="en-US" altLang="en-US" sz="2200" dirty="0" smtClean="0"/>
              <a:t>valuation </a:t>
            </a:r>
            <a:r>
              <a:rPr lang="en-US" altLang="en-US" sz="2200" dirty="0"/>
              <a:t>of economic, socio-cultural and natural environment effects</a:t>
            </a:r>
          </a:p>
        </p:txBody>
      </p:sp>
      <p:pic>
        <p:nvPicPr>
          <p:cNvPr id="1026" name="Picture 2" descr="Image result for Wood Stork"/>
          <p:cNvPicPr>
            <a:picLocks noChangeAspect="1" noChangeArrowheads="1"/>
          </p:cNvPicPr>
          <p:nvPr/>
        </p:nvPicPr>
        <p:blipFill rotWithShape="1">
          <a:blip r:embed="rId5">
            <a:extLst>
              <a:ext uri="{28A0092B-C50C-407E-A947-70E740481C1C}">
                <a14:useLocalDpi xmlns:a14="http://schemas.microsoft.com/office/drawing/2010/main" val="0"/>
              </a:ext>
            </a:extLst>
          </a:blip>
          <a:srcRect l="5412" t="3334" r="5412" b="14689"/>
          <a:stretch/>
        </p:blipFill>
        <p:spPr bwMode="auto">
          <a:xfrm>
            <a:off x="6342413" y="990600"/>
            <a:ext cx="2695719" cy="16519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2413" y="2739265"/>
            <a:ext cx="1268278" cy="1766136"/>
          </a:xfrm>
          <a:prstGeom prst="rect">
            <a:avLst/>
          </a:prstGeom>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t="5091" b="12419"/>
          <a:stretch/>
        </p:blipFill>
        <p:spPr>
          <a:xfrm>
            <a:off x="7725951" y="3793038"/>
            <a:ext cx="1312181" cy="706208"/>
          </a:xfrm>
          <a:prstGeom prst="rect">
            <a:avLst/>
          </a:prstGeom>
        </p:spPr>
      </p:pic>
      <p:pic>
        <p:nvPicPr>
          <p:cNvPr id="7" name="Picture 6"/>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bwMode="auto">
          <a:xfrm>
            <a:off x="7743566" y="2734368"/>
            <a:ext cx="1294566" cy="98575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9" cstate="print">
            <a:extLst>
              <a:ext uri="{28A0092B-C50C-407E-A947-70E740481C1C}">
                <a14:useLocalDpi xmlns:a14="http://schemas.microsoft.com/office/drawing/2010/main" val="0"/>
              </a:ext>
            </a:extLst>
          </a:blip>
          <a:srcRect l="13495" t="11667" r="9380" b="11667"/>
          <a:stretch/>
        </p:blipFill>
        <p:spPr>
          <a:xfrm>
            <a:off x="9906000" y="2091124"/>
            <a:ext cx="1085607" cy="1525867"/>
          </a:xfrm>
          <a:prstGeom prst="rect">
            <a:avLst/>
          </a:prstGeom>
        </p:spPr>
      </p:pic>
      <p:pic>
        <p:nvPicPr>
          <p:cNvPr id="3" name="Picture 2" descr="Image result for American alligato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11913" r="15595" b="3630"/>
          <a:stretch/>
        </p:blipFill>
        <p:spPr bwMode="auto">
          <a:xfrm>
            <a:off x="6342413" y="4601175"/>
            <a:ext cx="2713333" cy="16910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etlands in Orlando, FL"/>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00200" y="3742367"/>
            <a:ext cx="3507116" cy="2361823"/>
          </a:xfrm>
          <a:prstGeom prst="rect">
            <a:avLst/>
          </a:prstGeom>
          <a:noFill/>
          <a:extLst>
            <a:ext uri="{909E8E84-426E-40DD-AFC4-6F175D3DCCD1}">
              <a14:hiddenFill xmlns:a14="http://schemas.microsoft.com/office/drawing/2010/main">
                <a:solidFill>
                  <a:srgbClr val="FFFFFF"/>
                </a:solidFill>
              </a14:hiddenFill>
            </a:ext>
          </a:extLst>
        </p:spPr>
      </p:pic>
      <p:pic>
        <p:nvPicPr>
          <p:cNvPr id="9" name="Slide 2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791906" y="4201321"/>
            <a:ext cx="609600" cy="609600"/>
          </a:xfrm>
          <a:prstGeom prst="rect">
            <a:avLst/>
          </a:prstGeom>
        </p:spPr>
      </p:pic>
    </p:spTree>
    <p:extLst>
      <p:ext uri="{BB962C8B-B14F-4D97-AF65-F5344CB8AC3E}">
        <p14:creationId xmlns:p14="http://schemas.microsoft.com/office/powerpoint/2010/main" val="2408854613"/>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285" fill="hold"/>
                                        <p:tgtEl>
                                          <p:spTgt spid="9"/>
                                        </p:tgtEl>
                                      </p:cBhvr>
                                    </p:cmd>
                                  </p:childTnLst>
                                </p:cTn>
                              </p:par>
                              <p:par>
                                <p:cTn id="7" presetID="10" presetClass="entr" presetSubtype="0" fill="hold" grpId="0" nodeType="withEffect">
                                  <p:stCondLst>
                                    <p:cond delay="200"/>
                                  </p:stCondLst>
                                  <p:childTnLst>
                                    <p:set>
                                      <p:cBhvr>
                                        <p:cTn id="8" dur="1" fill="hold">
                                          <p:stCondLst>
                                            <p:cond delay="0"/>
                                          </p:stCondLst>
                                        </p:cTn>
                                        <p:tgtEl>
                                          <p:spTgt spid="4">
                                            <p:txEl>
                                              <p:pRg st="0" end="0"/>
                                            </p:txEl>
                                          </p:spTgt>
                                        </p:tgtEl>
                                        <p:attrNameLst>
                                          <p:attrName>style.visibility</p:attrName>
                                        </p:attrNameLst>
                                      </p:cBhvr>
                                      <p:to>
                                        <p:strVal val="visible"/>
                                      </p:to>
                                    </p:set>
                                    <p:animEffect transition="in" filter="fade">
                                      <p:cBhvr>
                                        <p:cTn id="9" dur="1600"/>
                                        <p:tgtEl>
                                          <p:spTgt spid="4">
                                            <p:txEl>
                                              <p:pRg st="0" end="0"/>
                                            </p:txEl>
                                          </p:spTgt>
                                        </p:tgtEl>
                                      </p:cBhvr>
                                    </p:animEffect>
                                  </p:childTnLst>
                                </p:cTn>
                              </p:par>
                              <p:par>
                                <p:cTn id="10" presetID="10" presetClass="entr" presetSubtype="0" fill="hold" grpId="0" nodeType="withEffect">
                                  <p:stCondLst>
                                    <p:cond delay="20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600"/>
                                        <p:tgtEl>
                                          <p:spTgt spid="4">
                                            <p:txEl>
                                              <p:pRg st="1" end="1"/>
                                            </p:txEl>
                                          </p:spTgt>
                                        </p:tgtEl>
                                      </p:cBhvr>
                                    </p:animEffect>
                                  </p:childTnLst>
                                </p:cTn>
                              </p:par>
                              <p:par>
                                <p:cTn id="13" presetID="10" presetClass="entr" presetSubtype="0" fill="hold" grpId="0" nodeType="withEffect">
                                  <p:stCondLst>
                                    <p:cond delay="20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1600"/>
                                        <p:tgtEl>
                                          <p:spTgt spid="4">
                                            <p:txEl>
                                              <p:pRg st="2" end="2"/>
                                            </p:txEl>
                                          </p:spTgt>
                                        </p:tgtEl>
                                      </p:cBhvr>
                                    </p:animEffect>
                                  </p:childTnLst>
                                </p:cTn>
                              </p:par>
                              <p:par>
                                <p:cTn id="16" presetID="55"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2000" fill="hold"/>
                                        <p:tgtEl>
                                          <p:spTgt spid="5"/>
                                        </p:tgtEl>
                                        <p:attrNameLst>
                                          <p:attrName>ppt_w</p:attrName>
                                        </p:attrNameLst>
                                      </p:cBhvr>
                                      <p:tavLst>
                                        <p:tav tm="0">
                                          <p:val>
                                            <p:strVal val="#ppt_w*0.70"/>
                                          </p:val>
                                        </p:tav>
                                        <p:tav tm="100000">
                                          <p:val>
                                            <p:strVal val="#ppt_w"/>
                                          </p:val>
                                        </p:tav>
                                      </p:tavLst>
                                    </p:anim>
                                    <p:anim calcmode="lin" valueType="num">
                                      <p:cBhvr>
                                        <p:cTn id="19" dur="2000" fill="hold"/>
                                        <p:tgtEl>
                                          <p:spTgt spid="5"/>
                                        </p:tgtEl>
                                        <p:attrNameLst>
                                          <p:attrName>ppt_h</p:attrName>
                                        </p:attrNameLst>
                                      </p:cBhvr>
                                      <p:tavLst>
                                        <p:tav tm="0">
                                          <p:val>
                                            <p:strVal val="#ppt_h"/>
                                          </p:val>
                                        </p:tav>
                                        <p:tav tm="100000">
                                          <p:val>
                                            <p:strVal val="#ppt_h"/>
                                          </p:val>
                                        </p:tav>
                                      </p:tavLst>
                                    </p:anim>
                                    <p:animEffect transition="in" filter="fade">
                                      <p:cBhvr>
                                        <p:cTn id="20" dur="2000"/>
                                        <p:tgtEl>
                                          <p:spTgt spid="5"/>
                                        </p:tgtEl>
                                      </p:cBhvr>
                                    </p:animEffect>
                                  </p:childTnLst>
                                </p:cTn>
                              </p:par>
                              <p:par>
                                <p:cTn id="21" presetID="55"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2000" fill="hold"/>
                                        <p:tgtEl>
                                          <p:spTgt spid="7"/>
                                        </p:tgtEl>
                                        <p:attrNameLst>
                                          <p:attrName>ppt_w</p:attrName>
                                        </p:attrNameLst>
                                      </p:cBhvr>
                                      <p:tavLst>
                                        <p:tav tm="0">
                                          <p:val>
                                            <p:strVal val="#ppt_w*0.70"/>
                                          </p:val>
                                        </p:tav>
                                        <p:tav tm="100000">
                                          <p:val>
                                            <p:strVal val="#ppt_w"/>
                                          </p:val>
                                        </p:tav>
                                      </p:tavLst>
                                    </p:anim>
                                    <p:anim calcmode="lin" valueType="num">
                                      <p:cBhvr>
                                        <p:cTn id="24" dur="2000" fill="hold"/>
                                        <p:tgtEl>
                                          <p:spTgt spid="7"/>
                                        </p:tgtEl>
                                        <p:attrNameLst>
                                          <p:attrName>ppt_h</p:attrName>
                                        </p:attrNameLst>
                                      </p:cBhvr>
                                      <p:tavLst>
                                        <p:tav tm="0">
                                          <p:val>
                                            <p:strVal val="#ppt_h"/>
                                          </p:val>
                                        </p:tav>
                                        <p:tav tm="100000">
                                          <p:val>
                                            <p:strVal val="#ppt_h"/>
                                          </p:val>
                                        </p:tav>
                                      </p:tavLst>
                                    </p:anim>
                                    <p:animEffect transition="in" filter="fade">
                                      <p:cBhvr>
                                        <p:cTn id="25" dur="2000"/>
                                        <p:tgtEl>
                                          <p:spTgt spid="7"/>
                                        </p:tgtEl>
                                      </p:cBhvr>
                                    </p:animEffect>
                                  </p:childTnLst>
                                </p:cTn>
                              </p:par>
                              <p:par>
                                <p:cTn id="26" presetID="55" presetClass="entr" presetSubtype="0" fill="hold" nodeType="withEffect">
                                  <p:stCondLst>
                                    <p:cond delay="0"/>
                                  </p:stCondLst>
                                  <p:childTnLst>
                                    <p:set>
                                      <p:cBhvr>
                                        <p:cTn id="27" dur="1" fill="hold">
                                          <p:stCondLst>
                                            <p:cond delay="0"/>
                                          </p:stCondLst>
                                        </p:cTn>
                                        <p:tgtEl>
                                          <p:spTgt spid="1026"/>
                                        </p:tgtEl>
                                        <p:attrNameLst>
                                          <p:attrName>style.visibility</p:attrName>
                                        </p:attrNameLst>
                                      </p:cBhvr>
                                      <p:to>
                                        <p:strVal val="visible"/>
                                      </p:to>
                                    </p:set>
                                    <p:anim calcmode="lin" valueType="num">
                                      <p:cBhvr>
                                        <p:cTn id="28" dur="2000" fill="hold"/>
                                        <p:tgtEl>
                                          <p:spTgt spid="1026"/>
                                        </p:tgtEl>
                                        <p:attrNameLst>
                                          <p:attrName>ppt_w</p:attrName>
                                        </p:attrNameLst>
                                      </p:cBhvr>
                                      <p:tavLst>
                                        <p:tav tm="0">
                                          <p:val>
                                            <p:strVal val="#ppt_w*0.70"/>
                                          </p:val>
                                        </p:tav>
                                        <p:tav tm="100000">
                                          <p:val>
                                            <p:strVal val="#ppt_w"/>
                                          </p:val>
                                        </p:tav>
                                      </p:tavLst>
                                    </p:anim>
                                    <p:anim calcmode="lin" valueType="num">
                                      <p:cBhvr>
                                        <p:cTn id="29" dur="2000" fill="hold"/>
                                        <p:tgtEl>
                                          <p:spTgt spid="1026"/>
                                        </p:tgtEl>
                                        <p:attrNameLst>
                                          <p:attrName>ppt_h</p:attrName>
                                        </p:attrNameLst>
                                      </p:cBhvr>
                                      <p:tavLst>
                                        <p:tav tm="0">
                                          <p:val>
                                            <p:strVal val="#ppt_h"/>
                                          </p:val>
                                        </p:tav>
                                        <p:tav tm="100000">
                                          <p:val>
                                            <p:strVal val="#ppt_h"/>
                                          </p:val>
                                        </p:tav>
                                      </p:tavLst>
                                    </p:anim>
                                    <p:animEffect transition="in" filter="fade">
                                      <p:cBhvr>
                                        <p:cTn id="30" dur="2000"/>
                                        <p:tgtEl>
                                          <p:spTgt spid="1026"/>
                                        </p:tgtEl>
                                      </p:cBhvr>
                                    </p:animEffect>
                                  </p:childTnLst>
                                </p:cTn>
                              </p:par>
                              <p:par>
                                <p:cTn id="31" presetID="55"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2000" fill="hold"/>
                                        <p:tgtEl>
                                          <p:spTgt spid="3"/>
                                        </p:tgtEl>
                                        <p:attrNameLst>
                                          <p:attrName>ppt_w</p:attrName>
                                        </p:attrNameLst>
                                      </p:cBhvr>
                                      <p:tavLst>
                                        <p:tav tm="0">
                                          <p:val>
                                            <p:strVal val="#ppt_w*0.70"/>
                                          </p:val>
                                        </p:tav>
                                        <p:tav tm="100000">
                                          <p:val>
                                            <p:strVal val="#ppt_w"/>
                                          </p:val>
                                        </p:tav>
                                      </p:tavLst>
                                    </p:anim>
                                    <p:anim calcmode="lin" valueType="num">
                                      <p:cBhvr>
                                        <p:cTn id="34" dur="2000" fill="hold"/>
                                        <p:tgtEl>
                                          <p:spTgt spid="3"/>
                                        </p:tgtEl>
                                        <p:attrNameLst>
                                          <p:attrName>ppt_h</p:attrName>
                                        </p:attrNameLst>
                                      </p:cBhvr>
                                      <p:tavLst>
                                        <p:tav tm="0">
                                          <p:val>
                                            <p:strVal val="#ppt_h"/>
                                          </p:val>
                                        </p:tav>
                                        <p:tav tm="100000">
                                          <p:val>
                                            <p:strVal val="#ppt_h"/>
                                          </p:val>
                                        </p:tav>
                                      </p:tavLst>
                                    </p:anim>
                                    <p:animEffect transition="in" filter="fade">
                                      <p:cBhvr>
                                        <p:cTn id="35" dur="2000"/>
                                        <p:tgtEl>
                                          <p:spTgt spid="3"/>
                                        </p:tgtEl>
                                      </p:cBhvr>
                                    </p:animEffect>
                                  </p:childTnLst>
                                </p:cTn>
                              </p:par>
                              <p:par>
                                <p:cTn id="36" presetID="4" presetClass="entr" presetSubtype="16" fill="hold" nodeType="withEffect">
                                  <p:stCondLst>
                                    <p:cond delay="0"/>
                                  </p:stCondLst>
                                  <p:childTnLst>
                                    <p:set>
                                      <p:cBhvr>
                                        <p:cTn id="37" dur="1" fill="hold">
                                          <p:stCondLst>
                                            <p:cond delay="0"/>
                                          </p:stCondLst>
                                        </p:cTn>
                                        <p:tgtEl>
                                          <p:spTgt spid="1028"/>
                                        </p:tgtEl>
                                        <p:attrNameLst>
                                          <p:attrName>style.visibility</p:attrName>
                                        </p:attrNameLst>
                                      </p:cBhvr>
                                      <p:to>
                                        <p:strVal val="visible"/>
                                      </p:to>
                                    </p:set>
                                    <p:animEffect transition="in" filter="box(in)">
                                      <p:cBhvr>
                                        <p:cTn id="38" dur="1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9" fill="hold" display="0">
                  <p:stCondLst>
                    <p:cond delay="indefinite"/>
                  </p:stCondLst>
                  <p:endCondLst>
                    <p:cond evt="onStopAudio" delay="0">
                      <p:tgtEl>
                        <p:sldTgt/>
                      </p:tgtEl>
                    </p:cond>
                  </p:endCondLst>
                </p:cTn>
                <p:tgtEl>
                  <p:spTgt spid="9"/>
                </p:tgtEl>
              </p:cMediaNode>
            </p:audio>
          </p:childTnLst>
        </p:cTn>
      </p:par>
    </p:tnLst>
    <p:bldLst>
      <p:bldP spid="4"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09" y="53165"/>
            <a:ext cx="6553201" cy="863600"/>
          </a:xfrm>
        </p:spPr>
        <p:txBody>
          <a:bodyPr/>
          <a:lstStyle/>
          <a:p>
            <a:pPr>
              <a:lnSpc>
                <a:spcPts val="3600"/>
              </a:lnSpc>
            </a:pPr>
            <a:r>
              <a:rPr lang="en-US" dirty="0"/>
              <a:t>ENVIRONMENTAL </a:t>
            </a:r>
            <a:r>
              <a:rPr lang="en-US" dirty="0" smtClean="0"/>
              <a:t>STUDIES</a:t>
            </a:r>
            <a:br>
              <a:rPr lang="en-US" dirty="0" smtClean="0"/>
            </a:br>
            <a:r>
              <a:rPr lang="en-GB" dirty="0"/>
              <a:t>SOCIO-ECONOMIC EFFECTS</a:t>
            </a:r>
            <a:endParaRPr lang="en-US" dirty="0"/>
          </a:p>
        </p:txBody>
      </p:sp>
      <p:sp>
        <p:nvSpPr>
          <p:cNvPr id="6" name="Content Placeholder 5"/>
          <p:cNvSpPr>
            <a:spLocks noGrp="1"/>
          </p:cNvSpPr>
          <p:nvPr>
            <p:ph idx="1"/>
          </p:nvPr>
        </p:nvSpPr>
        <p:spPr>
          <a:xfrm>
            <a:off x="152400" y="1271671"/>
            <a:ext cx="4572000" cy="4525963"/>
          </a:xfrm>
        </p:spPr>
        <p:txBody>
          <a:bodyPr/>
          <a:lstStyle/>
          <a:p>
            <a:pPr>
              <a:buFont typeface="Wingdings" panose="05000000000000000000" pitchFamily="2" charset="2"/>
              <a:buChar char="§"/>
            </a:pPr>
            <a:r>
              <a:rPr lang="en-US" sz="2800" b="1" dirty="0"/>
              <a:t>Potential Relocations</a:t>
            </a:r>
          </a:p>
          <a:p>
            <a:pPr lvl="1" algn="just"/>
            <a:r>
              <a:rPr lang="en-US" sz="2400" dirty="0" smtClean="0">
                <a:solidFill>
                  <a:schemeClr val="tx2"/>
                </a:solidFill>
              </a:rPr>
              <a:t>120 </a:t>
            </a:r>
            <a:r>
              <a:rPr lang="en-US" sz="2400" dirty="0">
                <a:solidFill>
                  <a:schemeClr val="tx2"/>
                </a:solidFill>
              </a:rPr>
              <a:t>residential relocations</a:t>
            </a:r>
          </a:p>
          <a:p>
            <a:pPr lvl="1" algn="just"/>
            <a:r>
              <a:rPr lang="en-US" sz="2400" dirty="0" smtClean="0">
                <a:solidFill>
                  <a:schemeClr val="tx2"/>
                </a:solidFill>
              </a:rPr>
              <a:t>110 </a:t>
            </a:r>
            <a:r>
              <a:rPr lang="en-US" sz="2400" dirty="0">
                <a:solidFill>
                  <a:schemeClr val="tx2"/>
                </a:solidFill>
              </a:rPr>
              <a:t>business relocations</a:t>
            </a:r>
          </a:p>
          <a:p>
            <a:pPr lvl="1"/>
            <a:r>
              <a:rPr lang="en-US" sz="2400" dirty="0">
                <a:solidFill>
                  <a:schemeClr val="tx2"/>
                </a:solidFill>
              </a:rPr>
              <a:t>Right-of-way acquisition in accordance with </a:t>
            </a:r>
            <a:r>
              <a:rPr lang="en-US" sz="2400" dirty="0" smtClean="0">
                <a:solidFill>
                  <a:schemeClr val="tx2"/>
                </a:solidFill>
              </a:rPr>
              <a:t/>
            </a:r>
            <a:br>
              <a:rPr lang="en-US" sz="2400" dirty="0" smtClean="0">
                <a:solidFill>
                  <a:schemeClr val="tx2"/>
                </a:solidFill>
              </a:rPr>
            </a:br>
            <a:r>
              <a:rPr lang="en-US" sz="2400" dirty="0" smtClean="0">
                <a:solidFill>
                  <a:schemeClr val="tx2"/>
                </a:solidFill>
              </a:rPr>
              <a:t>Uniform Act</a:t>
            </a:r>
            <a:endParaRPr lang="en-US" sz="2400" dirty="0">
              <a:solidFill>
                <a:schemeClr val="tx2"/>
              </a:solidFill>
            </a:endParaRPr>
          </a:p>
          <a:p>
            <a:pPr lvl="2">
              <a:buFont typeface="Wingdings" panose="05000000000000000000" pitchFamily="2" charset="2"/>
              <a:buChar char="§"/>
            </a:pPr>
            <a:r>
              <a:rPr lang="en-US" sz="2000" dirty="0">
                <a:solidFill>
                  <a:schemeClr val="tx2"/>
                </a:solidFill>
              </a:rPr>
              <a:t>Relocation Assistance</a:t>
            </a:r>
          </a:p>
          <a:p>
            <a:pPr lvl="2">
              <a:buFont typeface="Wingdings" panose="05000000000000000000" pitchFamily="2" charset="2"/>
              <a:buChar char="§"/>
            </a:pPr>
            <a:r>
              <a:rPr lang="en-US" sz="2000" dirty="0">
                <a:solidFill>
                  <a:schemeClr val="tx2"/>
                </a:solidFill>
              </a:rPr>
              <a:t>Real Estate Acquisition Process</a:t>
            </a:r>
          </a:p>
        </p:txBody>
      </p:sp>
      <p:pic>
        <p:nvPicPr>
          <p:cNvPr id="8" name="Picture 7" descr="Screen Clipping"/>
          <p:cNvPicPr>
            <a:picLocks noChangeAspect="1"/>
          </p:cNvPicPr>
          <p:nvPr/>
        </p:nvPicPr>
        <p:blipFill rotWithShape="1">
          <a:blip r:embed="rId5" cstate="print">
            <a:extLst>
              <a:ext uri="{28A0092B-C50C-407E-A947-70E740481C1C}">
                <a14:useLocalDpi xmlns:a14="http://schemas.microsoft.com/office/drawing/2010/main" val="0"/>
              </a:ext>
            </a:extLst>
          </a:blip>
          <a:srcRect l="4375" t="3174" r="1250" b="1120"/>
          <a:stretch/>
        </p:blipFill>
        <p:spPr>
          <a:xfrm>
            <a:off x="7086600" y="1336817"/>
            <a:ext cx="1828799" cy="2625583"/>
          </a:xfrm>
          <a:prstGeom prst="rect">
            <a:avLst/>
          </a:prstGeom>
          <a:ln w="28575">
            <a:solidFill>
              <a:schemeClr val="tx1"/>
            </a:solidFill>
          </a:ln>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343024"/>
            <a:ext cx="1909762" cy="2619376"/>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8" descr="Screen Clipping"/>
          <p:cNvPicPr>
            <a:picLocks noChangeAspect="1"/>
          </p:cNvPicPr>
          <p:nvPr/>
        </p:nvPicPr>
        <p:blipFill rotWithShape="1">
          <a:blip r:embed="rId7" cstate="print">
            <a:extLst>
              <a:ext uri="{28A0092B-C50C-407E-A947-70E740481C1C}">
                <a14:useLocalDpi xmlns:a14="http://schemas.microsoft.com/office/drawing/2010/main" val="0"/>
              </a:ext>
            </a:extLst>
          </a:blip>
          <a:srcRect l="5689" t="5409" r="5157" b="3381"/>
          <a:stretch/>
        </p:blipFill>
        <p:spPr>
          <a:xfrm>
            <a:off x="5562600" y="3450809"/>
            <a:ext cx="2057400" cy="2721391"/>
          </a:xfrm>
          <a:prstGeom prst="rect">
            <a:avLst/>
          </a:prstGeom>
          <a:ln w="28575">
            <a:solidFill>
              <a:schemeClr val="tx1"/>
            </a:solidFill>
          </a:ln>
        </p:spPr>
      </p:pic>
      <p:pic>
        <p:nvPicPr>
          <p:cNvPr id="3" name="Slide 2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448800" y="2912154"/>
            <a:ext cx="609600" cy="609600"/>
          </a:xfrm>
          <a:prstGeom prst="rect">
            <a:avLst/>
          </a:prstGeom>
        </p:spPr>
      </p:pic>
    </p:spTree>
    <p:extLst>
      <p:ext uri="{BB962C8B-B14F-4D97-AF65-F5344CB8AC3E}">
        <p14:creationId xmlns:p14="http://schemas.microsoft.com/office/powerpoint/2010/main" val="1189166473"/>
      </p:ext>
    </p:extLst>
  </p:cSld>
  <p:clrMapOvr>
    <a:masterClrMapping/>
  </p:clrMapOvr>
  <mc:AlternateContent xmlns:mc="http://schemas.openxmlformats.org/markup-compatibility/2006" xmlns:p14="http://schemas.microsoft.com/office/powerpoint/2010/main">
    <mc:Choice Requires="p14">
      <p:transition spd="slow" p14:dur="2000" advClick="0" advTm="65000"/>
    </mc:Choice>
    <mc:Fallback xmlns="">
      <p:transition spd="slow" advClick="0" advTm="6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113" fill="hold"/>
                                        <p:tgtEl>
                                          <p:spTgt spid="3"/>
                                        </p:tgtEl>
                                      </p:cBhvr>
                                    </p:cmd>
                                  </p:childTnLst>
                                </p:cTn>
                              </p:par>
                              <p:par>
                                <p:cTn id="7" presetID="10" presetClass="entr" presetSubtype="0" fill="hold" nodeType="withEffect">
                                  <p:stCondLst>
                                    <p:cond delay="13700"/>
                                  </p:stCondLst>
                                  <p:childTnLst>
                                    <p:set>
                                      <p:cBhvr>
                                        <p:cTn id="8" dur="1" fill="hold">
                                          <p:stCondLst>
                                            <p:cond delay="0"/>
                                          </p:stCondLst>
                                        </p:cTn>
                                        <p:tgtEl>
                                          <p:spTgt spid="6">
                                            <p:txEl>
                                              <p:pRg st="1" end="1"/>
                                            </p:txEl>
                                          </p:spTgt>
                                        </p:tgtEl>
                                        <p:attrNameLst>
                                          <p:attrName>style.visibility</p:attrName>
                                        </p:attrNameLst>
                                      </p:cBhvr>
                                      <p:to>
                                        <p:strVal val="visible"/>
                                      </p:to>
                                    </p:set>
                                    <p:animEffect transition="in" filter="fade">
                                      <p:cBhvr>
                                        <p:cTn id="9" dur="1200"/>
                                        <p:tgtEl>
                                          <p:spTgt spid="6">
                                            <p:txEl>
                                              <p:pRg st="1" end="1"/>
                                            </p:txEl>
                                          </p:spTgt>
                                        </p:tgtEl>
                                      </p:cBhvr>
                                    </p:animEffect>
                                  </p:childTnLst>
                                </p:cTn>
                              </p:par>
                              <p:par>
                                <p:cTn id="10" presetID="10" presetClass="entr" presetSubtype="0" fill="hold" nodeType="withEffect">
                                  <p:stCondLst>
                                    <p:cond delay="1570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1200"/>
                                        <p:tgtEl>
                                          <p:spTgt spid="6">
                                            <p:txEl>
                                              <p:pRg st="2" end="2"/>
                                            </p:txEl>
                                          </p:spTgt>
                                        </p:tgtEl>
                                      </p:cBhvr>
                                    </p:animEffect>
                                  </p:childTnLst>
                                </p:cTn>
                              </p:par>
                              <p:par>
                                <p:cTn id="13" presetID="10" presetClass="entr" presetSubtype="0" fill="hold" nodeType="withEffect">
                                  <p:stCondLst>
                                    <p:cond delay="1830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fade">
                                      <p:cBhvr>
                                        <p:cTn id="15" dur="1500"/>
                                        <p:tgtEl>
                                          <p:spTgt spid="6">
                                            <p:txEl>
                                              <p:pRg st="3" end="3"/>
                                            </p:txEl>
                                          </p:spTgt>
                                        </p:tgtEl>
                                      </p:cBhvr>
                                    </p:animEffect>
                                  </p:childTnLst>
                                </p:cTn>
                              </p:par>
                              <p:par>
                                <p:cTn id="16" presetID="10" presetClass="entr" presetSubtype="0" fill="hold" nodeType="withEffect">
                                  <p:stCondLst>
                                    <p:cond delay="21000"/>
                                  </p:stCondLst>
                                  <p:childTnLst>
                                    <p:set>
                                      <p:cBhvr>
                                        <p:cTn id="17" dur="1" fill="hold">
                                          <p:stCondLst>
                                            <p:cond delay="0"/>
                                          </p:stCondLst>
                                        </p:cTn>
                                        <p:tgtEl>
                                          <p:spTgt spid="6">
                                            <p:txEl>
                                              <p:pRg st="4" end="4"/>
                                            </p:txEl>
                                          </p:spTgt>
                                        </p:tgtEl>
                                        <p:attrNameLst>
                                          <p:attrName>style.visibility</p:attrName>
                                        </p:attrNameLst>
                                      </p:cBhvr>
                                      <p:to>
                                        <p:strVal val="visible"/>
                                      </p:to>
                                    </p:set>
                                    <p:animEffect transition="in" filter="fade">
                                      <p:cBhvr>
                                        <p:cTn id="18" dur="1600"/>
                                        <p:tgtEl>
                                          <p:spTgt spid="6">
                                            <p:txEl>
                                              <p:pRg st="4" end="4"/>
                                            </p:txEl>
                                          </p:spTgt>
                                        </p:tgtEl>
                                      </p:cBhvr>
                                    </p:animEffect>
                                  </p:childTnLst>
                                </p:cTn>
                              </p:par>
                              <p:par>
                                <p:cTn id="19" presetID="2" presetClass="entr" presetSubtype="4" fill="hold" nodeType="withEffect">
                                  <p:stCondLst>
                                    <p:cond delay="21000"/>
                                  </p:stCondLst>
                                  <p:childTnLst>
                                    <p:set>
                                      <p:cBhvr>
                                        <p:cTn id="20" dur="1" fill="hold">
                                          <p:stCondLst>
                                            <p:cond delay="0"/>
                                          </p:stCondLst>
                                        </p:cTn>
                                        <p:tgtEl>
                                          <p:spTgt spid="1026"/>
                                        </p:tgtEl>
                                        <p:attrNameLst>
                                          <p:attrName>style.visibility</p:attrName>
                                        </p:attrNameLst>
                                      </p:cBhvr>
                                      <p:to>
                                        <p:strVal val="visible"/>
                                      </p:to>
                                    </p:set>
                                    <p:anim calcmode="lin" valueType="num">
                                      <p:cBhvr additive="base">
                                        <p:cTn id="21" dur="1300" fill="hold"/>
                                        <p:tgtEl>
                                          <p:spTgt spid="1026"/>
                                        </p:tgtEl>
                                        <p:attrNameLst>
                                          <p:attrName>ppt_x</p:attrName>
                                        </p:attrNameLst>
                                      </p:cBhvr>
                                      <p:tavLst>
                                        <p:tav tm="0">
                                          <p:val>
                                            <p:strVal val="#ppt_x"/>
                                          </p:val>
                                        </p:tav>
                                        <p:tav tm="100000">
                                          <p:val>
                                            <p:strVal val="#ppt_x"/>
                                          </p:val>
                                        </p:tav>
                                      </p:tavLst>
                                    </p:anim>
                                    <p:anim calcmode="lin" valueType="num">
                                      <p:cBhvr additive="base">
                                        <p:cTn id="22" dur="1300" fill="hold"/>
                                        <p:tgtEl>
                                          <p:spTgt spid="102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2100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1300" fill="hold"/>
                                        <p:tgtEl>
                                          <p:spTgt spid="9"/>
                                        </p:tgtEl>
                                        <p:attrNameLst>
                                          <p:attrName>ppt_x</p:attrName>
                                        </p:attrNameLst>
                                      </p:cBhvr>
                                      <p:tavLst>
                                        <p:tav tm="0">
                                          <p:val>
                                            <p:strVal val="#ppt_x"/>
                                          </p:val>
                                        </p:tav>
                                        <p:tav tm="100000">
                                          <p:val>
                                            <p:strVal val="#ppt_x"/>
                                          </p:val>
                                        </p:tav>
                                      </p:tavLst>
                                    </p:anim>
                                    <p:anim calcmode="lin" valueType="num">
                                      <p:cBhvr additive="base">
                                        <p:cTn id="26" dur="1300" fill="hold"/>
                                        <p:tgtEl>
                                          <p:spTgt spid="9"/>
                                        </p:tgtEl>
                                        <p:attrNameLst>
                                          <p:attrName>ppt_y</p:attrName>
                                        </p:attrNameLst>
                                      </p:cBhvr>
                                      <p:tavLst>
                                        <p:tav tm="0">
                                          <p:val>
                                            <p:strVal val="1+#ppt_h/2"/>
                                          </p:val>
                                        </p:tav>
                                        <p:tav tm="100000">
                                          <p:val>
                                            <p:strVal val="#ppt_y"/>
                                          </p:val>
                                        </p:tav>
                                      </p:tavLst>
                                    </p:anim>
                                  </p:childTnLst>
                                </p:cTn>
                              </p:par>
                              <p:par>
                                <p:cTn id="27" presetID="10" presetClass="entr" presetSubtype="0" fill="hold" nodeType="withEffect">
                                  <p:stCondLst>
                                    <p:cond delay="25000"/>
                                  </p:stCondLst>
                                  <p:childTnLst>
                                    <p:set>
                                      <p:cBhvr>
                                        <p:cTn id="28" dur="1" fill="hold">
                                          <p:stCondLst>
                                            <p:cond delay="0"/>
                                          </p:stCondLst>
                                        </p:cTn>
                                        <p:tgtEl>
                                          <p:spTgt spid="6">
                                            <p:txEl>
                                              <p:pRg st="5" end="5"/>
                                            </p:txEl>
                                          </p:spTgt>
                                        </p:tgtEl>
                                        <p:attrNameLst>
                                          <p:attrName>style.visibility</p:attrName>
                                        </p:attrNameLst>
                                      </p:cBhvr>
                                      <p:to>
                                        <p:strVal val="visible"/>
                                      </p:to>
                                    </p:set>
                                    <p:animEffect transition="in" filter="fade">
                                      <p:cBhvr>
                                        <p:cTn id="29" dur="1600"/>
                                        <p:tgtEl>
                                          <p:spTgt spid="6">
                                            <p:txEl>
                                              <p:pRg st="5" end="5"/>
                                            </p:txEl>
                                          </p:spTgt>
                                        </p:tgtEl>
                                      </p:cBhvr>
                                    </p:animEffect>
                                  </p:childTnLst>
                                </p:cTn>
                              </p:par>
                              <p:par>
                                <p:cTn id="30" presetID="2" presetClass="entr" presetSubtype="4" fill="hold" nodeType="withEffect">
                                  <p:stCondLst>
                                    <p:cond delay="2500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1200" fill="hold"/>
                                        <p:tgtEl>
                                          <p:spTgt spid="8"/>
                                        </p:tgtEl>
                                        <p:attrNameLst>
                                          <p:attrName>ppt_x</p:attrName>
                                        </p:attrNameLst>
                                      </p:cBhvr>
                                      <p:tavLst>
                                        <p:tav tm="0">
                                          <p:val>
                                            <p:strVal val="#ppt_x"/>
                                          </p:val>
                                        </p:tav>
                                        <p:tav tm="100000">
                                          <p:val>
                                            <p:strVal val="#ppt_x"/>
                                          </p:val>
                                        </p:tav>
                                      </p:tavLst>
                                    </p:anim>
                                    <p:anim calcmode="lin" valueType="num">
                                      <p:cBhvr additive="base">
                                        <p:cTn id="33" dur="12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4"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CULTURAL EFFECTS</a:t>
            </a:r>
            <a:endParaRPr lang="en-US" dirty="0"/>
          </a:p>
        </p:txBody>
      </p:sp>
      <p:sp>
        <p:nvSpPr>
          <p:cNvPr id="3" name="Content Placeholder 2"/>
          <p:cNvSpPr>
            <a:spLocks noGrp="1"/>
          </p:cNvSpPr>
          <p:nvPr>
            <p:ph idx="1"/>
          </p:nvPr>
        </p:nvSpPr>
        <p:spPr>
          <a:xfrm>
            <a:off x="186906" y="1084361"/>
            <a:ext cx="5756694" cy="3657600"/>
          </a:xfrm>
        </p:spPr>
        <p:txBody>
          <a:bodyPr>
            <a:normAutofit/>
          </a:bodyPr>
          <a:lstStyle/>
          <a:p>
            <a:pPr>
              <a:buFont typeface="Wingdings" panose="05000000000000000000" pitchFamily="2" charset="2"/>
              <a:buChar char="§"/>
            </a:pPr>
            <a:r>
              <a:rPr lang="en-US" sz="2400" b="1" dirty="0"/>
              <a:t>Cultural </a:t>
            </a:r>
            <a:r>
              <a:rPr lang="en-US" sz="2400" b="1" dirty="0" smtClean="0"/>
              <a:t>Resource Survey Results: </a:t>
            </a:r>
            <a:endParaRPr lang="en-US" sz="2400" b="1" dirty="0"/>
          </a:p>
          <a:p>
            <a:pPr lvl="1"/>
            <a:r>
              <a:rPr lang="en-US" sz="2000" dirty="0">
                <a:solidFill>
                  <a:schemeClr val="tx2"/>
                </a:solidFill>
              </a:rPr>
              <a:t>3 </a:t>
            </a:r>
            <a:r>
              <a:rPr lang="en-US" sz="2000" dirty="0" smtClean="0">
                <a:solidFill>
                  <a:schemeClr val="tx2"/>
                </a:solidFill>
              </a:rPr>
              <a:t>Historical Resources</a:t>
            </a:r>
            <a:endParaRPr lang="en-US" sz="2000" dirty="0">
              <a:solidFill>
                <a:schemeClr val="tx2"/>
              </a:solidFill>
            </a:endParaRPr>
          </a:p>
          <a:p>
            <a:pPr lvl="1"/>
            <a:r>
              <a:rPr lang="en-US" sz="2000" dirty="0">
                <a:solidFill>
                  <a:schemeClr val="tx2"/>
                </a:solidFill>
              </a:rPr>
              <a:t>No Archaeological Sites  </a:t>
            </a:r>
          </a:p>
          <a:p>
            <a:pPr marL="0" indent="0">
              <a:buNone/>
            </a:pPr>
            <a:endParaRPr lang="en-US" sz="2200" dirty="0" smtClean="0"/>
          </a:p>
          <a:p>
            <a:pPr marL="0" indent="0">
              <a:buNone/>
            </a:pPr>
            <a:endParaRPr lang="en-US" sz="2200" dirty="0" smtClean="0"/>
          </a:p>
          <a:p>
            <a:pPr marL="0" indent="0">
              <a:buNone/>
            </a:pPr>
            <a:endParaRPr lang="en-US" sz="2200"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8751" y="2306076"/>
            <a:ext cx="6934200" cy="3471722"/>
          </a:xfrm>
          <a:prstGeom prst="rect">
            <a:avLst/>
          </a:prstGeom>
        </p:spPr>
      </p:pic>
      <p:sp>
        <p:nvSpPr>
          <p:cNvPr id="4" name="TextBox 3"/>
          <p:cNvSpPr txBox="1"/>
          <p:nvPr/>
        </p:nvSpPr>
        <p:spPr>
          <a:xfrm>
            <a:off x="1219200" y="5817078"/>
            <a:ext cx="6520851" cy="400110"/>
          </a:xfrm>
          <a:prstGeom prst="rect">
            <a:avLst/>
          </a:prstGeom>
          <a:solidFill>
            <a:srgbClr val="604A7B">
              <a:alpha val="78824"/>
            </a:srgbClr>
          </a:solidFill>
          <a:effectLst>
            <a:outerShdw blurRad="50800" dist="38100" dir="2700000" algn="tl" rotWithShape="0">
              <a:schemeClr val="accent4">
                <a:lumMod val="75000"/>
                <a:alpha val="52000"/>
              </a:schemeClr>
            </a:outerShdw>
          </a:effectLst>
        </p:spPr>
        <p:txBody>
          <a:bodyPr wrap="square" rtlCol="0" anchor="ctr">
            <a:spAutoFit/>
          </a:bodyPr>
          <a:lstStyle/>
          <a:p>
            <a:pPr algn="ctr"/>
            <a:r>
              <a:rPr lang="en-US" sz="2000" b="1" dirty="0">
                <a:solidFill>
                  <a:schemeClr val="bg1"/>
                </a:solidFill>
              </a:rPr>
              <a:t>A Draft Section 106 Case Study </a:t>
            </a:r>
            <a:r>
              <a:rPr lang="en-US" sz="2000" b="1" dirty="0" smtClean="0">
                <a:solidFill>
                  <a:schemeClr val="bg1"/>
                </a:solidFill>
              </a:rPr>
              <a:t>Report is </a:t>
            </a:r>
            <a:r>
              <a:rPr lang="en-US" sz="2000" b="1" dirty="0">
                <a:solidFill>
                  <a:schemeClr val="bg1"/>
                </a:solidFill>
              </a:rPr>
              <a:t>Available </a:t>
            </a:r>
            <a:r>
              <a:rPr lang="en-US" sz="2000" b="1" dirty="0" smtClean="0">
                <a:solidFill>
                  <a:schemeClr val="bg1"/>
                </a:solidFill>
              </a:rPr>
              <a:t>Tonight</a:t>
            </a:r>
            <a:endParaRPr lang="en-US" sz="2000" b="1" dirty="0">
              <a:solidFill>
                <a:schemeClr val="bg1"/>
              </a:solidFill>
            </a:endParaRPr>
          </a:p>
        </p:txBody>
      </p:sp>
      <p:sp>
        <p:nvSpPr>
          <p:cNvPr id="8" name="TextBox 7"/>
          <p:cNvSpPr txBox="1"/>
          <p:nvPr/>
        </p:nvSpPr>
        <p:spPr>
          <a:xfrm>
            <a:off x="181153" y="2306076"/>
            <a:ext cx="6248400" cy="1138773"/>
          </a:xfrm>
          <a:prstGeom prst="rect">
            <a:avLst/>
          </a:prstGeom>
          <a:noFill/>
        </p:spPr>
        <p:txBody>
          <a:bodyPr wrap="square" rtlCol="0">
            <a:spAutoFit/>
          </a:bodyPr>
          <a:lstStyle/>
          <a:p>
            <a:pPr marL="285750" indent="-285750">
              <a:buFont typeface="Wingdings" panose="05000000000000000000" pitchFamily="2" charset="2"/>
              <a:buChar char="§"/>
            </a:pPr>
            <a:r>
              <a:rPr lang="en-US" sz="2400" dirty="0" err="1">
                <a:solidFill>
                  <a:schemeClr val="tx2"/>
                </a:solidFill>
              </a:rPr>
              <a:t>FHWA</a:t>
            </a:r>
            <a:r>
              <a:rPr lang="en-US" sz="2400" dirty="0">
                <a:solidFill>
                  <a:schemeClr val="tx2"/>
                </a:solidFill>
              </a:rPr>
              <a:t> and State </a:t>
            </a:r>
            <a:r>
              <a:rPr lang="en-US" sz="2400" dirty="0" smtClean="0">
                <a:solidFill>
                  <a:schemeClr val="tx2"/>
                </a:solidFill>
              </a:rPr>
              <a:t>Historic Preservation</a:t>
            </a:r>
            <a:r>
              <a:rPr lang="en-US" sz="2400" dirty="0">
                <a:solidFill>
                  <a:schemeClr val="tx2"/>
                </a:solidFill>
              </a:rPr>
              <a:t/>
            </a:r>
            <a:br>
              <a:rPr lang="en-US" sz="2400" dirty="0">
                <a:solidFill>
                  <a:schemeClr val="tx2"/>
                </a:solidFill>
              </a:rPr>
            </a:br>
            <a:r>
              <a:rPr lang="en-US" sz="2400" dirty="0">
                <a:solidFill>
                  <a:schemeClr val="tx2"/>
                </a:solidFill>
              </a:rPr>
              <a:t>Officer Reviewed and </a:t>
            </a:r>
            <a:r>
              <a:rPr lang="en-US" sz="2400" dirty="0" smtClean="0">
                <a:solidFill>
                  <a:schemeClr val="tx2"/>
                </a:solidFill>
              </a:rPr>
              <a:t>Concurred</a:t>
            </a:r>
            <a:endParaRPr lang="en-US" sz="2400" dirty="0">
              <a:solidFill>
                <a:schemeClr val="tx2"/>
              </a:solidFill>
            </a:endParaRPr>
          </a:p>
          <a:p>
            <a:endParaRPr lang="en-US" sz="2000" dirty="0"/>
          </a:p>
        </p:txBody>
      </p:sp>
      <p:pic>
        <p:nvPicPr>
          <p:cNvPr id="5" name="Slide 2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25000" y="3147848"/>
            <a:ext cx="609600" cy="609600"/>
          </a:xfrm>
          <a:prstGeom prst="rect">
            <a:avLst/>
          </a:prstGeom>
        </p:spPr>
      </p:pic>
    </p:spTree>
    <p:extLst>
      <p:ext uri="{BB962C8B-B14F-4D97-AF65-F5344CB8AC3E}">
        <p14:creationId xmlns:p14="http://schemas.microsoft.com/office/powerpoint/2010/main" val="2487605605"/>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244" fill="hold"/>
                                        <p:tgtEl>
                                          <p:spTgt spid="5"/>
                                        </p:tgtEl>
                                      </p:cBhvr>
                                    </p:cmd>
                                  </p:childTnLst>
                                </p:cTn>
                              </p:par>
                              <p:par>
                                <p:cTn id="7" presetID="10" presetClass="entr" presetSubtype="0" fill="hold" grpId="0" nodeType="withEffect">
                                  <p:stCondLst>
                                    <p:cond delay="4940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ts val="3500"/>
              </a:lnSpc>
            </a:pPr>
            <a:r>
              <a:rPr lang="en-US" dirty="0" smtClean="0"/>
              <a:t>NO-BUILD ALTERNATIVE</a:t>
            </a:r>
            <a:endParaRPr lang="en-GB" dirty="0"/>
          </a:p>
        </p:txBody>
      </p:sp>
      <p:sp>
        <p:nvSpPr>
          <p:cNvPr id="3" name="Content Placeholder 2"/>
          <p:cNvSpPr>
            <a:spLocks noGrp="1"/>
          </p:cNvSpPr>
          <p:nvPr>
            <p:ph idx="1"/>
          </p:nvPr>
        </p:nvSpPr>
        <p:spPr>
          <a:xfrm>
            <a:off x="210313" y="1454727"/>
            <a:ext cx="8705088" cy="4168516"/>
          </a:xfrm>
        </p:spPr>
        <p:txBody>
          <a:bodyPr>
            <a:normAutofit/>
          </a:bodyPr>
          <a:lstStyle/>
          <a:p>
            <a:pPr>
              <a:spcBef>
                <a:spcPts val="1200"/>
              </a:spcBef>
              <a:buFont typeface="Wingdings" panose="05000000000000000000" pitchFamily="2" charset="2"/>
              <a:buChar char="§"/>
            </a:pPr>
            <a:r>
              <a:rPr lang="en-US" sz="2400" dirty="0" smtClean="0"/>
              <a:t>Segment runs through Downtown Plant City</a:t>
            </a:r>
          </a:p>
          <a:p>
            <a:pPr lvl="1">
              <a:spcBef>
                <a:spcPts val="1200"/>
              </a:spcBef>
              <a:buFont typeface="Wingdings" panose="05000000000000000000" pitchFamily="2" charset="2"/>
              <a:buChar char="§"/>
            </a:pPr>
            <a:r>
              <a:rPr lang="en-US" sz="2000" dirty="0" smtClean="0">
                <a:solidFill>
                  <a:schemeClr val="tx2"/>
                </a:solidFill>
              </a:rPr>
              <a:t>Mobley Street to Maryland Avenue</a:t>
            </a:r>
          </a:p>
          <a:p>
            <a:pPr>
              <a:spcBef>
                <a:spcPts val="1200"/>
              </a:spcBef>
              <a:buFont typeface="Wingdings" panose="05000000000000000000" pitchFamily="2" charset="2"/>
              <a:buChar char="§"/>
            </a:pPr>
            <a:r>
              <a:rPr lang="en-US" sz="2400" dirty="0" smtClean="0"/>
              <a:t>No </a:t>
            </a:r>
            <a:r>
              <a:rPr lang="en-US" sz="2400" dirty="0"/>
              <a:t>improvements </a:t>
            </a:r>
            <a:r>
              <a:rPr lang="en-US" sz="2400" dirty="0" smtClean="0"/>
              <a:t>- </a:t>
            </a:r>
            <a:r>
              <a:rPr lang="en-US" sz="2400" dirty="0"/>
              <a:t>only routine </a:t>
            </a:r>
            <a:r>
              <a:rPr lang="en-US" sz="2400" dirty="0" smtClean="0"/>
              <a:t>maintenance</a:t>
            </a:r>
          </a:p>
        </p:txBody>
      </p:sp>
      <p:pic>
        <p:nvPicPr>
          <p:cNvPr id="2050" name="Picture 2" descr="Image result for US 92 downtown plant Cit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1454727"/>
            <a:ext cx="2569015" cy="193764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450" y="3605150"/>
            <a:ext cx="8417365" cy="2419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6343400" y="4558825"/>
            <a:ext cx="888270" cy="161924"/>
            <a:chOff x="6189621" y="4547175"/>
            <a:chExt cx="888270" cy="161924"/>
          </a:xfrm>
        </p:grpSpPr>
        <p:sp>
          <p:nvSpPr>
            <p:cNvPr id="5" name="Freeform 4"/>
            <p:cNvSpPr/>
            <p:nvPr/>
          </p:nvSpPr>
          <p:spPr>
            <a:xfrm>
              <a:off x="6204106" y="4548192"/>
              <a:ext cx="873785" cy="160907"/>
            </a:xfrm>
            <a:custGeom>
              <a:avLst/>
              <a:gdLst>
                <a:gd name="connsiteX0" fmla="*/ 4137 w 873024"/>
                <a:gd name="connsiteY0" fmla="*/ 5365 h 175005"/>
                <a:gd name="connsiteX1" fmla="*/ 231703 w 873024"/>
                <a:gd name="connsiteY1" fmla="*/ 50878 h 175005"/>
                <a:gd name="connsiteX2" fmla="*/ 529607 w 873024"/>
                <a:gd name="connsiteY2" fmla="*/ 13640 h 175005"/>
                <a:gd name="connsiteX3" fmla="*/ 819236 w 873024"/>
                <a:gd name="connsiteY3" fmla="*/ 9503 h 175005"/>
                <a:gd name="connsiteX4" fmla="*/ 864749 w 873024"/>
                <a:gd name="connsiteY4" fmla="*/ 5365 h 175005"/>
                <a:gd name="connsiteX5" fmla="*/ 868887 w 873024"/>
                <a:gd name="connsiteY5" fmla="*/ 9503 h 175005"/>
                <a:gd name="connsiteX6" fmla="*/ 873024 w 873024"/>
                <a:gd name="connsiteY6" fmla="*/ 117079 h 175005"/>
                <a:gd name="connsiteX7" fmla="*/ 873024 w 873024"/>
                <a:gd name="connsiteY7" fmla="*/ 117079 h 175005"/>
                <a:gd name="connsiteX8" fmla="*/ 707522 w 873024"/>
                <a:gd name="connsiteY8" fmla="*/ 121217 h 175005"/>
                <a:gd name="connsiteX9" fmla="*/ 575120 w 873024"/>
                <a:gd name="connsiteY9" fmla="*/ 125354 h 175005"/>
                <a:gd name="connsiteX10" fmla="*/ 446856 w 873024"/>
                <a:gd name="connsiteY10" fmla="*/ 146042 h 175005"/>
                <a:gd name="connsiteX11" fmla="*/ 335142 w 873024"/>
                <a:gd name="connsiteY11" fmla="*/ 170868 h 175005"/>
                <a:gd name="connsiteX12" fmla="*/ 268941 w 873024"/>
                <a:gd name="connsiteY12" fmla="*/ 175005 h 175005"/>
                <a:gd name="connsiteX13" fmla="*/ 190328 w 873024"/>
                <a:gd name="connsiteY13" fmla="*/ 158455 h 175005"/>
                <a:gd name="connsiteX14" fmla="*/ 70338 w 873024"/>
                <a:gd name="connsiteY14" fmla="*/ 133630 h 175005"/>
                <a:gd name="connsiteX15" fmla="*/ 0 w 873024"/>
                <a:gd name="connsiteY15" fmla="*/ 117079 h 175005"/>
                <a:gd name="connsiteX0" fmla="*/ 4137 w 873785"/>
                <a:gd name="connsiteY0" fmla="*/ 5365 h 175005"/>
                <a:gd name="connsiteX1" fmla="*/ 231703 w 873785"/>
                <a:gd name="connsiteY1" fmla="*/ 50878 h 175005"/>
                <a:gd name="connsiteX2" fmla="*/ 529607 w 873785"/>
                <a:gd name="connsiteY2" fmla="*/ 13640 h 175005"/>
                <a:gd name="connsiteX3" fmla="*/ 819236 w 873785"/>
                <a:gd name="connsiteY3" fmla="*/ 9503 h 175005"/>
                <a:gd name="connsiteX4" fmla="*/ 864749 w 873785"/>
                <a:gd name="connsiteY4" fmla="*/ 5365 h 175005"/>
                <a:gd name="connsiteX5" fmla="*/ 868887 w 873785"/>
                <a:gd name="connsiteY5" fmla="*/ 9503 h 175005"/>
                <a:gd name="connsiteX6" fmla="*/ 873024 w 873785"/>
                <a:gd name="connsiteY6" fmla="*/ 117079 h 175005"/>
                <a:gd name="connsiteX7" fmla="*/ 852337 w 873785"/>
                <a:gd name="connsiteY7" fmla="*/ 129492 h 175005"/>
                <a:gd name="connsiteX8" fmla="*/ 707522 w 873785"/>
                <a:gd name="connsiteY8" fmla="*/ 121217 h 175005"/>
                <a:gd name="connsiteX9" fmla="*/ 575120 w 873785"/>
                <a:gd name="connsiteY9" fmla="*/ 125354 h 175005"/>
                <a:gd name="connsiteX10" fmla="*/ 446856 w 873785"/>
                <a:gd name="connsiteY10" fmla="*/ 146042 h 175005"/>
                <a:gd name="connsiteX11" fmla="*/ 335142 w 873785"/>
                <a:gd name="connsiteY11" fmla="*/ 170868 h 175005"/>
                <a:gd name="connsiteX12" fmla="*/ 268941 w 873785"/>
                <a:gd name="connsiteY12" fmla="*/ 175005 h 175005"/>
                <a:gd name="connsiteX13" fmla="*/ 190328 w 873785"/>
                <a:gd name="connsiteY13" fmla="*/ 158455 h 175005"/>
                <a:gd name="connsiteX14" fmla="*/ 70338 w 873785"/>
                <a:gd name="connsiteY14" fmla="*/ 133630 h 175005"/>
                <a:gd name="connsiteX15" fmla="*/ 0 w 873785"/>
                <a:gd name="connsiteY15" fmla="*/ 117079 h 175005"/>
                <a:gd name="connsiteX0" fmla="*/ 4137 w 873785"/>
                <a:gd name="connsiteY0" fmla="*/ 762 h 170402"/>
                <a:gd name="connsiteX1" fmla="*/ 231703 w 873785"/>
                <a:gd name="connsiteY1" fmla="*/ 46275 h 170402"/>
                <a:gd name="connsiteX2" fmla="*/ 529607 w 873785"/>
                <a:gd name="connsiteY2" fmla="*/ 9037 h 170402"/>
                <a:gd name="connsiteX3" fmla="*/ 819236 w 873785"/>
                <a:gd name="connsiteY3" fmla="*/ 4900 h 170402"/>
                <a:gd name="connsiteX4" fmla="*/ 864749 w 873785"/>
                <a:gd name="connsiteY4" fmla="*/ 762 h 170402"/>
                <a:gd name="connsiteX5" fmla="*/ 868887 w 873785"/>
                <a:gd name="connsiteY5" fmla="*/ 21451 h 170402"/>
                <a:gd name="connsiteX6" fmla="*/ 873024 w 873785"/>
                <a:gd name="connsiteY6" fmla="*/ 112476 h 170402"/>
                <a:gd name="connsiteX7" fmla="*/ 852337 w 873785"/>
                <a:gd name="connsiteY7" fmla="*/ 124889 h 170402"/>
                <a:gd name="connsiteX8" fmla="*/ 707522 w 873785"/>
                <a:gd name="connsiteY8" fmla="*/ 116614 h 170402"/>
                <a:gd name="connsiteX9" fmla="*/ 575120 w 873785"/>
                <a:gd name="connsiteY9" fmla="*/ 120751 h 170402"/>
                <a:gd name="connsiteX10" fmla="*/ 446856 w 873785"/>
                <a:gd name="connsiteY10" fmla="*/ 141439 h 170402"/>
                <a:gd name="connsiteX11" fmla="*/ 335142 w 873785"/>
                <a:gd name="connsiteY11" fmla="*/ 166265 h 170402"/>
                <a:gd name="connsiteX12" fmla="*/ 268941 w 873785"/>
                <a:gd name="connsiteY12" fmla="*/ 170402 h 170402"/>
                <a:gd name="connsiteX13" fmla="*/ 190328 w 873785"/>
                <a:gd name="connsiteY13" fmla="*/ 153852 h 170402"/>
                <a:gd name="connsiteX14" fmla="*/ 70338 w 873785"/>
                <a:gd name="connsiteY14" fmla="*/ 129027 h 170402"/>
                <a:gd name="connsiteX15" fmla="*/ 0 w 873785"/>
                <a:gd name="connsiteY15" fmla="*/ 112476 h 170402"/>
                <a:gd name="connsiteX0" fmla="*/ 4137 w 873785"/>
                <a:gd name="connsiteY0" fmla="*/ 762 h 167148"/>
                <a:gd name="connsiteX1" fmla="*/ 231703 w 873785"/>
                <a:gd name="connsiteY1" fmla="*/ 46275 h 167148"/>
                <a:gd name="connsiteX2" fmla="*/ 529607 w 873785"/>
                <a:gd name="connsiteY2" fmla="*/ 9037 h 167148"/>
                <a:gd name="connsiteX3" fmla="*/ 819236 w 873785"/>
                <a:gd name="connsiteY3" fmla="*/ 4900 h 167148"/>
                <a:gd name="connsiteX4" fmla="*/ 864749 w 873785"/>
                <a:gd name="connsiteY4" fmla="*/ 762 h 167148"/>
                <a:gd name="connsiteX5" fmla="*/ 868887 w 873785"/>
                <a:gd name="connsiteY5" fmla="*/ 21451 h 167148"/>
                <a:gd name="connsiteX6" fmla="*/ 873024 w 873785"/>
                <a:gd name="connsiteY6" fmla="*/ 112476 h 167148"/>
                <a:gd name="connsiteX7" fmla="*/ 852337 w 873785"/>
                <a:gd name="connsiteY7" fmla="*/ 124889 h 167148"/>
                <a:gd name="connsiteX8" fmla="*/ 707522 w 873785"/>
                <a:gd name="connsiteY8" fmla="*/ 116614 h 167148"/>
                <a:gd name="connsiteX9" fmla="*/ 575120 w 873785"/>
                <a:gd name="connsiteY9" fmla="*/ 120751 h 167148"/>
                <a:gd name="connsiteX10" fmla="*/ 446856 w 873785"/>
                <a:gd name="connsiteY10" fmla="*/ 141439 h 167148"/>
                <a:gd name="connsiteX11" fmla="*/ 335142 w 873785"/>
                <a:gd name="connsiteY11" fmla="*/ 166265 h 167148"/>
                <a:gd name="connsiteX12" fmla="*/ 271322 w 873785"/>
                <a:gd name="connsiteY12" fmla="*/ 160877 h 167148"/>
                <a:gd name="connsiteX13" fmla="*/ 190328 w 873785"/>
                <a:gd name="connsiteY13" fmla="*/ 153852 h 167148"/>
                <a:gd name="connsiteX14" fmla="*/ 70338 w 873785"/>
                <a:gd name="connsiteY14" fmla="*/ 129027 h 167148"/>
                <a:gd name="connsiteX15" fmla="*/ 0 w 873785"/>
                <a:gd name="connsiteY15" fmla="*/ 112476 h 167148"/>
                <a:gd name="connsiteX0" fmla="*/ 4137 w 873785"/>
                <a:gd name="connsiteY0" fmla="*/ 762 h 160907"/>
                <a:gd name="connsiteX1" fmla="*/ 231703 w 873785"/>
                <a:gd name="connsiteY1" fmla="*/ 46275 h 160907"/>
                <a:gd name="connsiteX2" fmla="*/ 529607 w 873785"/>
                <a:gd name="connsiteY2" fmla="*/ 9037 h 160907"/>
                <a:gd name="connsiteX3" fmla="*/ 819236 w 873785"/>
                <a:gd name="connsiteY3" fmla="*/ 4900 h 160907"/>
                <a:gd name="connsiteX4" fmla="*/ 864749 w 873785"/>
                <a:gd name="connsiteY4" fmla="*/ 762 h 160907"/>
                <a:gd name="connsiteX5" fmla="*/ 868887 w 873785"/>
                <a:gd name="connsiteY5" fmla="*/ 21451 h 160907"/>
                <a:gd name="connsiteX6" fmla="*/ 873024 w 873785"/>
                <a:gd name="connsiteY6" fmla="*/ 112476 h 160907"/>
                <a:gd name="connsiteX7" fmla="*/ 852337 w 873785"/>
                <a:gd name="connsiteY7" fmla="*/ 124889 h 160907"/>
                <a:gd name="connsiteX8" fmla="*/ 707522 w 873785"/>
                <a:gd name="connsiteY8" fmla="*/ 116614 h 160907"/>
                <a:gd name="connsiteX9" fmla="*/ 575120 w 873785"/>
                <a:gd name="connsiteY9" fmla="*/ 120751 h 160907"/>
                <a:gd name="connsiteX10" fmla="*/ 446856 w 873785"/>
                <a:gd name="connsiteY10" fmla="*/ 141439 h 160907"/>
                <a:gd name="connsiteX11" fmla="*/ 349429 w 873785"/>
                <a:gd name="connsiteY11" fmla="*/ 151978 h 160907"/>
                <a:gd name="connsiteX12" fmla="*/ 271322 w 873785"/>
                <a:gd name="connsiteY12" fmla="*/ 160877 h 160907"/>
                <a:gd name="connsiteX13" fmla="*/ 190328 w 873785"/>
                <a:gd name="connsiteY13" fmla="*/ 153852 h 160907"/>
                <a:gd name="connsiteX14" fmla="*/ 70338 w 873785"/>
                <a:gd name="connsiteY14" fmla="*/ 129027 h 160907"/>
                <a:gd name="connsiteX15" fmla="*/ 0 w 873785"/>
                <a:gd name="connsiteY15" fmla="*/ 112476 h 16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3785" h="160907">
                  <a:moveTo>
                    <a:pt x="4137" y="762"/>
                  </a:moveTo>
                  <a:cubicBezTo>
                    <a:pt x="74131" y="22829"/>
                    <a:pt x="144125" y="44896"/>
                    <a:pt x="231703" y="46275"/>
                  </a:cubicBezTo>
                  <a:cubicBezTo>
                    <a:pt x="319281" y="47654"/>
                    <a:pt x="431685" y="15933"/>
                    <a:pt x="529607" y="9037"/>
                  </a:cubicBezTo>
                  <a:cubicBezTo>
                    <a:pt x="627529" y="2141"/>
                    <a:pt x="763379" y="6279"/>
                    <a:pt x="819236" y="4900"/>
                  </a:cubicBezTo>
                  <a:cubicBezTo>
                    <a:pt x="875093" y="3521"/>
                    <a:pt x="856474" y="-1996"/>
                    <a:pt x="864749" y="762"/>
                  </a:cubicBezTo>
                  <a:cubicBezTo>
                    <a:pt x="873024" y="3520"/>
                    <a:pt x="867508" y="2832"/>
                    <a:pt x="868887" y="21451"/>
                  </a:cubicBezTo>
                  <a:cubicBezTo>
                    <a:pt x="870266" y="40070"/>
                    <a:pt x="875782" y="95236"/>
                    <a:pt x="873024" y="112476"/>
                  </a:cubicBezTo>
                  <a:cubicBezTo>
                    <a:pt x="870266" y="129716"/>
                    <a:pt x="859233" y="120751"/>
                    <a:pt x="852337" y="124889"/>
                  </a:cubicBezTo>
                  <a:cubicBezTo>
                    <a:pt x="804065" y="122131"/>
                    <a:pt x="753725" y="117304"/>
                    <a:pt x="707522" y="116614"/>
                  </a:cubicBezTo>
                  <a:cubicBezTo>
                    <a:pt x="661319" y="115924"/>
                    <a:pt x="618564" y="116614"/>
                    <a:pt x="575120" y="120751"/>
                  </a:cubicBezTo>
                  <a:cubicBezTo>
                    <a:pt x="531676" y="124889"/>
                    <a:pt x="484471" y="136234"/>
                    <a:pt x="446856" y="141439"/>
                  </a:cubicBezTo>
                  <a:cubicBezTo>
                    <a:pt x="409241" y="146644"/>
                    <a:pt x="378685" y="148738"/>
                    <a:pt x="349429" y="151978"/>
                  </a:cubicBezTo>
                  <a:cubicBezTo>
                    <a:pt x="320173" y="155218"/>
                    <a:pt x="297839" y="160565"/>
                    <a:pt x="271322" y="160877"/>
                  </a:cubicBezTo>
                  <a:cubicBezTo>
                    <a:pt x="244805" y="161189"/>
                    <a:pt x="223825" y="159160"/>
                    <a:pt x="190328" y="153852"/>
                  </a:cubicBezTo>
                  <a:cubicBezTo>
                    <a:pt x="156831" y="148544"/>
                    <a:pt x="110335" y="137302"/>
                    <a:pt x="70338" y="129027"/>
                  </a:cubicBezTo>
                  <a:cubicBezTo>
                    <a:pt x="38617" y="122131"/>
                    <a:pt x="19308" y="117303"/>
                    <a:pt x="0" y="112476"/>
                  </a:cubicBezTo>
                </a:path>
              </a:pathLst>
            </a:cu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189621" y="4547175"/>
              <a:ext cx="8275" cy="128264"/>
            </a:xfrm>
            <a:custGeom>
              <a:avLst/>
              <a:gdLst>
                <a:gd name="connsiteX0" fmla="*/ 8275 w 8275"/>
                <a:gd name="connsiteY0" fmla="*/ 0 h 128264"/>
                <a:gd name="connsiteX1" fmla="*/ 0 w 8275"/>
                <a:gd name="connsiteY1" fmla="*/ 128264 h 128264"/>
                <a:gd name="connsiteX2" fmla="*/ 8275 w 8275"/>
                <a:gd name="connsiteY2" fmla="*/ 124126 h 128264"/>
                <a:gd name="connsiteX3" fmla="*/ 4137 w 8275"/>
                <a:gd name="connsiteY3" fmla="*/ 111714 h 128264"/>
              </a:gdLst>
              <a:ahLst/>
              <a:cxnLst>
                <a:cxn ang="0">
                  <a:pos x="connsiteX0" y="connsiteY0"/>
                </a:cxn>
                <a:cxn ang="0">
                  <a:pos x="connsiteX1" y="connsiteY1"/>
                </a:cxn>
                <a:cxn ang="0">
                  <a:pos x="connsiteX2" y="connsiteY2"/>
                </a:cxn>
                <a:cxn ang="0">
                  <a:pos x="connsiteX3" y="connsiteY3"/>
                </a:cxn>
              </a:cxnLst>
              <a:rect l="l" t="t" r="r" b="b"/>
              <a:pathLst>
                <a:path w="8275" h="128264">
                  <a:moveTo>
                    <a:pt x="8275" y="0"/>
                  </a:moveTo>
                  <a:lnTo>
                    <a:pt x="0" y="128264"/>
                  </a:lnTo>
                  <a:lnTo>
                    <a:pt x="8275" y="124126"/>
                  </a:lnTo>
                  <a:lnTo>
                    <a:pt x="4137" y="111714"/>
                  </a:lnTo>
                </a:path>
              </a:pathLst>
            </a:cu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Slide 2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01200" y="3300350"/>
            <a:ext cx="609600" cy="609600"/>
          </a:xfrm>
          <a:prstGeom prst="rect">
            <a:avLst/>
          </a:prstGeom>
        </p:spPr>
      </p:pic>
      <p:sp>
        <p:nvSpPr>
          <p:cNvPr id="9" name="Rectangle 8"/>
          <p:cNvSpPr/>
          <p:nvPr/>
        </p:nvSpPr>
        <p:spPr>
          <a:xfrm>
            <a:off x="6934200" y="5595704"/>
            <a:ext cx="1447800" cy="381000"/>
          </a:xfrm>
          <a:prstGeom prst="rect">
            <a:avLst/>
          </a:prstGeom>
          <a:solidFill>
            <a:srgbClr val="FFFFFF"/>
          </a:solidFill>
          <a:ln>
            <a:solidFill>
              <a:srgbClr val="4A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7685817" y="5581650"/>
            <a:ext cx="724758" cy="415498"/>
          </a:xfrm>
          <a:prstGeom prst="rect">
            <a:avLst/>
          </a:prstGeom>
          <a:noFill/>
        </p:spPr>
        <p:txBody>
          <a:bodyPr wrap="square" rtlCol="0">
            <a:spAutoFit/>
          </a:bodyPr>
          <a:lstStyle/>
          <a:p>
            <a:r>
              <a:rPr lang="en-US" sz="1050" b="1" dirty="0" smtClean="0">
                <a:solidFill>
                  <a:srgbClr val="4ACA2C"/>
                </a:solidFill>
              </a:rPr>
              <a:t>No Build</a:t>
            </a:r>
          </a:p>
          <a:p>
            <a:r>
              <a:rPr lang="en-US" sz="1050" b="1" dirty="0" smtClean="0">
                <a:solidFill>
                  <a:srgbClr val="4ACA2C"/>
                </a:solidFill>
              </a:rPr>
              <a:t>Segment</a:t>
            </a:r>
            <a:endParaRPr lang="en-GB" sz="1050" b="1" dirty="0">
              <a:solidFill>
                <a:srgbClr val="4ACA2C"/>
              </a:solidFill>
            </a:endParaRPr>
          </a:p>
        </p:txBody>
      </p:sp>
      <p:pic>
        <p:nvPicPr>
          <p:cNvPr id="12"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1" r="8088" b="-1"/>
          <a:stretch/>
        </p:blipFill>
        <p:spPr bwMode="auto">
          <a:xfrm flipH="1">
            <a:off x="7008018" y="5725541"/>
            <a:ext cx="674907" cy="120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8992588"/>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677" fill="hold"/>
                                        <p:tgtEl>
                                          <p:spTgt spid="4"/>
                                        </p:tgtEl>
                                      </p:cBhvr>
                                    </p:cmd>
                                  </p:childTnLst>
                                </p:cTn>
                              </p:par>
                              <p:par>
                                <p:cTn id="7" presetID="53" presetClass="entr" presetSubtype="16" fill="hold" nodeType="withEffect">
                                  <p:stCondLst>
                                    <p:cond delay="4200"/>
                                  </p:stCondLst>
                                  <p:childTnLst>
                                    <p:set>
                                      <p:cBhvr>
                                        <p:cTn id="8" dur="1" fill="hold">
                                          <p:stCondLst>
                                            <p:cond delay="0"/>
                                          </p:stCondLst>
                                        </p:cTn>
                                        <p:tgtEl>
                                          <p:spTgt spid="8"/>
                                        </p:tgtEl>
                                        <p:attrNameLst>
                                          <p:attrName>style.visibility</p:attrName>
                                        </p:attrNameLst>
                                      </p:cBhvr>
                                      <p:to>
                                        <p:strVal val="visible"/>
                                      </p:to>
                                    </p:set>
                                    <p:anim calcmode="lin" valueType="num">
                                      <p:cBhvr>
                                        <p:cTn id="9" dur="2000" fill="hold"/>
                                        <p:tgtEl>
                                          <p:spTgt spid="8"/>
                                        </p:tgtEl>
                                        <p:attrNameLst>
                                          <p:attrName>ppt_w</p:attrName>
                                        </p:attrNameLst>
                                      </p:cBhvr>
                                      <p:tavLst>
                                        <p:tav tm="0">
                                          <p:val>
                                            <p:fltVal val="0"/>
                                          </p:val>
                                        </p:tav>
                                        <p:tav tm="100000">
                                          <p:val>
                                            <p:strVal val="#ppt_w"/>
                                          </p:val>
                                        </p:tav>
                                      </p:tavLst>
                                    </p:anim>
                                    <p:anim calcmode="lin" valueType="num">
                                      <p:cBhvr>
                                        <p:cTn id="10" dur="2000" fill="hold"/>
                                        <p:tgtEl>
                                          <p:spTgt spid="8"/>
                                        </p:tgtEl>
                                        <p:attrNameLst>
                                          <p:attrName>ppt_h</p:attrName>
                                        </p:attrNameLst>
                                      </p:cBhvr>
                                      <p:tavLst>
                                        <p:tav tm="0">
                                          <p:val>
                                            <p:fltVal val="0"/>
                                          </p:val>
                                        </p:tav>
                                        <p:tav tm="100000">
                                          <p:val>
                                            <p:strVal val="#ppt_h"/>
                                          </p:val>
                                        </p:tav>
                                      </p:tavLst>
                                    </p:anim>
                                    <p:animEffect transition="in" filter="fade">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31000"/>
                    </a14:imgEffect>
                  </a14:imgLayer>
                </a14:imgProps>
              </a:ext>
              <a:ext uri="{28A0092B-C50C-407E-A947-70E740481C1C}">
                <a14:useLocalDpi xmlns:a14="http://schemas.microsoft.com/office/drawing/2010/main" val="0"/>
              </a:ext>
            </a:extLst>
          </a:blip>
          <a:srcRect l="7358" t="29127" r="7170" b="14494"/>
          <a:stretch/>
        </p:blipFill>
        <p:spPr>
          <a:xfrm>
            <a:off x="210311" y="1975940"/>
            <a:ext cx="8829871" cy="3985033"/>
          </a:xfrm>
          <a:prstGeom prst="rect">
            <a:avLst/>
          </a:prstGeom>
        </p:spPr>
      </p:pic>
      <p:sp>
        <p:nvSpPr>
          <p:cNvPr id="2" name="Title 1"/>
          <p:cNvSpPr>
            <a:spLocks noGrp="1"/>
          </p:cNvSpPr>
          <p:nvPr>
            <p:ph type="title"/>
          </p:nvPr>
        </p:nvSpPr>
        <p:spPr/>
        <p:txBody>
          <a:bodyPr/>
          <a:lstStyle/>
          <a:p>
            <a:r>
              <a:rPr lang="en-GB" dirty="0" smtClean="0"/>
              <a:t>EVALUATION MATRIX</a:t>
            </a:r>
            <a:endParaRPr lang="en-GB" dirty="0"/>
          </a:p>
        </p:txBody>
      </p:sp>
      <p:sp>
        <p:nvSpPr>
          <p:cNvPr id="8" name="Text Placeholder 3"/>
          <p:cNvSpPr txBox="1">
            <a:spLocks/>
          </p:cNvSpPr>
          <p:nvPr/>
        </p:nvSpPr>
        <p:spPr>
          <a:xfrm>
            <a:off x="210312" y="1097280"/>
            <a:ext cx="4514088" cy="553212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dirty="0"/>
          </a:p>
        </p:txBody>
      </p:sp>
      <p:sp>
        <p:nvSpPr>
          <p:cNvPr id="6" name="Rectangle 3"/>
          <p:cNvSpPr>
            <a:spLocks noGrp="1" noChangeArrowheads="1"/>
          </p:cNvSpPr>
          <p:nvPr>
            <p:ph idx="1"/>
          </p:nvPr>
        </p:nvSpPr>
        <p:spPr>
          <a:xfrm>
            <a:off x="0" y="1097280"/>
            <a:ext cx="9144000" cy="1264920"/>
          </a:xfrm>
        </p:spPr>
        <p:txBody>
          <a:bodyPr>
            <a:normAutofit/>
          </a:bodyPr>
          <a:lstStyle/>
          <a:p>
            <a:pPr marL="0" indent="0" algn="ctr">
              <a:buNone/>
            </a:pPr>
            <a:r>
              <a:rPr lang="en-US" sz="2400" b="1" u="sng" dirty="0"/>
              <a:t>A detailed alternatives comparison matrix is on display </a:t>
            </a:r>
            <a:r>
              <a:rPr lang="en-US" sz="2400" b="1" u="sng" dirty="0" smtClean="0"/>
              <a:t>tonight</a:t>
            </a:r>
            <a:endParaRPr lang="en-US" sz="2400" b="1" u="sng" dirty="0"/>
          </a:p>
        </p:txBody>
      </p:sp>
      <p:sp>
        <p:nvSpPr>
          <p:cNvPr id="12" name="TextBox 11"/>
          <p:cNvSpPr txBox="1"/>
          <p:nvPr/>
        </p:nvSpPr>
        <p:spPr>
          <a:xfrm>
            <a:off x="342900" y="3124200"/>
            <a:ext cx="8534400" cy="1754326"/>
          </a:xfrm>
          <a:prstGeom prst="rect">
            <a:avLst/>
          </a:prstGeom>
          <a:solidFill>
            <a:srgbClr val="FFFFFF">
              <a:alpha val="74902"/>
            </a:srgbClr>
          </a:solidFill>
          <a:effectLst>
            <a:outerShdw blurRad="50800" dist="38100" dir="5400000" algn="t" rotWithShape="0">
              <a:schemeClr val="bg1">
                <a:alpha val="67000"/>
              </a:schemeClr>
            </a:outerShdw>
          </a:effectLst>
        </p:spPr>
        <p:txBody>
          <a:bodyPr wrap="square" rtlCol="0">
            <a:spAutoFit/>
          </a:bodyPr>
          <a:lstStyle/>
          <a:p>
            <a:pPr algn="ctr"/>
            <a:endParaRPr lang="en-US" sz="2800" b="1" dirty="0" smtClean="0">
              <a:effectLst>
                <a:outerShdw blurRad="50800" dist="38100" dir="5400000" algn="t" rotWithShape="0">
                  <a:schemeClr val="accent1">
                    <a:lumMod val="40000"/>
                    <a:lumOff val="60000"/>
                    <a:alpha val="65000"/>
                  </a:schemeClr>
                </a:outerShdw>
              </a:effectLst>
            </a:endParaRPr>
          </a:p>
          <a:p>
            <a:pPr algn="ctr"/>
            <a:r>
              <a:rPr lang="en-US" sz="2800" b="1" dirty="0" smtClean="0">
                <a:effectLst>
                  <a:outerShdw blurRad="50800" dist="38100" dir="5400000" algn="t" rotWithShape="0">
                    <a:schemeClr val="accent1">
                      <a:lumMod val="40000"/>
                      <a:lumOff val="60000"/>
                      <a:alpha val="65000"/>
                    </a:schemeClr>
                  </a:outerShdw>
                </a:effectLst>
              </a:rPr>
              <a:t>The </a:t>
            </a:r>
            <a:r>
              <a:rPr lang="en-US" sz="2800" b="1" dirty="0">
                <a:effectLst>
                  <a:outerShdw blurRad="50800" dist="38100" dir="5400000" algn="t" rotWithShape="0">
                    <a:schemeClr val="accent1">
                      <a:lumMod val="40000"/>
                      <a:lumOff val="60000"/>
                      <a:alpha val="65000"/>
                    </a:schemeClr>
                  </a:outerShdw>
                </a:effectLst>
              </a:rPr>
              <a:t>estimated total cost for proposed improvements is approximately $399 million in today’s </a:t>
            </a:r>
            <a:r>
              <a:rPr lang="en-US" sz="2800" b="1" dirty="0" smtClean="0">
                <a:effectLst>
                  <a:outerShdw blurRad="50800" dist="38100" dir="5400000" algn="t" rotWithShape="0">
                    <a:schemeClr val="accent1">
                      <a:lumMod val="40000"/>
                      <a:lumOff val="60000"/>
                      <a:alpha val="65000"/>
                    </a:schemeClr>
                  </a:outerShdw>
                </a:effectLst>
              </a:rPr>
              <a:t>dollars</a:t>
            </a:r>
            <a:endParaRPr lang="en-US" sz="2800" b="1" dirty="0">
              <a:solidFill>
                <a:schemeClr val="bg1"/>
              </a:solidFill>
              <a:effectLst>
                <a:outerShdw blurRad="50800" dist="38100" dir="5400000" algn="t" rotWithShape="0">
                  <a:schemeClr val="accent1">
                    <a:lumMod val="40000"/>
                    <a:lumOff val="60000"/>
                    <a:alpha val="65000"/>
                  </a:schemeClr>
                </a:outerShdw>
              </a:effectLst>
            </a:endParaRPr>
          </a:p>
          <a:p>
            <a:pPr algn="ctr"/>
            <a:endParaRPr lang="en-US" sz="2400" b="1" dirty="0">
              <a:solidFill>
                <a:schemeClr val="bg1"/>
              </a:solidFill>
              <a:effectLst>
                <a:outerShdw blurRad="50800" dist="38100" dir="5400000" algn="t" rotWithShape="0">
                  <a:schemeClr val="accent1">
                    <a:lumMod val="40000"/>
                    <a:lumOff val="60000"/>
                    <a:alpha val="65000"/>
                  </a:schemeClr>
                </a:outerShdw>
              </a:effectLst>
            </a:endParaRPr>
          </a:p>
        </p:txBody>
      </p:sp>
      <p:pic>
        <p:nvPicPr>
          <p:cNvPr id="3" name="Slide 2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01200" y="3391763"/>
            <a:ext cx="609600" cy="609600"/>
          </a:xfrm>
          <a:prstGeom prst="rect">
            <a:avLst/>
          </a:prstGeom>
        </p:spPr>
      </p:pic>
    </p:spTree>
    <p:extLst>
      <p:ext uri="{BB962C8B-B14F-4D97-AF65-F5344CB8AC3E}">
        <p14:creationId xmlns:p14="http://schemas.microsoft.com/office/powerpoint/2010/main" val="835370923"/>
      </p:ext>
    </p:extLst>
  </p:cSld>
  <p:clrMapOvr>
    <a:masterClrMapping/>
  </p:clrMapOvr>
  <mc:AlternateContent xmlns:mc="http://schemas.openxmlformats.org/markup-compatibility/2006" xmlns:p14="http://schemas.microsoft.com/office/powerpoint/2010/main">
    <mc:Choice Requires="p14">
      <p:transition spd="slow" p14:dur="2000" advClick="0" advTm="13000"/>
    </mc:Choice>
    <mc:Fallback xmlns="">
      <p:transition spd="slow" advClick="0" advTm="1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737" fill="hold"/>
                                        <p:tgtEl>
                                          <p:spTgt spid="3"/>
                                        </p:tgtEl>
                                      </p:cBhvr>
                                    </p:cmd>
                                  </p:childTnLst>
                                </p:cTn>
                              </p:par>
                              <p:par>
                                <p:cTn id="7" presetID="53" presetClass="entr" presetSubtype="16" fill="hold" grpId="0" nodeType="withEffect">
                                  <p:stCondLst>
                                    <p:cond delay="2000"/>
                                  </p:stCondLst>
                                  <p:childTnLst>
                                    <p:set>
                                      <p:cBhvr>
                                        <p:cTn id="8" dur="1" fill="hold">
                                          <p:stCondLst>
                                            <p:cond delay="0"/>
                                          </p:stCondLst>
                                        </p:cTn>
                                        <p:tgtEl>
                                          <p:spTgt spid="12"/>
                                        </p:tgtEl>
                                        <p:attrNameLst>
                                          <p:attrName>style.visibility</p:attrName>
                                        </p:attrNameLst>
                                      </p:cBhvr>
                                      <p:to>
                                        <p:strVal val="visible"/>
                                      </p:to>
                                    </p:set>
                                    <p:anim calcmode="lin" valueType="num">
                                      <p:cBhvr>
                                        <p:cTn id="9" dur="2100" fill="hold"/>
                                        <p:tgtEl>
                                          <p:spTgt spid="12"/>
                                        </p:tgtEl>
                                        <p:attrNameLst>
                                          <p:attrName>ppt_w</p:attrName>
                                        </p:attrNameLst>
                                      </p:cBhvr>
                                      <p:tavLst>
                                        <p:tav tm="0">
                                          <p:val>
                                            <p:fltVal val="0"/>
                                          </p:val>
                                        </p:tav>
                                        <p:tav tm="100000">
                                          <p:val>
                                            <p:strVal val="#ppt_w"/>
                                          </p:val>
                                        </p:tav>
                                      </p:tavLst>
                                    </p:anim>
                                    <p:anim calcmode="lin" valueType="num">
                                      <p:cBhvr>
                                        <p:cTn id="10" dur="2100" fill="hold"/>
                                        <p:tgtEl>
                                          <p:spTgt spid="12"/>
                                        </p:tgtEl>
                                        <p:attrNameLst>
                                          <p:attrName>ppt_h</p:attrName>
                                        </p:attrNameLst>
                                      </p:cBhvr>
                                      <p:tavLst>
                                        <p:tav tm="0">
                                          <p:val>
                                            <p:fltVal val="0"/>
                                          </p:val>
                                        </p:tav>
                                        <p:tav tm="100000">
                                          <p:val>
                                            <p:strVal val="#ppt_h"/>
                                          </p:val>
                                        </p:tav>
                                      </p:tavLst>
                                    </p:anim>
                                    <p:animEffect transition="in" filter="fade">
                                      <p:cBhvr>
                                        <p:cTn id="11" dur="21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029200" y="1735905"/>
            <a:ext cx="3842968" cy="3212749"/>
          </a:xfrm>
          <a:prstGeom prst="rect">
            <a:avLst/>
          </a:prstGeom>
          <a:ln w="28575">
            <a:solidFill>
              <a:schemeClr val="tx1"/>
            </a:solidFill>
          </a:ln>
        </p:spPr>
      </p:pic>
      <p:sp>
        <p:nvSpPr>
          <p:cNvPr id="2" name="Title 1"/>
          <p:cNvSpPr>
            <a:spLocks noGrp="1"/>
          </p:cNvSpPr>
          <p:nvPr>
            <p:ph type="title"/>
          </p:nvPr>
        </p:nvSpPr>
        <p:spPr/>
        <p:txBody>
          <a:bodyPr>
            <a:normAutofit/>
          </a:bodyPr>
          <a:lstStyle/>
          <a:p>
            <a:r>
              <a:rPr lang="en-US" dirty="0" smtClean="0"/>
              <a:t>PROJECT STATUS</a:t>
            </a:r>
            <a:endParaRPr lang="en-GB" dirty="0"/>
          </a:p>
        </p:txBody>
      </p:sp>
      <p:sp>
        <p:nvSpPr>
          <p:cNvPr id="6" name="Content Placeholder 5"/>
          <p:cNvSpPr>
            <a:spLocks noGrp="1"/>
          </p:cNvSpPr>
          <p:nvPr>
            <p:ph idx="1"/>
          </p:nvPr>
        </p:nvSpPr>
        <p:spPr>
          <a:xfrm>
            <a:off x="381000" y="1506087"/>
            <a:ext cx="4519894" cy="4008119"/>
          </a:xfrm>
        </p:spPr>
        <p:txBody>
          <a:bodyPr>
            <a:normAutofit/>
          </a:bodyPr>
          <a:lstStyle/>
          <a:p>
            <a:pPr>
              <a:buFont typeface="Wingdings" panose="05000000000000000000" pitchFamily="2" charset="2"/>
              <a:buChar char="§"/>
            </a:pPr>
            <a:r>
              <a:rPr lang="en-US" sz="2400" dirty="0"/>
              <a:t>Design scheduled to begin in Spring </a:t>
            </a:r>
            <a:r>
              <a:rPr lang="en-US" sz="2400" dirty="0" smtClean="0"/>
              <a:t>2017</a:t>
            </a:r>
          </a:p>
          <a:p>
            <a:pPr>
              <a:buFont typeface="Wingdings" panose="05000000000000000000" pitchFamily="2" charset="2"/>
              <a:buChar char="§"/>
            </a:pPr>
            <a:r>
              <a:rPr lang="en-US" sz="2400" dirty="0" smtClean="0"/>
              <a:t>Two </a:t>
            </a:r>
            <a:r>
              <a:rPr lang="en-US" sz="2400" dirty="0"/>
              <a:t>segments scheduled for design</a:t>
            </a:r>
          </a:p>
          <a:p>
            <a:pPr lvl="1"/>
            <a:r>
              <a:rPr lang="en-US" sz="2000" dirty="0">
                <a:solidFill>
                  <a:schemeClr val="tx2"/>
                </a:solidFill>
              </a:rPr>
              <a:t>US 92 from Garden Lane to Mango Road</a:t>
            </a:r>
          </a:p>
          <a:p>
            <a:pPr lvl="1"/>
            <a:r>
              <a:rPr lang="en-US" sz="2000" dirty="0">
                <a:solidFill>
                  <a:schemeClr val="tx2"/>
                </a:solidFill>
              </a:rPr>
              <a:t>US 92 from </a:t>
            </a:r>
            <a:r>
              <a:rPr lang="en-US" sz="2000" dirty="0" smtClean="0">
                <a:solidFill>
                  <a:schemeClr val="tx2"/>
                </a:solidFill>
              </a:rPr>
              <a:t>West </a:t>
            </a:r>
            <a:r>
              <a:rPr lang="en-US" sz="2000" dirty="0">
                <a:solidFill>
                  <a:schemeClr val="tx2"/>
                </a:solidFill>
              </a:rPr>
              <a:t>of Park Road to County Line </a:t>
            </a:r>
            <a:r>
              <a:rPr lang="en-US" sz="2000" dirty="0" smtClean="0">
                <a:solidFill>
                  <a:schemeClr val="tx2"/>
                </a:solidFill>
              </a:rPr>
              <a:t>Road</a:t>
            </a:r>
          </a:p>
          <a:p>
            <a:pPr lvl="1"/>
            <a:r>
              <a:rPr lang="en-US" sz="2000" dirty="0" smtClean="0">
                <a:solidFill>
                  <a:schemeClr val="tx2"/>
                </a:solidFill>
              </a:rPr>
              <a:t>Mango </a:t>
            </a:r>
            <a:r>
              <a:rPr lang="en-US" sz="2000" dirty="0">
                <a:solidFill>
                  <a:schemeClr val="tx2"/>
                </a:solidFill>
              </a:rPr>
              <a:t>Road to Mobley Street is not currently funded</a:t>
            </a:r>
          </a:p>
          <a:p>
            <a:pPr marL="0" indent="0">
              <a:buNone/>
            </a:pPr>
            <a:endParaRPr lang="en-US" sz="2800" dirty="0"/>
          </a:p>
        </p:txBody>
      </p:sp>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3636" t="19488" r="2973" b="13509"/>
          <a:stretch/>
        </p:blipFill>
        <p:spPr>
          <a:xfrm>
            <a:off x="26718" y="1295399"/>
            <a:ext cx="9117281" cy="4475534"/>
          </a:xfrm>
          <a:prstGeom prst="rect">
            <a:avLst/>
          </a:prstGeom>
        </p:spPr>
      </p:pic>
      <p:pic>
        <p:nvPicPr>
          <p:cNvPr id="11" name="Slide 2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525000" y="3228366"/>
            <a:ext cx="609600" cy="609600"/>
          </a:xfrm>
          <a:prstGeom prst="rect">
            <a:avLst/>
          </a:prstGeom>
        </p:spPr>
      </p:pic>
    </p:spTree>
    <p:extLst>
      <p:ext uri="{BB962C8B-B14F-4D97-AF65-F5344CB8AC3E}">
        <p14:creationId xmlns:p14="http://schemas.microsoft.com/office/powerpoint/2010/main" val="2276447797"/>
      </p:ext>
    </p:extLst>
  </p:cSld>
  <p:clrMapOvr>
    <a:masterClrMapping/>
  </p:clrMapOvr>
  <mc:AlternateContent xmlns:mc="http://schemas.openxmlformats.org/markup-compatibility/2006" xmlns:p14="http://schemas.microsoft.com/office/powerpoint/2010/main">
    <mc:Choice Requires="p14">
      <p:transition spd="slow" p14:dur="2000" advClick="0" advTm="17000"/>
    </mc:Choice>
    <mc:Fallback xmlns="">
      <p:transition spd="slow" advClick="0"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89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 y="62139"/>
            <a:ext cx="5943289" cy="863600"/>
          </a:xfrm>
        </p:spPr>
        <p:txBody>
          <a:bodyPr/>
          <a:lstStyle/>
          <a:p>
            <a:pPr>
              <a:lnSpc>
                <a:spcPts val="3500"/>
              </a:lnSpc>
            </a:pPr>
            <a:r>
              <a:rPr lang="en-GB" dirty="0" smtClean="0"/>
              <a:t>OPPORTUNITIES FOR INPUT</a:t>
            </a:r>
            <a:endParaRPr lang="en-GB" dirty="0"/>
          </a:p>
        </p:txBody>
      </p:sp>
      <p:sp>
        <p:nvSpPr>
          <p:cNvPr id="8" name="Text Placeholder 3"/>
          <p:cNvSpPr txBox="1">
            <a:spLocks/>
          </p:cNvSpPr>
          <p:nvPr/>
        </p:nvSpPr>
        <p:spPr>
          <a:xfrm>
            <a:off x="210312" y="1097280"/>
            <a:ext cx="4514088" cy="553212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dirty="0"/>
          </a:p>
        </p:txBody>
      </p:sp>
      <p:sp>
        <p:nvSpPr>
          <p:cNvPr id="6" name="Rectangle 14"/>
          <p:cNvSpPr>
            <a:spLocks noGrp="1" noChangeArrowheads="1"/>
          </p:cNvSpPr>
          <p:nvPr>
            <p:ph idx="1"/>
          </p:nvPr>
        </p:nvSpPr>
        <p:spPr>
          <a:xfrm>
            <a:off x="210313" y="1097279"/>
            <a:ext cx="8705088" cy="5624195"/>
          </a:xfrm>
        </p:spPr>
        <p:txBody>
          <a:bodyPr>
            <a:normAutofit/>
          </a:bodyPr>
          <a:lstStyle/>
          <a:p>
            <a:pPr>
              <a:buFont typeface="Wingdings" panose="05000000000000000000" pitchFamily="2" charset="2"/>
              <a:buChar char="§"/>
            </a:pPr>
            <a:r>
              <a:rPr lang="en-US" sz="2600" dirty="0"/>
              <a:t>Provide your comments during </a:t>
            </a:r>
          </a:p>
          <a:p>
            <a:pPr marL="0" indent="0">
              <a:buNone/>
            </a:pPr>
            <a:r>
              <a:rPr lang="en-US" sz="2600" dirty="0" smtClean="0"/>
              <a:t>the </a:t>
            </a:r>
            <a:r>
              <a:rPr lang="en-US" sz="2600" dirty="0"/>
              <a:t>public </a:t>
            </a:r>
            <a:r>
              <a:rPr lang="en-US" sz="2600" dirty="0" smtClean="0"/>
              <a:t>comment </a:t>
            </a:r>
            <a:r>
              <a:rPr lang="en-US" sz="2600" dirty="0"/>
              <a:t>period</a:t>
            </a:r>
          </a:p>
          <a:p>
            <a:pPr>
              <a:buFont typeface="Wingdings" panose="05000000000000000000" pitchFamily="2" charset="2"/>
              <a:buChar char="§"/>
            </a:pPr>
            <a:r>
              <a:rPr lang="en-US" sz="2600" dirty="0"/>
              <a:t>Provide your comments directly </a:t>
            </a:r>
          </a:p>
          <a:p>
            <a:pPr marL="0" indent="0">
              <a:buNone/>
            </a:pPr>
            <a:r>
              <a:rPr lang="en-US" sz="2600" dirty="0" smtClean="0"/>
              <a:t>to </a:t>
            </a:r>
            <a:r>
              <a:rPr lang="en-US" sz="2600" dirty="0"/>
              <a:t>the court </a:t>
            </a:r>
            <a:r>
              <a:rPr lang="en-US" sz="2600" dirty="0" smtClean="0"/>
              <a:t>reporter at anytime </a:t>
            </a:r>
            <a:endParaRPr lang="en-US" sz="2600" dirty="0"/>
          </a:p>
          <a:p>
            <a:pPr marL="0" indent="0">
              <a:buNone/>
            </a:pPr>
            <a:r>
              <a:rPr lang="en-US" sz="2600" dirty="0" smtClean="0"/>
              <a:t>during </a:t>
            </a:r>
            <a:r>
              <a:rPr lang="en-US" sz="2600" dirty="0"/>
              <a:t>this hearing</a:t>
            </a:r>
            <a:endParaRPr lang="en-US" altLang="en-US" sz="2600" dirty="0"/>
          </a:p>
          <a:p>
            <a:pPr>
              <a:buFont typeface="Wingdings" panose="05000000000000000000" pitchFamily="2" charset="2"/>
              <a:buChar char="§"/>
            </a:pPr>
            <a:r>
              <a:rPr lang="en-US" altLang="en-US" sz="2600" dirty="0" smtClean="0"/>
              <a:t>Complete comment form</a:t>
            </a:r>
            <a:endParaRPr lang="en-US" altLang="en-US" sz="2600" dirty="0"/>
          </a:p>
          <a:p>
            <a:pPr lvl="1"/>
            <a:r>
              <a:rPr lang="en-US" altLang="en-US" sz="2000" dirty="0">
                <a:solidFill>
                  <a:schemeClr val="tx2"/>
                </a:solidFill>
              </a:rPr>
              <a:t>Place in comment box tonight</a:t>
            </a:r>
          </a:p>
          <a:p>
            <a:pPr lvl="1"/>
            <a:r>
              <a:rPr lang="en-US" altLang="en-US" sz="2000" dirty="0">
                <a:solidFill>
                  <a:schemeClr val="tx2"/>
                </a:solidFill>
              </a:rPr>
              <a:t>Email your comments to:</a:t>
            </a:r>
          </a:p>
          <a:p>
            <a:pPr marL="457200" lvl="1" indent="0">
              <a:buNone/>
            </a:pPr>
            <a:r>
              <a:rPr lang="en-US" sz="2000" dirty="0">
                <a:solidFill>
                  <a:schemeClr val="tx2"/>
                </a:solidFill>
              </a:rPr>
              <a:t>       </a:t>
            </a:r>
            <a:r>
              <a:rPr lang="en-US" sz="2000" b="1" u="sng" dirty="0" smtClean="0">
                <a:solidFill>
                  <a:schemeClr val="tx2"/>
                </a:solidFill>
              </a:rPr>
              <a:t>lilliam.escalera@dot.state.fl.us</a:t>
            </a:r>
            <a:endParaRPr lang="en-US" altLang="en-US" sz="2000" dirty="0" smtClean="0">
              <a:solidFill>
                <a:schemeClr val="tx2"/>
              </a:solidFill>
            </a:endParaRPr>
          </a:p>
          <a:p>
            <a:pPr lvl="1"/>
            <a:r>
              <a:rPr lang="en-US" altLang="en-US" sz="2000" dirty="0" smtClean="0">
                <a:solidFill>
                  <a:schemeClr val="tx2"/>
                </a:solidFill>
              </a:rPr>
              <a:t>Mail </a:t>
            </a:r>
            <a:r>
              <a:rPr lang="en-US" altLang="en-US" sz="2000" dirty="0">
                <a:solidFill>
                  <a:schemeClr val="tx2"/>
                </a:solidFill>
              </a:rPr>
              <a:t>your comments</a:t>
            </a:r>
          </a:p>
          <a:p>
            <a:pPr lvl="1"/>
            <a:r>
              <a:rPr lang="en-US" altLang="en-US" sz="2000" dirty="0" smtClean="0">
                <a:solidFill>
                  <a:schemeClr val="tx2"/>
                </a:solidFill>
              </a:rPr>
              <a:t>Submit </a:t>
            </a:r>
            <a:r>
              <a:rPr lang="en-US" altLang="en-US" sz="2000" dirty="0">
                <a:solidFill>
                  <a:schemeClr val="tx2"/>
                </a:solidFill>
              </a:rPr>
              <a:t>by </a:t>
            </a:r>
            <a:r>
              <a:rPr lang="en-US" altLang="en-US" sz="2000" b="1" dirty="0">
                <a:solidFill>
                  <a:schemeClr val="tx2"/>
                </a:solidFill>
              </a:rPr>
              <a:t>Monday, </a:t>
            </a:r>
            <a:r>
              <a:rPr lang="en-US" sz="2000" b="1" dirty="0">
                <a:solidFill>
                  <a:schemeClr val="tx2"/>
                </a:solidFill>
              </a:rPr>
              <a:t>December 19, 2016</a:t>
            </a:r>
            <a:endParaRPr lang="en-US" altLang="en-US" sz="2000" b="1" dirty="0">
              <a:solidFill>
                <a:schemeClr val="tx2"/>
              </a:solidFill>
            </a:endParaRPr>
          </a:p>
          <a:p>
            <a:pPr marL="457200" lvl="1" indent="0">
              <a:buNone/>
            </a:pPr>
            <a:r>
              <a:rPr lang="en-US" altLang="en-US" sz="2000" dirty="0">
                <a:solidFill>
                  <a:schemeClr val="tx2"/>
                </a:solidFill>
              </a:rPr>
              <a:t>     to be included in the </a:t>
            </a:r>
            <a:r>
              <a:rPr lang="en-US" altLang="en-US" sz="2000" dirty="0" smtClean="0">
                <a:solidFill>
                  <a:schemeClr val="tx2"/>
                </a:solidFill>
              </a:rPr>
              <a:t>official hearing </a:t>
            </a:r>
            <a:r>
              <a:rPr lang="en-US" altLang="en-US" sz="2000" dirty="0">
                <a:solidFill>
                  <a:schemeClr val="tx2"/>
                </a:solidFill>
              </a:rPr>
              <a:t>record</a:t>
            </a:r>
          </a:p>
          <a:p>
            <a:pPr marL="0" indent="0">
              <a:buNone/>
            </a:pPr>
            <a:endParaRPr lang="en-US" altLang="en-US" sz="2000" dirty="0"/>
          </a:p>
          <a:p>
            <a:endParaRPr lang="en-US" altLang="en-US" sz="2400"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8108" y="1228980"/>
            <a:ext cx="2971800" cy="3845858"/>
          </a:xfrm>
          <a:prstGeom prst="rect">
            <a:avLst/>
          </a:prstGeom>
          <a:ln>
            <a:solidFill>
              <a:schemeClr val="tx1"/>
            </a:solidFill>
          </a:ln>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2349" t="5601" r="3700" b="4784"/>
          <a:stretch/>
        </p:blipFill>
        <p:spPr>
          <a:xfrm>
            <a:off x="6048375" y="3733800"/>
            <a:ext cx="2883693" cy="2325120"/>
          </a:xfrm>
          <a:prstGeom prst="rect">
            <a:avLst/>
          </a:prstGeom>
          <a:ln>
            <a:solidFill>
              <a:schemeClr val="tx1"/>
            </a:solidFill>
          </a:ln>
        </p:spPr>
      </p:pic>
      <p:grpSp>
        <p:nvGrpSpPr>
          <p:cNvPr id="3" name="Group 2"/>
          <p:cNvGrpSpPr/>
          <p:nvPr/>
        </p:nvGrpSpPr>
        <p:grpSpPr>
          <a:xfrm>
            <a:off x="5595309" y="2382667"/>
            <a:ext cx="2757397" cy="786065"/>
            <a:chOff x="5595309" y="2303628"/>
            <a:chExt cx="2757397" cy="786065"/>
          </a:xfrm>
        </p:grpSpPr>
        <p:sp>
          <p:nvSpPr>
            <p:cNvPr id="7" name="TextBox 6"/>
            <p:cNvSpPr txBox="1"/>
            <p:nvPr/>
          </p:nvSpPr>
          <p:spPr>
            <a:xfrm rot="20887633">
              <a:off x="5595309" y="2303628"/>
              <a:ext cx="2757397" cy="786065"/>
            </a:xfrm>
            <a:prstGeom prst="rect">
              <a:avLst/>
            </a:prstGeom>
            <a:solidFill>
              <a:schemeClr val="bg1"/>
            </a:solidFill>
            <a:ln w="38100">
              <a:solidFill>
                <a:schemeClr val="tx1"/>
              </a:solidFill>
            </a:ln>
          </p:spPr>
          <p:txBody>
            <a:bodyPr wrap="square" lIns="182880" tIns="91440" rIns="182880" bIns="91440" rtlCol="0" anchor="ctr" anchorCtr="0">
              <a:noAutofit/>
            </a:bodyPr>
            <a:lstStyle/>
            <a:p>
              <a:pPr>
                <a:lnSpc>
                  <a:spcPts val="1200"/>
                </a:lnSpc>
              </a:pPr>
              <a:endParaRPr lang="en-US" sz="900" b="1" dirty="0" smtClean="0">
                <a:solidFill>
                  <a:schemeClr val="tx1"/>
                </a:solidFill>
              </a:endParaRPr>
            </a:p>
          </p:txBody>
        </p:sp>
        <p:pic>
          <p:nvPicPr>
            <p:cNvPr id="9" name="Picture 3"/>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l="30356" t="46592" r="17915" b="32197"/>
            <a:stretch/>
          </p:blipFill>
          <p:spPr bwMode="auto">
            <a:xfrm rot="20846427">
              <a:off x="5682739" y="2332506"/>
              <a:ext cx="2619361" cy="712617"/>
            </a:xfrm>
            <a:prstGeom prst="rect">
              <a:avLst/>
            </a:prstGeom>
            <a:noFill/>
            <a:ln w="19050">
              <a:noFill/>
              <a:miter lim="800000"/>
              <a:headEnd/>
              <a:tailEnd/>
            </a:ln>
            <a:extLst>
              <a:ext uri="{909E8E84-426E-40DD-AFC4-6F175D3DCCD1}">
                <a14:hiddenFill xmlns:a14="http://schemas.microsoft.com/office/drawing/2010/main">
                  <a:solidFill>
                    <a:schemeClr val="accent1"/>
                  </a:solidFill>
                </a14:hiddenFill>
              </a:ext>
            </a:extLst>
          </p:spPr>
        </p:pic>
      </p:grpSp>
      <p:pic>
        <p:nvPicPr>
          <p:cNvPr id="10" name="Slide 2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525000" y="3253740"/>
            <a:ext cx="609600" cy="609600"/>
          </a:xfrm>
          <a:prstGeom prst="rect">
            <a:avLst/>
          </a:prstGeom>
        </p:spPr>
      </p:pic>
    </p:spTree>
    <p:extLst>
      <p:ext uri="{BB962C8B-B14F-4D97-AF65-F5344CB8AC3E}">
        <p14:creationId xmlns:p14="http://schemas.microsoft.com/office/powerpoint/2010/main" val="3079911755"/>
      </p:ext>
    </p:extLst>
  </p:cSld>
  <p:clrMapOvr>
    <a:masterClrMapping/>
  </p:clrMapOvr>
  <mc:AlternateContent xmlns:mc="http://schemas.openxmlformats.org/markup-compatibility/2006" xmlns:p14="http://schemas.microsoft.com/office/powerpoint/2010/main">
    <mc:Choice Requires="p14">
      <p:transition spd="slow" p14:dur="2000" advClick="0" advTm="18000"/>
    </mc:Choice>
    <mc:Fallback xmlns="">
      <p:transition spd="slow" advClick="0"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943" fill="hold"/>
                                        <p:tgtEl>
                                          <p:spTgt spid="10"/>
                                        </p:tgtEl>
                                      </p:cBhvr>
                                    </p:cmd>
                                  </p:childTnLst>
                                </p:cTn>
                              </p:par>
                              <p:par>
                                <p:cTn id="7" presetID="42" presetClass="entr" presetSubtype="0" fill="hold" grpId="0" nodeType="withEffect">
                                  <p:stCondLst>
                                    <p:cond delay="1500"/>
                                  </p:stCondLst>
                                  <p:childTnLst>
                                    <p:set>
                                      <p:cBhvr>
                                        <p:cTn id="8" dur="1" fill="hold">
                                          <p:stCondLst>
                                            <p:cond delay="0"/>
                                          </p:stCondLst>
                                        </p:cTn>
                                        <p:tgtEl>
                                          <p:spTgt spid="6">
                                            <p:txEl>
                                              <p:pRg st="0" end="0"/>
                                            </p:txEl>
                                          </p:spTgt>
                                        </p:tgtEl>
                                        <p:attrNameLst>
                                          <p:attrName>style.visibility</p:attrName>
                                        </p:attrNameLst>
                                      </p:cBhvr>
                                      <p:to>
                                        <p:strVal val="visible"/>
                                      </p:to>
                                    </p:set>
                                    <p:animEffect transition="in" filter="fade">
                                      <p:cBhvr>
                                        <p:cTn id="9" dur="1200"/>
                                        <p:tgtEl>
                                          <p:spTgt spid="6">
                                            <p:txEl>
                                              <p:pRg st="0" end="0"/>
                                            </p:txEl>
                                          </p:spTgt>
                                        </p:tgtEl>
                                      </p:cBhvr>
                                    </p:animEffect>
                                    <p:anim calcmode="lin" valueType="num">
                                      <p:cBhvr>
                                        <p:cTn id="10" dur="12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1" dur="1200" fill="hold"/>
                                        <p:tgtEl>
                                          <p:spTgt spid="6">
                                            <p:txEl>
                                              <p:pRg st="0" end="0"/>
                                            </p:txEl>
                                          </p:spTgt>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150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200"/>
                                        <p:tgtEl>
                                          <p:spTgt spid="6">
                                            <p:txEl>
                                              <p:pRg st="1" end="1"/>
                                            </p:txEl>
                                          </p:spTgt>
                                        </p:tgtEl>
                                      </p:cBhvr>
                                    </p:animEffect>
                                    <p:anim calcmode="lin" valueType="num">
                                      <p:cBhvr>
                                        <p:cTn id="15" dur="12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200" fill="hold"/>
                                        <p:tgtEl>
                                          <p:spTgt spid="6">
                                            <p:txEl>
                                              <p:pRg st="1" end="1"/>
                                            </p:txEl>
                                          </p:spTgt>
                                        </p:tgtEl>
                                        <p:attrNameLst>
                                          <p:attrName>ppt_y</p:attrName>
                                        </p:attrNameLst>
                                      </p:cBhvr>
                                      <p:tavLst>
                                        <p:tav tm="0">
                                          <p:val>
                                            <p:strVal val="#ppt_y+.1"/>
                                          </p:val>
                                        </p:tav>
                                        <p:tav tm="100000">
                                          <p:val>
                                            <p:strVal val="#ppt_y"/>
                                          </p:val>
                                        </p:tav>
                                      </p:tavLst>
                                    </p:anim>
                                  </p:childTnLst>
                                </p:cTn>
                              </p:par>
                              <p:par>
                                <p:cTn id="17" presetID="10" presetClass="entr" presetSubtype="0" fill="hold" nodeType="withEffect">
                                  <p:stCondLst>
                                    <p:cond delay="15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000"/>
                                        <p:tgtEl>
                                          <p:spTgt spid="4"/>
                                        </p:tgtEl>
                                      </p:cBhvr>
                                    </p:animEffect>
                                  </p:childTnLst>
                                </p:cTn>
                              </p:par>
                              <p:par>
                                <p:cTn id="20" presetID="42" presetClass="entr" presetSubtype="0" fill="hold" grpId="0" nodeType="withEffect">
                                  <p:stCondLst>
                                    <p:cond delay="1410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1000"/>
                                        <p:tgtEl>
                                          <p:spTgt spid="6">
                                            <p:txEl>
                                              <p:pRg st="2" end="2"/>
                                            </p:txEl>
                                          </p:spTgt>
                                        </p:tgtEl>
                                      </p:cBhvr>
                                    </p:animEffect>
                                    <p:anim calcmode="lin" valueType="num">
                                      <p:cBhvr>
                                        <p:cTn id="23"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410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1000"/>
                                        <p:tgtEl>
                                          <p:spTgt spid="6">
                                            <p:txEl>
                                              <p:pRg st="3" end="3"/>
                                            </p:txEl>
                                          </p:spTgt>
                                        </p:tgtEl>
                                      </p:cBhvr>
                                    </p:animEffect>
                                    <p:anim calcmode="lin" valueType="num">
                                      <p:cBhvr>
                                        <p:cTn id="28"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1410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fade">
                                      <p:cBhvr>
                                        <p:cTn id="32" dur="1000"/>
                                        <p:tgtEl>
                                          <p:spTgt spid="6">
                                            <p:txEl>
                                              <p:pRg st="4" end="4"/>
                                            </p:txEl>
                                          </p:spTgt>
                                        </p:tgtEl>
                                      </p:cBhvr>
                                    </p:animEffect>
                                    <p:anim calcmode="lin" valueType="num">
                                      <p:cBhvr>
                                        <p:cTn id="33"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6">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2350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fade">
                                      <p:cBhvr>
                                        <p:cTn id="37" dur="1300"/>
                                        <p:tgtEl>
                                          <p:spTgt spid="6">
                                            <p:txEl>
                                              <p:pRg st="5" end="5"/>
                                            </p:txEl>
                                          </p:spTgt>
                                        </p:tgtEl>
                                      </p:cBhvr>
                                    </p:animEffect>
                                    <p:anim calcmode="lin" valueType="num">
                                      <p:cBhvr>
                                        <p:cTn id="38" dur="13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9" dur="1300" fill="hold"/>
                                        <p:tgtEl>
                                          <p:spTgt spid="6">
                                            <p:txEl>
                                              <p:pRg st="5" end="5"/>
                                            </p:txEl>
                                          </p:spTgt>
                                        </p:tgtEl>
                                        <p:attrNameLst>
                                          <p:attrName>ppt_y</p:attrName>
                                        </p:attrNameLst>
                                      </p:cBhvr>
                                      <p:tavLst>
                                        <p:tav tm="0">
                                          <p:val>
                                            <p:strVal val="#ppt_y+.1"/>
                                          </p:val>
                                        </p:tav>
                                        <p:tav tm="100000">
                                          <p:val>
                                            <p:strVal val="#ppt_y"/>
                                          </p:val>
                                        </p:tav>
                                      </p:tavLst>
                                    </p:anim>
                                  </p:childTnLst>
                                </p:cTn>
                              </p:par>
                              <p:par>
                                <p:cTn id="40" presetID="10" presetClass="entr" presetSubtype="0" fill="hold" nodeType="withEffect">
                                  <p:stCondLst>
                                    <p:cond delay="390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2100"/>
                                        <p:tgtEl>
                                          <p:spTgt spid="5"/>
                                        </p:tgtEl>
                                      </p:cBhvr>
                                    </p:animEffect>
                                  </p:childTnLst>
                                </p:cTn>
                              </p:par>
                              <p:par>
                                <p:cTn id="43" presetID="42" presetClass="entr" presetSubtype="0" fill="hold" grpId="0" nodeType="withEffect">
                                  <p:stCondLst>
                                    <p:cond delay="31300"/>
                                  </p:stCondLst>
                                  <p:childTnLst>
                                    <p:set>
                                      <p:cBhvr>
                                        <p:cTn id="44" dur="1" fill="hold">
                                          <p:stCondLst>
                                            <p:cond delay="0"/>
                                          </p:stCondLst>
                                        </p:cTn>
                                        <p:tgtEl>
                                          <p:spTgt spid="6">
                                            <p:txEl>
                                              <p:pRg st="6" end="6"/>
                                            </p:txEl>
                                          </p:spTgt>
                                        </p:tgtEl>
                                        <p:attrNameLst>
                                          <p:attrName>style.visibility</p:attrName>
                                        </p:attrNameLst>
                                      </p:cBhvr>
                                      <p:to>
                                        <p:strVal val="visible"/>
                                      </p:to>
                                    </p:set>
                                    <p:animEffect transition="in" filter="fade">
                                      <p:cBhvr>
                                        <p:cTn id="45" dur="1000"/>
                                        <p:tgtEl>
                                          <p:spTgt spid="6">
                                            <p:txEl>
                                              <p:pRg st="6" end="6"/>
                                            </p:txEl>
                                          </p:spTgt>
                                        </p:tgtEl>
                                      </p:cBhvr>
                                    </p:animEffect>
                                    <p:anim calcmode="lin" valueType="num">
                                      <p:cBhvr>
                                        <p:cTn id="46"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6">
                                            <p:txEl>
                                              <p:pRg st="6" end="6"/>
                                            </p:txEl>
                                          </p:spTgt>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33200"/>
                                  </p:stCondLst>
                                  <p:childTnLst>
                                    <p:set>
                                      <p:cBhvr>
                                        <p:cTn id="49" dur="1" fill="hold">
                                          <p:stCondLst>
                                            <p:cond delay="0"/>
                                          </p:stCondLst>
                                        </p:cTn>
                                        <p:tgtEl>
                                          <p:spTgt spid="6">
                                            <p:txEl>
                                              <p:pRg st="7" end="7"/>
                                            </p:txEl>
                                          </p:spTgt>
                                        </p:tgtEl>
                                        <p:attrNameLst>
                                          <p:attrName>style.visibility</p:attrName>
                                        </p:attrNameLst>
                                      </p:cBhvr>
                                      <p:to>
                                        <p:strVal val="visible"/>
                                      </p:to>
                                    </p:set>
                                    <p:animEffect transition="in" filter="fade">
                                      <p:cBhvr>
                                        <p:cTn id="50" dur="1000"/>
                                        <p:tgtEl>
                                          <p:spTgt spid="6">
                                            <p:txEl>
                                              <p:pRg st="7" end="7"/>
                                            </p:txEl>
                                          </p:spTgt>
                                        </p:tgtEl>
                                      </p:cBhvr>
                                    </p:animEffect>
                                    <p:anim calcmode="lin" valueType="num">
                                      <p:cBhvr>
                                        <p:cTn id="51"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52" dur="1000" fill="hold"/>
                                        <p:tgtEl>
                                          <p:spTgt spid="6">
                                            <p:txEl>
                                              <p:pRg st="7" end="7"/>
                                            </p:tx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33300"/>
                                  </p:stCondLst>
                                  <p:childTnLst>
                                    <p:set>
                                      <p:cBhvr>
                                        <p:cTn id="54" dur="1" fill="hold">
                                          <p:stCondLst>
                                            <p:cond delay="0"/>
                                          </p:stCondLst>
                                        </p:cTn>
                                        <p:tgtEl>
                                          <p:spTgt spid="6">
                                            <p:txEl>
                                              <p:pRg st="8" end="8"/>
                                            </p:txEl>
                                          </p:spTgt>
                                        </p:tgtEl>
                                        <p:attrNameLst>
                                          <p:attrName>style.visibility</p:attrName>
                                        </p:attrNameLst>
                                      </p:cBhvr>
                                      <p:to>
                                        <p:strVal val="visible"/>
                                      </p:to>
                                    </p:set>
                                    <p:animEffect transition="in" filter="fade">
                                      <p:cBhvr>
                                        <p:cTn id="55" dur="1900"/>
                                        <p:tgtEl>
                                          <p:spTgt spid="6">
                                            <p:txEl>
                                              <p:pRg st="8" end="8"/>
                                            </p:txEl>
                                          </p:spTgt>
                                        </p:tgtEl>
                                      </p:cBhvr>
                                    </p:animEffect>
                                    <p:anim calcmode="lin" valueType="num">
                                      <p:cBhvr>
                                        <p:cTn id="56" dur="19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57" dur="1900" fill="hold"/>
                                        <p:tgtEl>
                                          <p:spTgt spid="6">
                                            <p:txEl>
                                              <p:pRg st="8" end="8"/>
                                            </p:txEl>
                                          </p:spTgt>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39100"/>
                                  </p:stCondLst>
                                  <p:childTnLst>
                                    <p:set>
                                      <p:cBhvr>
                                        <p:cTn id="59" dur="1" fill="hold">
                                          <p:stCondLst>
                                            <p:cond delay="0"/>
                                          </p:stCondLst>
                                        </p:cTn>
                                        <p:tgtEl>
                                          <p:spTgt spid="6">
                                            <p:txEl>
                                              <p:pRg st="9" end="9"/>
                                            </p:txEl>
                                          </p:spTgt>
                                        </p:tgtEl>
                                        <p:attrNameLst>
                                          <p:attrName>style.visibility</p:attrName>
                                        </p:attrNameLst>
                                      </p:cBhvr>
                                      <p:to>
                                        <p:strVal val="visible"/>
                                      </p:to>
                                    </p:set>
                                    <p:animEffect transition="in" filter="fade">
                                      <p:cBhvr>
                                        <p:cTn id="60" dur="1000"/>
                                        <p:tgtEl>
                                          <p:spTgt spid="6">
                                            <p:txEl>
                                              <p:pRg st="9" end="9"/>
                                            </p:txEl>
                                          </p:spTgt>
                                        </p:tgtEl>
                                      </p:cBhvr>
                                    </p:animEffect>
                                    <p:anim calcmode="lin" valueType="num">
                                      <p:cBhvr>
                                        <p:cTn id="61" dur="1000" fill="hold"/>
                                        <p:tgtEl>
                                          <p:spTgt spid="6">
                                            <p:txEl>
                                              <p:pRg st="9" end="9"/>
                                            </p:txEl>
                                          </p:spTgt>
                                        </p:tgtEl>
                                        <p:attrNameLst>
                                          <p:attrName>ppt_x</p:attrName>
                                        </p:attrNameLst>
                                      </p:cBhvr>
                                      <p:tavLst>
                                        <p:tav tm="0">
                                          <p:val>
                                            <p:strVal val="#ppt_x"/>
                                          </p:val>
                                        </p:tav>
                                        <p:tav tm="100000">
                                          <p:val>
                                            <p:strVal val="#ppt_x"/>
                                          </p:val>
                                        </p:tav>
                                      </p:tavLst>
                                    </p:anim>
                                    <p:anim calcmode="lin" valueType="num">
                                      <p:cBhvr>
                                        <p:cTn id="62" dur="1000" fill="hold"/>
                                        <p:tgtEl>
                                          <p:spTgt spid="6">
                                            <p:txEl>
                                              <p:pRg st="9" end="9"/>
                                            </p:txEl>
                                          </p:spTgt>
                                        </p:tgtEl>
                                        <p:attrNameLst>
                                          <p:attrName>ppt_y</p:attrName>
                                        </p:attrNameLst>
                                      </p:cBhvr>
                                      <p:tavLst>
                                        <p:tav tm="0">
                                          <p:val>
                                            <p:strVal val="#ppt_y+.1"/>
                                          </p:val>
                                        </p:tav>
                                        <p:tav tm="100000">
                                          <p:val>
                                            <p:strVal val="#ppt_y"/>
                                          </p:val>
                                        </p:tav>
                                      </p:tavLst>
                                    </p:anim>
                                  </p:childTnLst>
                                </p:cTn>
                              </p:par>
                              <p:par>
                                <p:cTn id="63" presetID="10" presetClass="entr" presetSubtype="0" fill="hold" nodeType="withEffect">
                                  <p:stCondLst>
                                    <p:cond delay="6700"/>
                                  </p:stCondLst>
                                  <p:childTnLst>
                                    <p:set>
                                      <p:cBhvr>
                                        <p:cTn id="64" dur="1" fill="hold">
                                          <p:stCondLst>
                                            <p:cond delay="0"/>
                                          </p:stCondLst>
                                        </p:cTn>
                                        <p:tgtEl>
                                          <p:spTgt spid="3"/>
                                        </p:tgtEl>
                                        <p:attrNameLst>
                                          <p:attrName>style.visibility</p:attrName>
                                        </p:attrNameLst>
                                      </p:cBhvr>
                                      <p:to>
                                        <p:strVal val="visible"/>
                                      </p:to>
                                    </p:set>
                                    <p:animEffect transition="in" filter="fade">
                                      <p:cBhvr>
                                        <p:cTn id="65" dur="2000"/>
                                        <p:tgtEl>
                                          <p:spTgt spid="3"/>
                                        </p:tgtEl>
                                      </p:cBhvr>
                                    </p:animEffect>
                                  </p:childTnLst>
                                </p:cTn>
                              </p:par>
                              <p:par>
                                <p:cTn id="66" presetID="42" presetClass="entr" presetSubtype="0" fill="hold" grpId="0" nodeType="withEffect">
                                  <p:stCondLst>
                                    <p:cond delay="51400"/>
                                  </p:stCondLst>
                                  <p:childTnLst>
                                    <p:set>
                                      <p:cBhvr>
                                        <p:cTn id="67" dur="1" fill="hold">
                                          <p:stCondLst>
                                            <p:cond delay="0"/>
                                          </p:stCondLst>
                                        </p:cTn>
                                        <p:tgtEl>
                                          <p:spTgt spid="6">
                                            <p:txEl>
                                              <p:pRg st="10" end="10"/>
                                            </p:txEl>
                                          </p:spTgt>
                                        </p:tgtEl>
                                        <p:attrNameLst>
                                          <p:attrName>style.visibility</p:attrName>
                                        </p:attrNameLst>
                                      </p:cBhvr>
                                      <p:to>
                                        <p:strVal val="visible"/>
                                      </p:to>
                                    </p:set>
                                    <p:animEffect transition="in" filter="fade">
                                      <p:cBhvr>
                                        <p:cTn id="68" dur="1400"/>
                                        <p:tgtEl>
                                          <p:spTgt spid="6">
                                            <p:txEl>
                                              <p:pRg st="10" end="10"/>
                                            </p:txEl>
                                          </p:spTgt>
                                        </p:tgtEl>
                                      </p:cBhvr>
                                    </p:animEffect>
                                    <p:anim calcmode="lin" valueType="num">
                                      <p:cBhvr>
                                        <p:cTn id="69" dur="1400" fill="hold"/>
                                        <p:tgtEl>
                                          <p:spTgt spid="6">
                                            <p:txEl>
                                              <p:pRg st="10" end="10"/>
                                            </p:txEl>
                                          </p:spTgt>
                                        </p:tgtEl>
                                        <p:attrNameLst>
                                          <p:attrName>ppt_x</p:attrName>
                                        </p:attrNameLst>
                                      </p:cBhvr>
                                      <p:tavLst>
                                        <p:tav tm="0">
                                          <p:val>
                                            <p:strVal val="#ppt_x"/>
                                          </p:val>
                                        </p:tav>
                                        <p:tav tm="100000">
                                          <p:val>
                                            <p:strVal val="#ppt_x"/>
                                          </p:val>
                                        </p:tav>
                                      </p:tavLst>
                                    </p:anim>
                                    <p:anim calcmode="lin" valueType="num">
                                      <p:cBhvr>
                                        <p:cTn id="70" dur="1400" fill="hold"/>
                                        <p:tgtEl>
                                          <p:spTgt spid="6">
                                            <p:txEl>
                                              <p:pRg st="10" end="10"/>
                                            </p:txEl>
                                          </p:spTgt>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51400"/>
                                  </p:stCondLst>
                                  <p:childTnLst>
                                    <p:set>
                                      <p:cBhvr>
                                        <p:cTn id="72" dur="1" fill="hold">
                                          <p:stCondLst>
                                            <p:cond delay="0"/>
                                          </p:stCondLst>
                                        </p:cTn>
                                        <p:tgtEl>
                                          <p:spTgt spid="6">
                                            <p:txEl>
                                              <p:pRg st="11" end="11"/>
                                            </p:txEl>
                                          </p:spTgt>
                                        </p:tgtEl>
                                        <p:attrNameLst>
                                          <p:attrName>style.visibility</p:attrName>
                                        </p:attrNameLst>
                                      </p:cBhvr>
                                      <p:to>
                                        <p:strVal val="visible"/>
                                      </p:to>
                                    </p:set>
                                    <p:animEffect transition="in" filter="fade">
                                      <p:cBhvr>
                                        <p:cTn id="73" dur="1400"/>
                                        <p:tgtEl>
                                          <p:spTgt spid="6">
                                            <p:txEl>
                                              <p:pRg st="11" end="11"/>
                                            </p:txEl>
                                          </p:spTgt>
                                        </p:tgtEl>
                                      </p:cBhvr>
                                    </p:animEffect>
                                    <p:anim calcmode="lin" valueType="num">
                                      <p:cBhvr>
                                        <p:cTn id="74" dur="1400" fill="hold"/>
                                        <p:tgtEl>
                                          <p:spTgt spid="6">
                                            <p:txEl>
                                              <p:pRg st="11" end="11"/>
                                            </p:txEl>
                                          </p:spTgt>
                                        </p:tgtEl>
                                        <p:attrNameLst>
                                          <p:attrName>ppt_x</p:attrName>
                                        </p:attrNameLst>
                                      </p:cBhvr>
                                      <p:tavLst>
                                        <p:tav tm="0">
                                          <p:val>
                                            <p:strVal val="#ppt_x"/>
                                          </p:val>
                                        </p:tav>
                                        <p:tav tm="100000">
                                          <p:val>
                                            <p:strVal val="#ppt_x"/>
                                          </p:val>
                                        </p:tav>
                                      </p:tavLst>
                                    </p:anim>
                                    <p:anim calcmode="lin" valueType="num">
                                      <p:cBhvr>
                                        <p:cTn id="75" dur="1400" fill="hold"/>
                                        <p:tgtEl>
                                          <p:spTgt spid="6">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6" fill="hold" display="0">
                  <p:stCondLst>
                    <p:cond delay="indefinite"/>
                  </p:stCondLst>
                  <p:endCondLst>
                    <p:cond evt="onStopAudio" delay="0">
                      <p:tgtEl>
                        <p:sldTgt/>
                      </p:tgtEl>
                    </p:cond>
                  </p:endCondLst>
                </p:cTn>
                <p:tgtEl>
                  <p:spTgt spid="10"/>
                </p:tgtEl>
              </p:cMediaNode>
            </p:audio>
          </p:childTnLst>
        </p:cTn>
      </p:par>
    </p:tnLst>
    <p:bldLst>
      <p:bldP spid="6" grpId="0" uiExpand="1"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362200" y="2209800"/>
            <a:ext cx="5048250" cy="4054475"/>
            <a:chOff x="2114550" y="2222625"/>
            <a:chExt cx="5486400" cy="449885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4550" y="2222625"/>
              <a:ext cx="5486400" cy="449885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4600" y="2362200"/>
              <a:ext cx="4114800" cy="2161223"/>
            </a:xfrm>
            <a:prstGeom prst="rect">
              <a:avLst/>
            </a:prstGeom>
          </p:spPr>
        </p:pic>
      </p:grpSp>
      <p:pic>
        <p:nvPicPr>
          <p:cNvPr id="9" name="Slide 2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058400" y="2030788"/>
            <a:ext cx="609600" cy="609600"/>
          </a:xfrm>
          <a:prstGeom prst="rect">
            <a:avLst/>
          </a:prstGeom>
        </p:spPr>
      </p:pic>
      <p:sp>
        <p:nvSpPr>
          <p:cNvPr id="2" name="Title 1"/>
          <p:cNvSpPr>
            <a:spLocks noGrp="1"/>
          </p:cNvSpPr>
          <p:nvPr>
            <p:ph type="title"/>
          </p:nvPr>
        </p:nvSpPr>
        <p:spPr/>
        <p:txBody>
          <a:bodyPr/>
          <a:lstStyle/>
          <a:p>
            <a:r>
              <a:rPr lang="en-US" dirty="0" smtClean="0"/>
              <a:t>PROJECT WEBSITE</a:t>
            </a:r>
            <a:endParaRPr lang="en-GB" dirty="0"/>
          </a:p>
        </p:txBody>
      </p:sp>
      <p:sp>
        <p:nvSpPr>
          <p:cNvPr id="8" name="Content Placeholder 7"/>
          <p:cNvSpPr>
            <a:spLocks noGrp="1"/>
          </p:cNvSpPr>
          <p:nvPr>
            <p:ph idx="1"/>
          </p:nvPr>
        </p:nvSpPr>
        <p:spPr>
          <a:xfrm>
            <a:off x="210312" y="990600"/>
            <a:ext cx="8933687" cy="1341120"/>
          </a:xfrm>
        </p:spPr>
        <p:txBody>
          <a:bodyPr>
            <a:normAutofit/>
          </a:bodyPr>
          <a:lstStyle/>
          <a:p>
            <a:pPr marL="0" indent="0" algn="ctr">
              <a:buNone/>
            </a:pPr>
            <a:r>
              <a:rPr lang="en-GB" dirty="0"/>
              <a:t>Connect with the project </a:t>
            </a:r>
            <a:r>
              <a:rPr lang="en-GB" dirty="0" smtClean="0"/>
              <a:t>on the </a:t>
            </a:r>
            <a:r>
              <a:rPr lang="en-GB" dirty="0"/>
              <a:t>web at:</a:t>
            </a:r>
          </a:p>
          <a:p>
            <a:pPr marL="0" indent="0" algn="ctr">
              <a:buNone/>
            </a:pPr>
            <a:r>
              <a:rPr lang="en-GB" sz="2800" b="1" u="sng" dirty="0"/>
              <a:t>http://active.fdotd7studies.com/sr600/i4-to-county-line/</a:t>
            </a:r>
          </a:p>
          <a:p>
            <a:pPr marL="0" indent="0">
              <a:buNone/>
            </a:pPr>
            <a:endParaRPr lang="en-GB" dirty="0"/>
          </a:p>
        </p:txBody>
      </p:sp>
      <p:sp>
        <p:nvSpPr>
          <p:cNvPr id="3" name="Curved Left Arrow 2"/>
          <p:cNvSpPr/>
          <p:nvPr/>
        </p:nvSpPr>
        <p:spPr>
          <a:xfrm rot="1163292">
            <a:off x="7063525" y="2209338"/>
            <a:ext cx="1219200" cy="231500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81700626"/>
      </p:ext>
    </p:extLst>
  </p:cSld>
  <p:clrMapOvr>
    <a:masterClrMapping/>
  </p:clrMapOvr>
  <mc:AlternateContent xmlns:mc="http://schemas.openxmlformats.org/markup-compatibility/2006" xmlns:p14="http://schemas.microsoft.com/office/powerpoint/2010/main">
    <mc:Choice Requires="p14">
      <p:transition spd="slow" p14:dur="2000" advClick="0" advTm="11000"/>
    </mc:Choice>
    <mc:Fallback xmlns="">
      <p:transition spd="slow" advClick="0" advTm="1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213" fill="hold"/>
                                        <p:tgtEl>
                                          <p:spTgt spid="9"/>
                                        </p:tgtEl>
                                      </p:cBhvr>
                                    </p:cmd>
                                  </p:childTnLst>
                                </p:cTn>
                              </p:par>
                              <p:par>
                                <p:cTn id="7" presetID="26" presetClass="emph" presetSubtype="0" fill="hold" nodeType="withEffect">
                                  <p:stCondLst>
                                    <p:cond delay="500"/>
                                  </p:stCondLst>
                                  <p:childTnLst>
                                    <p:animEffect transition="out" filter="fade">
                                      <p:cBhvr>
                                        <p:cTn id="8" dur="3000" tmFilter="0, 0; .2, .5; .8, .5; 1, 0"/>
                                        <p:tgtEl>
                                          <p:spTgt spid="6"/>
                                        </p:tgtEl>
                                      </p:cBhvr>
                                    </p:animEffect>
                                    <p:animScale>
                                      <p:cBhvr>
                                        <p:cTn id="9" dur="1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8" name="Text Placeholder 3"/>
          <p:cNvSpPr txBox="1">
            <a:spLocks/>
          </p:cNvSpPr>
          <p:nvPr/>
        </p:nvSpPr>
        <p:spPr>
          <a:xfrm>
            <a:off x="210312" y="1097280"/>
            <a:ext cx="4514088" cy="553212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dirty="0"/>
          </a:p>
        </p:txBody>
      </p:sp>
      <p:sp>
        <p:nvSpPr>
          <p:cNvPr id="6" name="Content Placeholder 5"/>
          <p:cNvSpPr txBox="1">
            <a:spLocks noGrp="1"/>
          </p:cNvSpPr>
          <p:nvPr>
            <p:ph idx="1"/>
          </p:nvPr>
        </p:nvSpPr>
        <p:spPr>
          <a:xfrm>
            <a:off x="210313" y="1097280"/>
            <a:ext cx="8705088" cy="830997"/>
          </a:xfrm>
          <a:prstGeom prst="rect">
            <a:avLst/>
          </a:prstGeom>
          <a:noFill/>
        </p:spPr>
        <p:txBody>
          <a:bodyPr wrap="square">
            <a:spAutoFit/>
          </a:bodyPr>
          <a:lstStyle/>
          <a:p>
            <a:pPr marL="0" indent="0" algn="ctr">
              <a:buNone/>
              <a:defRPr/>
            </a:pPr>
            <a:r>
              <a:rPr lang="en-US" sz="4800" b="1" i="0" dirty="0">
                <a:latin typeface="+mn-lt"/>
              </a:rPr>
              <a:t>Thank you for your interest!</a:t>
            </a:r>
            <a:endParaRPr lang="en-US" sz="4800" i="0" dirty="0">
              <a:latin typeface="+mn-lt"/>
            </a:endParaRPr>
          </a:p>
        </p:txBody>
      </p:sp>
      <p:grpSp>
        <p:nvGrpSpPr>
          <p:cNvPr id="3" name="Group 2"/>
          <p:cNvGrpSpPr/>
          <p:nvPr/>
        </p:nvGrpSpPr>
        <p:grpSpPr>
          <a:xfrm>
            <a:off x="2286000" y="2362200"/>
            <a:ext cx="5257800" cy="2514601"/>
            <a:chOff x="1195861" y="2014022"/>
            <a:chExt cx="6839363" cy="4037347"/>
          </a:xfrm>
        </p:grpSpPr>
        <p:sp>
          <p:nvSpPr>
            <p:cNvPr id="12" name="Rounded Rectangle 11"/>
            <p:cNvSpPr/>
            <p:nvPr/>
          </p:nvSpPr>
          <p:spPr bwMode="auto">
            <a:xfrm>
              <a:off x="1195861" y="2014022"/>
              <a:ext cx="6839363" cy="4037347"/>
            </a:xfrm>
            <a:prstGeom prst="roundRect">
              <a:avLst/>
            </a:prstGeom>
            <a:solidFill>
              <a:srgbClr val="1C448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6" name="Text Box 8"/>
            <p:cNvSpPr txBox="1">
              <a:spLocks noChangeArrowheads="1"/>
            </p:cNvSpPr>
            <p:nvPr/>
          </p:nvSpPr>
          <p:spPr bwMode="auto">
            <a:xfrm>
              <a:off x="1321831" y="2278447"/>
              <a:ext cx="6587423" cy="3508496"/>
            </a:xfrm>
            <a:prstGeom prst="rect">
              <a:avLst/>
            </a:prstGeom>
            <a:noFill/>
            <a:ln w="9525">
              <a:noFill/>
              <a:miter lim="800000"/>
              <a:headEnd/>
              <a:tailEnd/>
            </a:ln>
          </p:spPr>
          <p:txBody>
            <a:bodyPr wrap="square">
              <a:spAutoFit/>
            </a:bodyPr>
            <a:lstStyle/>
            <a:p>
              <a:pPr algn="ctr" eaLnBrk="0" hangingPunct="0">
                <a:spcBef>
                  <a:spcPct val="50000"/>
                </a:spcBef>
              </a:pPr>
              <a:r>
                <a:rPr lang="en-US" sz="1600" b="1" dirty="0" smtClean="0">
                  <a:solidFill>
                    <a:schemeClr val="bg1"/>
                  </a:solidFill>
                  <a:latin typeface="Calibri" pitchFamily="34" charset="0"/>
                </a:rPr>
                <a:t>Lilliam </a:t>
              </a:r>
              <a:r>
                <a:rPr lang="en-US" sz="1600" b="1" dirty="0">
                  <a:solidFill>
                    <a:schemeClr val="bg1"/>
                  </a:solidFill>
                  <a:latin typeface="Calibri" pitchFamily="34" charset="0"/>
                </a:rPr>
                <a:t>E. </a:t>
              </a:r>
              <a:r>
                <a:rPr lang="en-US" sz="1600" b="1" dirty="0" smtClean="0">
                  <a:solidFill>
                    <a:schemeClr val="bg1"/>
                  </a:solidFill>
                  <a:latin typeface="Calibri" pitchFamily="34" charset="0"/>
                </a:rPr>
                <a:t>Escalera, Project </a:t>
              </a:r>
              <a:r>
                <a:rPr lang="en-US" sz="1600" b="1" dirty="0">
                  <a:solidFill>
                    <a:schemeClr val="bg1"/>
                  </a:solidFill>
                  <a:latin typeface="Calibri" pitchFamily="34" charset="0"/>
                </a:rPr>
                <a:t>Manager</a:t>
              </a:r>
            </a:p>
            <a:p>
              <a:pPr algn="ctr" eaLnBrk="0" hangingPunct="0">
                <a:spcBef>
                  <a:spcPct val="50000"/>
                </a:spcBef>
              </a:pPr>
              <a:r>
                <a:rPr lang="en-US" sz="1600" b="1" dirty="0">
                  <a:solidFill>
                    <a:schemeClr val="bg1"/>
                  </a:solidFill>
                  <a:latin typeface="Calibri" pitchFamily="34" charset="0"/>
                </a:rPr>
                <a:t>Florida Department of Transportation, District VII</a:t>
              </a:r>
            </a:p>
            <a:p>
              <a:pPr algn="ctr" eaLnBrk="0" hangingPunct="0">
                <a:spcBef>
                  <a:spcPct val="50000"/>
                </a:spcBef>
              </a:pPr>
              <a:r>
                <a:rPr lang="en-US" sz="1600" b="1" dirty="0">
                  <a:solidFill>
                    <a:schemeClr val="bg1"/>
                  </a:solidFill>
                  <a:latin typeface="Calibri" pitchFamily="34" charset="0"/>
                </a:rPr>
                <a:t>Planning &amp; Environmental Management Office (PLEMO)</a:t>
              </a:r>
            </a:p>
            <a:p>
              <a:pPr algn="ctr" eaLnBrk="0" hangingPunct="0">
                <a:spcBef>
                  <a:spcPct val="50000"/>
                </a:spcBef>
              </a:pPr>
              <a:r>
                <a:rPr lang="es-ES" sz="1600" b="1" dirty="0">
                  <a:solidFill>
                    <a:schemeClr val="bg1"/>
                  </a:solidFill>
                  <a:latin typeface="Calibri" pitchFamily="34" charset="0"/>
                </a:rPr>
                <a:t>11201 N. </a:t>
              </a:r>
              <a:r>
                <a:rPr lang="es-ES" sz="1600" b="1" dirty="0" err="1">
                  <a:solidFill>
                    <a:schemeClr val="bg1"/>
                  </a:solidFill>
                  <a:latin typeface="Calibri" pitchFamily="34" charset="0"/>
                </a:rPr>
                <a:t>McKinley</a:t>
              </a:r>
              <a:r>
                <a:rPr lang="es-ES" sz="1600" b="1" dirty="0">
                  <a:solidFill>
                    <a:schemeClr val="bg1"/>
                  </a:solidFill>
                  <a:latin typeface="Calibri" pitchFamily="34" charset="0"/>
                </a:rPr>
                <a:t> Dr., 7-800, Tampa, FL  33612</a:t>
              </a:r>
              <a:endParaRPr lang="en-US" sz="1600" b="1" dirty="0">
                <a:solidFill>
                  <a:schemeClr val="bg1"/>
                </a:solidFill>
                <a:latin typeface="Calibri" pitchFamily="34" charset="0"/>
              </a:endParaRPr>
            </a:p>
            <a:p>
              <a:pPr algn="ctr" eaLnBrk="0" hangingPunct="0">
                <a:spcBef>
                  <a:spcPct val="50000"/>
                </a:spcBef>
              </a:pPr>
              <a:r>
                <a:rPr lang="en-US" sz="1600" b="1" dirty="0">
                  <a:solidFill>
                    <a:schemeClr val="bg1"/>
                  </a:solidFill>
                  <a:latin typeface="Calibri" pitchFamily="34" charset="0"/>
                </a:rPr>
                <a:t>Phone:  (813) 975-6445</a:t>
              </a:r>
            </a:p>
            <a:p>
              <a:pPr algn="ctr" eaLnBrk="0" hangingPunct="0">
                <a:spcBef>
                  <a:spcPct val="50000"/>
                </a:spcBef>
              </a:pPr>
              <a:r>
                <a:rPr lang="en-US" sz="1600" b="1" dirty="0" smtClean="0">
                  <a:solidFill>
                    <a:schemeClr val="bg1"/>
                  </a:solidFill>
                  <a:latin typeface="Calibri" pitchFamily="34" charset="0"/>
                </a:rPr>
                <a:t>Lilliam.Escalera@dot.state.fl.us</a:t>
              </a:r>
              <a:endParaRPr lang="en-US" sz="1600" b="1" dirty="0">
                <a:solidFill>
                  <a:schemeClr val="bg1"/>
                </a:solidFill>
                <a:latin typeface="Calibri" pitchFamily="34" charset="0"/>
              </a:endParaRPr>
            </a:p>
          </p:txBody>
        </p:sp>
      </p:grpSp>
      <p:sp>
        <p:nvSpPr>
          <p:cNvPr id="4" name="TextBox 3"/>
          <p:cNvSpPr txBox="1"/>
          <p:nvPr/>
        </p:nvSpPr>
        <p:spPr>
          <a:xfrm>
            <a:off x="2286000" y="1905000"/>
            <a:ext cx="5257800" cy="707886"/>
          </a:xfrm>
          <a:prstGeom prst="rect">
            <a:avLst/>
          </a:prstGeom>
          <a:noFill/>
        </p:spPr>
        <p:txBody>
          <a:bodyPr wrap="square" rtlCol="0">
            <a:spAutoFit/>
          </a:bodyPr>
          <a:lstStyle/>
          <a:p>
            <a:pPr algn="ctr"/>
            <a:r>
              <a:rPr lang="en-US" sz="2000" b="1" dirty="0">
                <a:latin typeface="Calibri" pitchFamily="34" charset="0"/>
              </a:rPr>
              <a:t>For additional information please contact: </a:t>
            </a:r>
          </a:p>
          <a:p>
            <a:pPr algn="ctr"/>
            <a:endParaRPr lang="en-US" sz="2000" dirty="0"/>
          </a:p>
        </p:txBody>
      </p:sp>
      <p:pic>
        <p:nvPicPr>
          <p:cNvPr id="9"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085850" y="4868626"/>
            <a:ext cx="1200150" cy="1228725"/>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p:cNvSpPr txBox="1">
            <a:spLocks/>
          </p:cNvSpPr>
          <p:nvPr/>
        </p:nvSpPr>
        <p:spPr>
          <a:xfrm>
            <a:off x="2440060" y="4873389"/>
            <a:ext cx="5252113" cy="1219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2000" b="1" dirty="0" smtClean="0"/>
          </a:p>
          <a:p>
            <a:pPr marL="0" indent="0">
              <a:buFont typeface="Arial" pitchFamily="34" charset="0"/>
              <a:buNone/>
            </a:pPr>
            <a:r>
              <a:rPr lang="en-US" sz="2000" b="1" dirty="0" smtClean="0"/>
              <a:t>Remember to be Alert Today, Alive Tomorrow. </a:t>
            </a:r>
          </a:p>
          <a:p>
            <a:pPr marL="0" indent="0">
              <a:buFont typeface="Arial" pitchFamily="34" charset="0"/>
              <a:buNone/>
            </a:pPr>
            <a:r>
              <a:rPr lang="en-US" sz="2000" b="1" dirty="0" smtClean="0"/>
              <a:t>Safety doesn’t happen by accident. </a:t>
            </a:r>
            <a:endParaRPr lang="en-US" sz="2000" b="1" dirty="0"/>
          </a:p>
        </p:txBody>
      </p:sp>
      <p:pic>
        <p:nvPicPr>
          <p:cNvPr id="5" name="Slide 2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29800" y="3132083"/>
            <a:ext cx="609600" cy="609600"/>
          </a:xfrm>
          <a:prstGeom prst="rect">
            <a:avLst/>
          </a:prstGeom>
        </p:spPr>
      </p:pic>
    </p:spTree>
    <p:extLst>
      <p:ext uri="{BB962C8B-B14F-4D97-AF65-F5344CB8AC3E}">
        <p14:creationId xmlns:p14="http://schemas.microsoft.com/office/powerpoint/2010/main" val="3605552486"/>
      </p:ext>
    </p:extLst>
  </p:cSld>
  <p:clrMapOvr>
    <a:masterClrMapping/>
  </p:clrMapOvr>
  <mc:AlternateContent xmlns:mc="http://schemas.openxmlformats.org/markup-compatibility/2006" xmlns:p14="http://schemas.microsoft.com/office/powerpoint/2010/main">
    <mc:Choice Requires="p14">
      <p:transition spd="slow" p14:dur="2000" advClick="0" advTm="14000"/>
    </mc:Choice>
    <mc:Fallback xmlns="">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20" fill="hold"/>
                                        <p:tgtEl>
                                          <p:spTgt spid="5"/>
                                        </p:tgtEl>
                                      </p:cBhvr>
                                    </p:cmd>
                                  </p:childTnLst>
                                </p:cTn>
                              </p:par>
                              <p:par>
                                <p:cTn id="7" presetID="53" presetClass="entr" presetSubtype="16"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anim calcmode="lin" valueType="num">
                                      <p:cBhvr>
                                        <p:cTn id="9" dur="2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0" dur="2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1" dur="2500"/>
                                        <p:tgtEl>
                                          <p:spTgt spid="6">
                                            <p:txEl>
                                              <p:pRg st="0" end="0"/>
                                            </p:txEl>
                                          </p:spTgt>
                                        </p:tgtEl>
                                      </p:cBhvr>
                                    </p:animEffect>
                                  </p:childTnLst>
                                </p:cTn>
                              </p:par>
                              <p:par>
                                <p:cTn id="12" presetID="10" presetClass="entr" presetSubtype="0" fill="hold" grpId="0" nodeType="withEffect">
                                  <p:stCondLst>
                                    <p:cond delay="40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500"/>
                                        <p:tgtEl>
                                          <p:spTgt spid="4"/>
                                        </p:tgtEl>
                                      </p:cBhvr>
                                    </p:animEffect>
                                  </p:childTnLst>
                                </p:cTn>
                              </p:par>
                              <p:par>
                                <p:cTn id="15" presetID="10" presetClass="entr" presetSubtype="0" fill="hold" nodeType="withEffect">
                                  <p:stCondLst>
                                    <p:cond delay="4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childTnLst>
                                </p:cTn>
                              </p:par>
                              <p:par>
                                <p:cTn id="18" presetID="10" presetClass="entr" presetSubtype="0" fill="hold" nodeType="withEffect">
                                  <p:stCondLst>
                                    <p:cond delay="90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000"/>
                                        <p:tgtEl>
                                          <p:spTgt spid="9"/>
                                        </p:tgtEl>
                                      </p:cBhvr>
                                    </p:animEffect>
                                  </p:childTnLst>
                                </p:cTn>
                              </p:par>
                              <p:par>
                                <p:cTn id="21" presetID="10" presetClass="entr" presetSubtype="0" fill="hold" grpId="0" nodeType="withEffect">
                                  <p:stCondLst>
                                    <p:cond delay="900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4" fill="hold" display="0">
                  <p:stCondLst>
                    <p:cond delay="indefinite"/>
                  </p:stCondLst>
                  <p:endCondLst>
                    <p:cond evt="onStopAudio" delay="0">
                      <p:tgtEl>
                        <p:sldTgt/>
                      </p:tgtEl>
                    </p:cond>
                  </p:endCondLst>
                </p:cTn>
                <p:tgtEl>
                  <p:spTgt spid="5"/>
                </p:tgtEl>
              </p:cMediaNode>
            </p:audio>
          </p:childTnLst>
        </p:cTn>
      </p:par>
    </p:tnLst>
    <p:bldLst>
      <p:bldP spid="6" grpId="0" build="p"/>
      <p:bldP spid="4"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13667" name="Rectangle 3"/>
          <p:cNvSpPr>
            <a:spLocks noChangeArrowheads="1"/>
          </p:cNvSpPr>
          <p:nvPr/>
        </p:nvSpPr>
        <p:spPr bwMode="auto">
          <a:xfrm>
            <a:off x="838200" y="685800"/>
            <a:ext cx="76200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400" dirty="0">
                <a:solidFill>
                  <a:schemeClr val="bg1"/>
                </a:solidFill>
                <a:latin typeface="Placard Condensed" pitchFamily="34" charset="0"/>
              </a:rPr>
              <a:t>Please take time to view the exhibits in the Main Area and provide us your </a:t>
            </a:r>
            <a:r>
              <a:rPr lang="en-US" altLang="en-US" sz="4400" dirty="0" smtClean="0">
                <a:solidFill>
                  <a:schemeClr val="bg1"/>
                </a:solidFill>
                <a:latin typeface="Placard Condensed" pitchFamily="34" charset="0"/>
              </a:rPr>
              <a:t>comments.</a:t>
            </a:r>
            <a:endParaRPr lang="en-US" altLang="en-US" sz="4400" dirty="0">
              <a:solidFill>
                <a:schemeClr val="bg1"/>
              </a:solidFill>
              <a:latin typeface="Placard Condensed" pitchFamily="34" charset="0"/>
            </a:endParaRPr>
          </a:p>
        </p:txBody>
      </p:sp>
      <p:sp>
        <p:nvSpPr>
          <p:cNvPr id="113668" name="Rectangle 4"/>
          <p:cNvSpPr>
            <a:spLocks noChangeArrowheads="1"/>
          </p:cNvSpPr>
          <p:nvPr/>
        </p:nvSpPr>
        <p:spPr bwMode="auto">
          <a:xfrm>
            <a:off x="841375" y="4495800"/>
            <a:ext cx="7464425"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5400" b="1" dirty="0" smtClean="0">
                <a:solidFill>
                  <a:schemeClr val="bg1"/>
                </a:solidFill>
                <a:latin typeface="Placard Condensed" pitchFamily="34" charset="0"/>
              </a:rPr>
              <a:t>The video </a:t>
            </a:r>
            <a:r>
              <a:rPr lang="en-US" altLang="en-US" sz="5400" b="1" dirty="0">
                <a:solidFill>
                  <a:schemeClr val="bg1"/>
                </a:solidFill>
                <a:latin typeface="Placard Condensed" pitchFamily="34" charset="0"/>
              </a:rPr>
              <a:t>will </a:t>
            </a:r>
            <a:r>
              <a:rPr lang="en-US" altLang="en-US" sz="5400" b="1" dirty="0" smtClean="0">
                <a:solidFill>
                  <a:schemeClr val="bg1"/>
                </a:solidFill>
                <a:latin typeface="Placard Condensed" pitchFamily="34" charset="0"/>
              </a:rPr>
              <a:t>repeat in  </a:t>
            </a:r>
            <a:r>
              <a:rPr lang="en-US" altLang="en-US" sz="5400" b="1" dirty="0" smtClean="0">
                <a:solidFill>
                  <a:srgbClr val="FFFF00"/>
                </a:solidFill>
                <a:latin typeface="Placard Condensed" pitchFamily="34" charset="0"/>
              </a:rPr>
              <a:t>1</a:t>
            </a:r>
            <a:r>
              <a:rPr lang="en-US" altLang="en-US" sz="5400" b="1" dirty="0" smtClean="0">
                <a:solidFill>
                  <a:schemeClr val="bg1"/>
                </a:solidFill>
                <a:latin typeface="Placard Condensed" pitchFamily="34" charset="0"/>
              </a:rPr>
              <a:t>  minute</a:t>
            </a:r>
            <a:endParaRPr lang="en-US" altLang="en-US" sz="5400" b="1" dirty="0">
              <a:solidFill>
                <a:schemeClr val="bg1"/>
              </a:solidFill>
              <a:latin typeface="Placard Condensed" pitchFamily="34" charset="0"/>
            </a:endParaRPr>
          </a:p>
        </p:txBody>
      </p:sp>
    </p:spTree>
    <p:extLst>
      <p:ext uri="{BB962C8B-B14F-4D97-AF65-F5344CB8AC3E}">
        <p14:creationId xmlns:p14="http://schemas.microsoft.com/office/powerpoint/2010/main" val="2592008174"/>
      </p:ext>
    </p:extLst>
  </p:cSld>
  <p:clrMapOvr>
    <a:masterClrMapping/>
  </p:clrMapOvr>
  <mc:AlternateContent xmlns:mc="http://schemas.openxmlformats.org/markup-compatibility/2006" xmlns:p14="http://schemas.microsoft.com/office/powerpoint/2010/main">
    <mc:Choice Requires="p14">
      <p:transition spd="med" p14:dur="700" advClick="0" advTm="61000">
        <p:fade/>
      </p:transition>
    </mc:Choice>
    <mc:Fallback xmlns="">
      <p:transition spd="med" advClick="0" advTm="61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LOCATION</a:t>
            </a:r>
          </a:p>
        </p:txBody>
      </p:sp>
      <p:sp>
        <p:nvSpPr>
          <p:cNvPr id="5" name="Content Placeholder 4"/>
          <p:cNvSpPr>
            <a:spLocks noGrp="1"/>
          </p:cNvSpPr>
          <p:nvPr>
            <p:ph idx="1"/>
          </p:nvPr>
        </p:nvSpPr>
        <p:spPr>
          <a:xfrm>
            <a:off x="210313" y="1097280"/>
            <a:ext cx="8705088" cy="2179319"/>
          </a:xfrm>
        </p:spPr>
        <p:txBody>
          <a:bodyPr>
            <a:normAutofit fontScale="92500" lnSpcReduction="10000"/>
          </a:bodyPr>
          <a:lstStyle/>
          <a:p>
            <a:pPr>
              <a:buFont typeface="Wingdings" panose="05000000000000000000" pitchFamily="2" charset="2"/>
              <a:buChar char="§"/>
            </a:pPr>
            <a:r>
              <a:rPr lang="en-US" dirty="0"/>
              <a:t>Project begins at Garden Lane (East of I-4)</a:t>
            </a:r>
          </a:p>
          <a:p>
            <a:pPr>
              <a:buFont typeface="Wingdings" panose="05000000000000000000" pitchFamily="2" charset="2"/>
              <a:buChar char="§"/>
            </a:pPr>
            <a:r>
              <a:rPr lang="en-US" dirty="0"/>
              <a:t>Project ends at County Line Road</a:t>
            </a:r>
          </a:p>
          <a:p>
            <a:pPr>
              <a:buFont typeface="Wingdings" panose="05000000000000000000" pitchFamily="2" charset="2"/>
              <a:buChar char="§"/>
            </a:pPr>
            <a:r>
              <a:rPr lang="en-US" dirty="0"/>
              <a:t>Re-evaluation of original 1994 </a:t>
            </a:r>
            <a:r>
              <a:rPr lang="en-US" dirty="0" err="1"/>
              <a:t>PD&amp;E</a:t>
            </a:r>
            <a:r>
              <a:rPr lang="en-US" dirty="0"/>
              <a:t> </a:t>
            </a:r>
            <a:r>
              <a:rPr lang="en-US" dirty="0" smtClean="0"/>
              <a:t>Study</a:t>
            </a:r>
          </a:p>
          <a:p>
            <a:pPr>
              <a:buFont typeface="Wingdings" panose="05000000000000000000" pitchFamily="2" charset="2"/>
              <a:buChar char="§"/>
            </a:pPr>
            <a:r>
              <a:rPr lang="en-US" dirty="0" smtClean="0"/>
              <a:t>Approximately 18.1 miles</a:t>
            </a:r>
            <a:endParaRPr lang="en-US" dirty="0"/>
          </a:p>
        </p:txBody>
      </p:sp>
      <p:sp>
        <p:nvSpPr>
          <p:cNvPr id="15" name="TextBox 14"/>
          <p:cNvSpPr txBox="1"/>
          <p:nvPr/>
        </p:nvSpPr>
        <p:spPr>
          <a:xfrm>
            <a:off x="1295400" y="3200400"/>
            <a:ext cx="6172200" cy="369332"/>
          </a:xfrm>
          <a:prstGeom prst="rect">
            <a:avLst/>
          </a:prstGeom>
          <a:noFill/>
        </p:spPr>
        <p:txBody>
          <a:bodyPr wrap="square" rtlCol="0">
            <a:spAutoFit/>
          </a:bodyPr>
          <a:lstStyle/>
          <a:p>
            <a:pPr algn="ctr"/>
            <a:r>
              <a:rPr lang="en-US" b="1" dirty="0">
                <a:solidFill>
                  <a:srgbClr val="1C4486"/>
                </a:solidFill>
              </a:rPr>
              <a:t>18 miles</a:t>
            </a:r>
            <a:endParaRPr lang="en-GB" b="1" dirty="0">
              <a:solidFill>
                <a:srgbClr val="1C4486"/>
              </a:solidFill>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650" y="3739229"/>
            <a:ext cx="8682598" cy="2407281"/>
          </a:xfrm>
          <a:prstGeom prst="rect">
            <a:avLst/>
          </a:prstGeom>
        </p:spPr>
      </p:pic>
      <p:grpSp>
        <p:nvGrpSpPr>
          <p:cNvPr id="6" name="Group 5"/>
          <p:cNvGrpSpPr/>
          <p:nvPr/>
        </p:nvGrpSpPr>
        <p:grpSpPr>
          <a:xfrm>
            <a:off x="357748" y="3320129"/>
            <a:ext cx="8286750" cy="468086"/>
            <a:chOff x="219075" y="3031796"/>
            <a:chExt cx="8391525" cy="312057"/>
          </a:xfrm>
        </p:grpSpPr>
        <p:cxnSp>
          <p:nvCxnSpPr>
            <p:cNvPr id="10" name="Straight Connector 9"/>
            <p:cNvCxnSpPr/>
            <p:nvPr/>
          </p:nvCxnSpPr>
          <p:spPr>
            <a:xfrm>
              <a:off x="228600" y="3188732"/>
              <a:ext cx="8382000" cy="1"/>
            </a:xfrm>
            <a:prstGeom prst="line">
              <a:avLst/>
            </a:prstGeom>
            <a:ln w="38100">
              <a:solidFill>
                <a:srgbClr val="1C448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219075" y="3039053"/>
              <a:ext cx="0" cy="304800"/>
            </a:xfrm>
            <a:prstGeom prst="line">
              <a:avLst/>
            </a:prstGeom>
            <a:ln w="38100">
              <a:solidFill>
                <a:srgbClr val="1C448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8610600" y="3031796"/>
              <a:ext cx="0" cy="304800"/>
            </a:xfrm>
            <a:prstGeom prst="line">
              <a:avLst/>
            </a:prstGeom>
            <a:ln w="38100">
              <a:solidFill>
                <a:srgbClr val="1C4486"/>
              </a:solidFill>
            </a:ln>
          </p:spPr>
          <p:style>
            <a:lnRef idx="1">
              <a:schemeClr val="accent1"/>
            </a:lnRef>
            <a:fillRef idx="0">
              <a:schemeClr val="accent1"/>
            </a:fillRef>
            <a:effectRef idx="0">
              <a:schemeClr val="accent1"/>
            </a:effectRef>
            <a:fontRef idx="minor">
              <a:schemeClr val="tx1"/>
            </a:fontRef>
          </p:style>
        </p:cxnSp>
      </p:grpSp>
      <p:sp>
        <p:nvSpPr>
          <p:cNvPr id="8" name="Down Arrow 7"/>
          <p:cNvSpPr/>
          <p:nvPr/>
        </p:nvSpPr>
        <p:spPr>
          <a:xfrm>
            <a:off x="100454" y="4343400"/>
            <a:ext cx="533400" cy="1066800"/>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a:off x="8377798" y="3276600"/>
            <a:ext cx="533400" cy="1066800"/>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329866" y="4444654"/>
            <a:ext cx="8323928" cy="1148750"/>
          </a:xfrm>
          <a:custGeom>
            <a:avLst/>
            <a:gdLst>
              <a:gd name="connsiteX0" fmla="*/ 6823 w 8284191"/>
              <a:gd name="connsiteY0" fmla="*/ 1023582 h 1139588"/>
              <a:gd name="connsiteX1" fmla="*/ 334370 w 8284191"/>
              <a:gd name="connsiteY1" fmla="*/ 1003110 h 1139588"/>
              <a:gd name="connsiteX2" fmla="*/ 1549020 w 8284191"/>
              <a:gd name="connsiteY2" fmla="*/ 730155 h 1139588"/>
              <a:gd name="connsiteX3" fmla="*/ 2149522 w 8284191"/>
              <a:gd name="connsiteY3" fmla="*/ 600501 h 1139588"/>
              <a:gd name="connsiteX4" fmla="*/ 2320119 w 8284191"/>
              <a:gd name="connsiteY4" fmla="*/ 525439 h 1139588"/>
              <a:gd name="connsiteX5" fmla="*/ 2436125 w 8284191"/>
              <a:gd name="connsiteY5" fmla="*/ 464024 h 1139588"/>
              <a:gd name="connsiteX6" fmla="*/ 2743200 w 8284191"/>
              <a:gd name="connsiteY6" fmla="*/ 382137 h 1139588"/>
              <a:gd name="connsiteX7" fmla="*/ 3562065 w 8284191"/>
              <a:gd name="connsiteY7" fmla="*/ 156949 h 1139588"/>
              <a:gd name="connsiteX8" fmla="*/ 3739486 w 8284191"/>
              <a:gd name="connsiteY8" fmla="*/ 136477 h 1139588"/>
              <a:gd name="connsiteX9" fmla="*/ 4517409 w 8284191"/>
              <a:gd name="connsiteY9" fmla="*/ 170597 h 1139588"/>
              <a:gd name="connsiteX10" fmla="*/ 5322626 w 8284191"/>
              <a:gd name="connsiteY10" fmla="*/ 225188 h 1139588"/>
              <a:gd name="connsiteX11" fmla="*/ 5718411 w 8284191"/>
              <a:gd name="connsiteY11" fmla="*/ 225188 h 1139588"/>
              <a:gd name="connsiteX12" fmla="*/ 6093725 w 8284191"/>
              <a:gd name="connsiteY12" fmla="*/ 320722 h 1139588"/>
              <a:gd name="connsiteX13" fmla="*/ 6387152 w 8284191"/>
              <a:gd name="connsiteY13" fmla="*/ 272955 h 1139588"/>
              <a:gd name="connsiteX14" fmla="*/ 6823880 w 8284191"/>
              <a:gd name="connsiteY14" fmla="*/ 259307 h 1139588"/>
              <a:gd name="connsiteX15" fmla="*/ 7642746 w 8284191"/>
              <a:gd name="connsiteY15" fmla="*/ 109182 h 1139588"/>
              <a:gd name="connsiteX16" fmla="*/ 8284191 w 8284191"/>
              <a:gd name="connsiteY16" fmla="*/ 0 h 1139588"/>
              <a:gd name="connsiteX17" fmla="*/ 8277367 w 8284191"/>
              <a:gd name="connsiteY17" fmla="*/ 122830 h 1139588"/>
              <a:gd name="connsiteX18" fmla="*/ 7547211 w 8284191"/>
              <a:gd name="connsiteY18" fmla="*/ 252483 h 1139588"/>
              <a:gd name="connsiteX19" fmla="*/ 6960358 w 8284191"/>
              <a:gd name="connsiteY19" fmla="*/ 368489 h 1139588"/>
              <a:gd name="connsiteX20" fmla="*/ 6817056 w 8284191"/>
              <a:gd name="connsiteY20" fmla="*/ 382137 h 1139588"/>
              <a:gd name="connsiteX21" fmla="*/ 6503158 w 8284191"/>
              <a:gd name="connsiteY21" fmla="*/ 395785 h 1139588"/>
              <a:gd name="connsiteX22" fmla="*/ 6407623 w 8284191"/>
              <a:gd name="connsiteY22" fmla="*/ 395785 h 1139588"/>
              <a:gd name="connsiteX23" fmla="*/ 6141492 w 8284191"/>
              <a:gd name="connsiteY23" fmla="*/ 443552 h 1139588"/>
              <a:gd name="connsiteX24" fmla="*/ 5820770 w 8284191"/>
              <a:gd name="connsiteY24" fmla="*/ 375313 h 1139588"/>
              <a:gd name="connsiteX25" fmla="*/ 5711588 w 8284191"/>
              <a:gd name="connsiteY25" fmla="*/ 348018 h 1139588"/>
              <a:gd name="connsiteX26" fmla="*/ 5015552 w 8284191"/>
              <a:gd name="connsiteY26" fmla="*/ 327546 h 1139588"/>
              <a:gd name="connsiteX27" fmla="*/ 4353635 w 8284191"/>
              <a:gd name="connsiteY27" fmla="*/ 293427 h 1139588"/>
              <a:gd name="connsiteX28" fmla="*/ 4019265 w 8284191"/>
              <a:gd name="connsiteY28" fmla="*/ 259307 h 1139588"/>
              <a:gd name="connsiteX29" fmla="*/ 3746310 w 8284191"/>
              <a:gd name="connsiteY29" fmla="*/ 259307 h 1139588"/>
              <a:gd name="connsiteX30" fmla="*/ 3678071 w 8284191"/>
              <a:gd name="connsiteY30" fmla="*/ 259307 h 1139588"/>
              <a:gd name="connsiteX31" fmla="*/ 3377820 w 8284191"/>
              <a:gd name="connsiteY31" fmla="*/ 341194 h 1139588"/>
              <a:gd name="connsiteX32" fmla="*/ 2784143 w 8284191"/>
              <a:gd name="connsiteY32" fmla="*/ 498143 h 1139588"/>
              <a:gd name="connsiteX33" fmla="*/ 2470244 w 8284191"/>
              <a:gd name="connsiteY33" fmla="*/ 580030 h 1139588"/>
              <a:gd name="connsiteX34" fmla="*/ 2245056 w 8284191"/>
              <a:gd name="connsiteY34" fmla="*/ 709683 h 1139588"/>
              <a:gd name="connsiteX35" fmla="*/ 1740089 w 8284191"/>
              <a:gd name="connsiteY35" fmla="*/ 812042 h 1139588"/>
              <a:gd name="connsiteX36" fmla="*/ 1009934 w 8284191"/>
              <a:gd name="connsiteY36" fmla="*/ 968991 h 1139588"/>
              <a:gd name="connsiteX37" fmla="*/ 484495 w 8284191"/>
              <a:gd name="connsiteY37" fmla="*/ 1091821 h 1139588"/>
              <a:gd name="connsiteX38" fmla="*/ 272955 w 8284191"/>
              <a:gd name="connsiteY38" fmla="*/ 1125940 h 1139588"/>
              <a:gd name="connsiteX39" fmla="*/ 156949 w 8284191"/>
              <a:gd name="connsiteY39" fmla="*/ 1139588 h 1139588"/>
              <a:gd name="connsiteX40" fmla="*/ 0 w 8284191"/>
              <a:gd name="connsiteY40" fmla="*/ 1132764 h 1139588"/>
              <a:gd name="connsiteX41" fmla="*/ 6823 w 8284191"/>
              <a:gd name="connsiteY41" fmla="*/ 1023582 h 1139588"/>
              <a:gd name="connsiteX0" fmla="*/ 0 w 8290766"/>
              <a:gd name="connsiteY0" fmla="*/ 1023582 h 1139588"/>
              <a:gd name="connsiteX1" fmla="*/ 340945 w 8290766"/>
              <a:gd name="connsiteY1" fmla="*/ 1003110 h 1139588"/>
              <a:gd name="connsiteX2" fmla="*/ 1555595 w 8290766"/>
              <a:gd name="connsiteY2" fmla="*/ 730155 h 1139588"/>
              <a:gd name="connsiteX3" fmla="*/ 2156097 w 8290766"/>
              <a:gd name="connsiteY3" fmla="*/ 600501 h 1139588"/>
              <a:gd name="connsiteX4" fmla="*/ 2326694 w 8290766"/>
              <a:gd name="connsiteY4" fmla="*/ 525439 h 1139588"/>
              <a:gd name="connsiteX5" fmla="*/ 2442700 w 8290766"/>
              <a:gd name="connsiteY5" fmla="*/ 464024 h 1139588"/>
              <a:gd name="connsiteX6" fmla="*/ 2749775 w 8290766"/>
              <a:gd name="connsiteY6" fmla="*/ 382137 h 1139588"/>
              <a:gd name="connsiteX7" fmla="*/ 3568640 w 8290766"/>
              <a:gd name="connsiteY7" fmla="*/ 156949 h 1139588"/>
              <a:gd name="connsiteX8" fmla="*/ 3746061 w 8290766"/>
              <a:gd name="connsiteY8" fmla="*/ 136477 h 1139588"/>
              <a:gd name="connsiteX9" fmla="*/ 4523984 w 8290766"/>
              <a:gd name="connsiteY9" fmla="*/ 170597 h 1139588"/>
              <a:gd name="connsiteX10" fmla="*/ 5329201 w 8290766"/>
              <a:gd name="connsiteY10" fmla="*/ 225188 h 1139588"/>
              <a:gd name="connsiteX11" fmla="*/ 5724986 w 8290766"/>
              <a:gd name="connsiteY11" fmla="*/ 225188 h 1139588"/>
              <a:gd name="connsiteX12" fmla="*/ 6100300 w 8290766"/>
              <a:gd name="connsiteY12" fmla="*/ 320722 h 1139588"/>
              <a:gd name="connsiteX13" fmla="*/ 6393727 w 8290766"/>
              <a:gd name="connsiteY13" fmla="*/ 272955 h 1139588"/>
              <a:gd name="connsiteX14" fmla="*/ 6830455 w 8290766"/>
              <a:gd name="connsiteY14" fmla="*/ 259307 h 1139588"/>
              <a:gd name="connsiteX15" fmla="*/ 7649321 w 8290766"/>
              <a:gd name="connsiteY15" fmla="*/ 109182 h 1139588"/>
              <a:gd name="connsiteX16" fmla="*/ 8290766 w 8290766"/>
              <a:gd name="connsiteY16" fmla="*/ 0 h 1139588"/>
              <a:gd name="connsiteX17" fmla="*/ 8283942 w 8290766"/>
              <a:gd name="connsiteY17" fmla="*/ 122830 h 1139588"/>
              <a:gd name="connsiteX18" fmla="*/ 7553786 w 8290766"/>
              <a:gd name="connsiteY18" fmla="*/ 252483 h 1139588"/>
              <a:gd name="connsiteX19" fmla="*/ 6966933 w 8290766"/>
              <a:gd name="connsiteY19" fmla="*/ 368489 h 1139588"/>
              <a:gd name="connsiteX20" fmla="*/ 6823631 w 8290766"/>
              <a:gd name="connsiteY20" fmla="*/ 382137 h 1139588"/>
              <a:gd name="connsiteX21" fmla="*/ 6509733 w 8290766"/>
              <a:gd name="connsiteY21" fmla="*/ 395785 h 1139588"/>
              <a:gd name="connsiteX22" fmla="*/ 6414198 w 8290766"/>
              <a:gd name="connsiteY22" fmla="*/ 395785 h 1139588"/>
              <a:gd name="connsiteX23" fmla="*/ 6148067 w 8290766"/>
              <a:gd name="connsiteY23" fmla="*/ 443552 h 1139588"/>
              <a:gd name="connsiteX24" fmla="*/ 5827345 w 8290766"/>
              <a:gd name="connsiteY24" fmla="*/ 375313 h 1139588"/>
              <a:gd name="connsiteX25" fmla="*/ 5718163 w 8290766"/>
              <a:gd name="connsiteY25" fmla="*/ 348018 h 1139588"/>
              <a:gd name="connsiteX26" fmla="*/ 5022127 w 8290766"/>
              <a:gd name="connsiteY26" fmla="*/ 327546 h 1139588"/>
              <a:gd name="connsiteX27" fmla="*/ 4360210 w 8290766"/>
              <a:gd name="connsiteY27" fmla="*/ 293427 h 1139588"/>
              <a:gd name="connsiteX28" fmla="*/ 4025840 w 8290766"/>
              <a:gd name="connsiteY28" fmla="*/ 259307 h 1139588"/>
              <a:gd name="connsiteX29" fmla="*/ 3752885 w 8290766"/>
              <a:gd name="connsiteY29" fmla="*/ 259307 h 1139588"/>
              <a:gd name="connsiteX30" fmla="*/ 3684646 w 8290766"/>
              <a:gd name="connsiteY30" fmla="*/ 259307 h 1139588"/>
              <a:gd name="connsiteX31" fmla="*/ 3384395 w 8290766"/>
              <a:gd name="connsiteY31" fmla="*/ 341194 h 1139588"/>
              <a:gd name="connsiteX32" fmla="*/ 2790718 w 8290766"/>
              <a:gd name="connsiteY32" fmla="*/ 498143 h 1139588"/>
              <a:gd name="connsiteX33" fmla="*/ 2476819 w 8290766"/>
              <a:gd name="connsiteY33" fmla="*/ 580030 h 1139588"/>
              <a:gd name="connsiteX34" fmla="*/ 2251631 w 8290766"/>
              <a:gd name="connsiteY34" fmla="*/ 709683 h 1139588"/>
              <a:gd name="connsiteX35" fmla="*/ 1746664 w 8290766"/>
              <a:gd name="connsiteY35" fmla="*/ 812042 h 1139588"/>
              <a:gd name="connsiteX36" fmla="*/ 1016509 w 8290766"/>
              <a:gd name="connsiteY36" fmla="*/ 968991 h 1139588"/>
              <a:gd name="connsiteX37" fmla="*/ 491070 w 8290766"/>
              <a:gd name="connsiteY37" fmla="*/ 1091821 h 1139588"/>
              <a:gd name="connsiteX38" fmla="*/ 279530 w 8290766"/>
              <a:gd name="connsiteY38" fmla="*/ 1125940 h 1139588"/>
              <a:gd name="connsiteX39" fmla="*/ 163524 w 8290766"/>
              <a:gd name="connsiteY39" fmla="*/ 1139588 h 1139588"/>
              <a:gd name="connsiteX40" fmla="*/ 6575 w 8290766"/>
              <a:gd name="connsiteY40" fmla="*/ 1132764 h 1139588"/>
              <a:gd name="connsiteX41" fmla="*/ 0 w 8290766"/>
              <a:gd name="connsiteY41" fmla="*/ 1023582 h 1139588"/>
              <a:gd name="connsiteX0" fmla="*/ 3474 w 8294240"/>
              <a:gd name="connsiteY0" fmla="*/ 1023582 h 1142812"/>
              <a:gd name="connsiteX1" fmla="*/ 344419 w 8294240"/>
              <a:gd name="connsiteY1" fmla="*/ 1003110 h 1142812"/>
              <a:gd name="connsiteX2" fmla="*/ 1559069 w 8294240"/>
              <a:gd name="connsiteY2" fmla="*/ 730155 h 1142812"/>
              <a:gd name="connsiteX3" fmla="*/ 2159571 w 8294240"/>
              <a:gd name="connsiteY3" fmla="*/ 600501 h 1142812"/>
              <a:gd name="connsiteX4" fmla="*/ 2330168 w 8294240"/>
              <a:gd name="connsiteY4" fmla="*/ 525439 h 1142812"/>
              <a:gd name="connsiteX5" fmla="*/ 2446174 w 8294240"/>
              <a:gd name="connsiteY5" fmla="*/ 464024 h 1142812"/>
              <a:gd name="connsiteX6" fmla="*/ 2753249 w 8294240"/>
              <a:gd name="connsiteY6" fmla="*/ 382137 h 1142812"/>
              <a:gd name="connsiteX7" fmla="*/ 3572114 w 8294240"/>
              <a:gd name="connsiteY7" fmla="*/ 156949 h 1142812"/>
              <a:gd name="connsiteX8" fmla="*/ 3749535 w 8294240"/>
              <a:gd name="connsiteY8" fmla="*/ 136477 h 1142812"/>
              <a:gd name="connsiteX9" fmla="*/ 4527458 w 8294240"/>
              <a:gd name="connsiteY9" fmla="*/ 170597 h 1142812"/>
              <a:gd name="connsiteX10" fmla="*/ 5332675 w 8294240"/>
              <a:gd name="connsiteY10" fmla="*/ 225188 h 1142812"/>
              <a:gd name="connsiteX11" fmla="*/ 5728460 w 8294240"/>
              <a:gd name="connsiteY11" fmla="*/ 225188 h 1142812"/>
              <a:gd name="connsiteX12" fmla="*/ 6103774 w 8294240"/>
              <a:gd name="connsiteY12" fmla="*/ 320722 h 1142812"/>
              <a:gd name="connsiteX13" fmla="*/ 6397201 w 8294240"/>
              <a:gd name="connsiteY13" fmla="*/ 272955 h 1142812"/>
              <a:gd name="connsiteX14" fmla="*/ 6833929 w 8294240"/>
              <a:gd name="connsiteY14" fmla="*/ 259307 h 1142812"/>
              <a:gd name="connsiteX15" fmla="*/ 7652795 w 8294240"/>
              <a:gd name="connsiteY15" fmla="*/ 109182 h 1142812"/>
              <a:gd name="connsiteX16" fmla="*/ 8294240 w 8294240"/>
              <a:gd name="connsiteY16" fmla="*/ 0 h 1142812"/>
              <a:gd name="connsiteX17" fmla="*/ 8287416 w 8294240"/>
              <a:gd name="connsiteY17" fmla="*/ 122830 h 1142812"/>
              <a:gd name="connsiteX18" fmla="*/ 7557260 w 8294240"/>
              <a:gd name="connsiteY18" fmla="*/ 252483 h 1142812"/>
              <a:gd name="connsiteX19" fmla="*/ 6970407 w 8294240"/>
              <a:gd name="connsiteY19" fmla="*/ 368489 h 1142812"/>
              <a:gd name="connsiteX20" fmla="*/ 6827105 w 8294240"/>
              <a:gd name="connsiteY20" fmla="*/ 382137 h 1142812"/>
              <a:gd name="connsiteX21" fmla="*/ 6513207 w 8294240"/>
              <a:gd name="connsiteY21" fmla="*/ 395785 h 1142812"/>
              <a:gd name="connsiteX22" fmla="*/ 6417672 w 8294240"/>
              <a:gd name="connsiteY22" fmla="*/ 395785 h 1142812"/>
              <a:gd name="connsiteX23" fmla="*/ 6151541 w 8294240"/>
              <a:gd name="connsiteY23" fmla="*/ 443552 h 1142812"/>
              <a:gd name="connsiteX24" fmla="*/ 5830819 w 8294240"/>
              <a:gd name="connsiteY24" fmla="*/ 375313 h 1142812"/>
              <a:gd name="connsiteX25" fmla="*/ 5721637 w 8294240"/>
              <a:gd name="connsiteY25" fmla="*/ 348018 h 1142812"/>
              <a:gd name="connsiteX26" fmla="*/ 5025601 w 8294240"/>
              <a:gd name="connsiteY26" fmla="*/ 327546 h 1142812"/>
              <a:gd name="connsiteX27" fmla="*/ 4363684 w 8294240"/>
              <a:gd name="connsiteY27" fmla="*/ 293427 h 1142812"/>
              <a:gd name="connsiteX28" fmla="*/ 4029314 w 8294240"/>
              <a:gd name="connsiteY28" fmla="*/ 259307 h 1142812"/>
              <a:gd name="connsiteX29" fmla="*/ 3756359 w 8294240"/>
              <a:gd name="connsiteY29" fmla="*/ 259307 h 1142812"/>
              <a:gd name="connsiteX30" fmla="*/ 3688120 w 8294240"/>
              <a:gd name="connsiteY30" fmla="*/ 259307 h 1142812"/>
              <a:gd name="connsiteX31" fmla="*/ 3387869 w 8294240"/>
              <a:gd name="connsiteY31" fmla="*/ 341194 h 1142812"/>
              <a:gd name="connsiteX32" fmla="*/ 2794192 w 8294240"/>
              <a:gd name="connsiteY32" fmla="*/ 498143 h 1142812"/>
              <a:gd name="connsiteX33" fmla="*/ 2480293 w 8294240"/>
              <a:gd name="connsiteY33" fmla="*/ 580030 h 1142812"/>
              <a:gd name="connsiteX34" fmla="*/ 2255105 w 8294240"/>
              <a:gd name="connsiteY34" fmla="*/ 709683 h 1142812"/>
              <a:gd name="connsiteX35" fmla="*/ 1750138 w 8294240"/>
              <a:gd name="connsiteY35" fmla="*/ 812042 h 1142812"/>
              <a:gd name="connsiteX36" fmla="*/ 1019983 w 8294240"/>
              <a:gd name="connsiteY36" fmla="*/ 968991 h 1142812"/>
              <a:gd name="connsiteX37" fmla="*/ 494544 w 8294240"/>
              <a:gd name="connsiteY37" fmla="*/ 1091821 h 1142812"/>
              <a:gd name="connsiteX38" fmla="*/ 283004 w 8294240"/>
              <a:gd name="connsiteY38" fmla="*/ 1125940 h 1142812"/>
              <a:gd name="connsiteX39" fmla="*/ 166998 w 8294240"/>
              <a:gd name="connsiteY39" fmla="*/ 1139588 h 1142812"/>
              <a:gd name="connsiteX40" fmla="*/ 0 w 8294240"/>
              <a:gd name="connsiteY40" fmla="*/ 1142812 h 1142812"/>
              <a:gd name="connsiteX41" fmla="*/ 3474 w 8294240"/>
              <a:gd name="connsiteY41" fmla="*/ 1023582 h 1142812"/>
              <a:gd name="connsiteX0" fmla="*/ 3474 w 8294240"/>
              <a:gd name="connsiteY0" fmla="*/ 970143 h 1142812"/>
              <a:gd name="connsiteX1" fmla="*/ 344419 w 8294240"/>
              <a:gd name="connsiteY1" fmla="*/ 1003110 h 1142812"/>
              <a:gd name="connsiteX2" fmla="*/ 1559069 w 8294240"/>
              <a:gd name="connsiteY2" fmla="*/ 730155 h 1142812"/>
              <a:gd name="connsiteX3" fmla="*/ 2159571 w 8294240"/>
              <a:gd name="connsiteY3" fmla="*/ 600501 h 1142812"/>
              <a:gd name="connsiteX4" fmla="*/ 2330168 w 8294240"/>
              <a:gd name="connsiteY4" fmla="*/ 525439 h 1142812"/>
              <a:gd name="connsiteX5" fmla="*/ 2446174 w 8294240"/>
              <a:gd name="connsiteY5" fmla="*/ 464024 h 1142812"/>
              <a:gd name="connsiteX6" fmla="*/ 2753249 w 8294240"/>
              <a:gd name="connsiteY6" fmla="*/ 382137 h 1142812"/>
              <a:gd name="connsiteX7" fmla="*/ 3572114 w 8294240"/>
              <a:gd name="connsiteY7" fmla="*/ 156949 h 1142812"/>
              <a:gd name="connsiteX8" fmla="*/ 3749535 w 8294240"/>
              <a:gd name="connsiteY8" fmla="*/ 136477 h 1142812"/>
              <a:gd name="connsiteX9" fmla="*/ 4527458 w 8294240"/>
              <a:gd name="connsiteY9" fmla="*/ 170597 h 1142812"/>
              <a:gd name="connsiteX10" fmla="*/ 5332675 w 8294240"/>
              <a:gd name="connsiteY10" fmla="*/ 225188 h 1142812"/>
              <a:gd name="connsiteX11" fmla="*/ 5728460 w 8294240"/>
              <a:gd name="connsiteY11" fmla="*/ 225188 h 1142812"/>
              <a:gd name="connsiteX12" fmla="*/ 6103774 w 8294240"/>
              <a:gd name="connsiteY12" fmla="*/ 320722 h 1142812"/>
              <a:gd name="connsiteX13" fmla="*/ 6397201 w 8294240"/>
              <a:gd name="connsiteY13" fmla="*/ 272955 h 1142812"/>
              <a:gd name="connsiteX14" fmla="*/ 6833929 w 8294240"/>
              <a:gd name="connsiteY14" fmla="*/ 259307 h 1142812"/>
              <a:gd name="connsiteX15" fmla="*/ 7652795 w 8294240"/>
              <a:gd name="connsiteY15" fmla="*/ 109182 h 1142812"/>
              <a:gd name="connsiteX16" fmla="*/ 8294240 w 8294240"/>
              <a:gd name="connsiteY16" fmla="*/ 0 h 1142812"/>
              <a:gd name="connsiteX17" fmla="*/ 8287416 w 8294240"/>
              <a:gd name="connsiteY17" fmla="*/ 122830 h 1142812"/>
              <a:gd name="connsiteX18" fmla="*/ 7557260 w 8294240"/>
              <a:gd name="connsiteY18" fmla="*/ 252483 h 1142812"/>
              <a:gd name="connsiteX19" fmla="*/ 6970407 w 8294240"/>
              <a:gd name="connsiteY19" fmla="*/ 368489 h 1142812"/>
              <a:gd name="connsiteX20" fmla="*/ 6827105 w 8294240"/>
              <a:gd name="connsiteY20" fmla="*/ 382137 h 1142812"/>
              <a:gd name="connsiteX21" fmla="*/ 6513207 w 8294240"/>
              <a:gd name="connsiteY21" fmla="*/ 395785 h 1142812"/>
              <a:gd name="connsiteX22" fmla="*/ 6417672 w 8294240"/>
              <a:gd name="connsiteY22" fmla="*/ 395785 h 1142812"/>
              <a:gd name="connsiteX23" fmla="*/ 6151541 w 8294240"/>
              <a:gd name="connsiteY23" fmla="*/ 443552 h 1142812"/>
              <a:gd name="connsiteX24" fmla="*/ 5830819 w 8294240"/>
              <a:gd name="connsiteY24" fmla="*/ 375313 h 1142812"/>
              <a:gd name="connsiteX25" fmla="*/ 5721637 w 8294240"/>
              <a:gd name="connsiteY25" fmla="*/ 348018 h 1142812"/>
              <a:gd name="connsiteX26" fmla="*/ 5025601 w 8294240"/>
              <a:gd name="connsiteY26" fmla="*/ 327546 h 1142812"/>
              <a:gd name="connsiteX27" fmla="*/ 4363684 w 8294240"/>
              <a:gd name="connsiteY27" fmla="*/ 293427 h 1142812"/>
              <a:gd name="connsiteX28" fmla="*/ 4029314 w 8294240"/>
              <a:gd name="connsiteY28" fmla="*/ 259307 h 1142812"/>
              <a:gd name="connsiteX29" fmla="*/ 3756359 w 8294240"/>
              <a:gd name="connsiteY29" fmla="*/ 259307 h 1142812"/>
              <a:gd name="connsiteX30" fmla="*/ 3688120 w 8294240"/>
              <a:gd name="connsiteY30" fmla="*/ 259307 h 1142812"/>
              <a:gd name="connsiteX31" fmla="*/ 3387869 w 8294240"/>
              <a:gd name="connsiteY31" fmla="*/ 341194 h 1142812"/>
              <a:gd name="connsiteX32" fmla="*/ 2794192 w 8294240"/>
              <a:gd name="connsiteY32" fmla="*/ 498143 h 1142812"/>
              <a:gd name="connsiteX33" fmla="*/ 2480293 w 8294240"/>
              <a:gd name="connsiteY33" fmla="*/ 580030 h 1142812"/>
              <a:gd name="connsiteX34" fmla="*/ 2255105 w 8294240"/>
              <a:gd name="connsiteY34" fmla="*/ 709683 h 1142812"/>
              <a:gd name="connsiteX35" fmla="*/ 1750138 w 8294240"/>
              <a:gd name="connsiteY35" fmla="*/ 812042 h 1142812"/>
              <a:gd name="connsiteX36" fmla="*/ 1019983 w 8294240"/>
              <a:gd name="connsiteY36" fmla="*/ 968991 h 1142812"/>
              <a:gd name="connsiteX37" fmla="*/ 494544 w 8294240"/>
              <a:gd name="connsiteY37" fmla="*/ 1091821 h 1142812"/>
              <a:gd name="connsiteX38" fmla="*/ 283004 w 8294240"/>
              <a:gd name="connsiteY38" fmla="*/ 1125940 h 1142812"/>
              <a:gd name="connsiteX39" fmla="*/ 166998 w 8294240"/>
              <a:gd name="connsiteY39" fmla="*/ 1139588 h 1142812"/>
              <a:gd name="connsiteX40" fmla="*/ 0 w 8294240"/>
              <a:gd name="connsiteY40" fmla="*/ 1142812 h 1142812"/>
              <a:gd name="connsiteX41" fmla="*/ 3474 w 8294240"/>
              <a:gd name="connsiteY41" fmla="*/ 970143 h 1142812"/>
              <a:gd name="connsiteX0" fmla="*/ 0 w 8296703"/>
              <a:gd name="connsiteY0" fmla="*/ 999831 h 1142812"/>
              <a:gd name="connsiteX1" fmla="*/ 346882 w 8296703"/>
              <a:gd name="connsiteY1" fmla="*/ 1003110 h 1142812"/>
              <a:gd name="connsiteX2" fmla="*/ 1561532 w 8296703"/>
              <a:gd name="connsiteY2" fmla="*/ 730155 h 1142812"/>
              <a:gd name="connsiteX3" fmla="*/ 2162034 w 8296703"/>
              <a:gd name="connsiteY3" fmla="*/ 600501 h 1142812"/>
              <a:gd name="connsiteX4" fmla="*/ 2332631 w 8296703"/>
              <a:gd name="connsiteY4" fmla="*/ 525439 h 1142812"/>
              <a:gd name="connsiteX5" fmla="*/ 2448637 w 8296703"/>
              <a:gd name="connsiteY5" fmla="*/ 464024 h 1142812"/>
              <a:gd name="connsiteX6" fmla="*/ 2755712 w 8296703"/>
              <a:gd name="connsiteY6" fmla="*/ 382137 h 1142812"/>
              <a:gd name="connsiteX7" fmla="*/ 3574577 w 8296703"/>
              <a:gd name="connsiteY7" fmla="*/ 156949 h 1142812"/>
              <a:gd name="connsiteX8" fmla="*/ 3751998 w 8296703"/>
              <a:gd name="connsiteY8" fmla="*/ 136477 h 1142812"/>
              <a:gd name="connsiteX9" fmla="*/ 4529921 w 8296703"/>
              <a:gd name="connsiteY9" fmla="*/ 170597 h 1142812"/>
              <a:gd name="connsiteX10" fmla="*/ 5335138 w 8296703"/>
              <a:gd name="connsiteY10" fmla="*/ 225188 h 1142812"/>
              <a:gd name="connsiteX11" fmla="*/ 5730923 w 8296703"/>
              <a:gd name="connsiteY11" fmla="*/ 225188 h 1142812"/>
              <a:gd name="connsiteX12" fmla="*/ 6106237 w 8296703"/>
              <a:gd name="connsiteY12" fmla="*/ 320722 h 1142812"/>
              <a:gd name="connsiteX13" fmla="*/ 6399664 w 8296703"/>
              <a:gd name="connsiteY13" fmla="*/ 272955 h 1142812"/>
              <a:gd name="connsiteX14" fmla="*/ 6836392 w 8296703"/>
              <a:gd name="connsiteY14" fmla="*/ 259307 h 1142812"/>
              <a:gd name="connsiteX15" fmla="*/ 7655258 w 8296703"/>
              <a:gd name="connsiteY15" fmla="*/ 109182 h 1142812"/>
              <a:gd name="connsiteX16" fmla="*/ 8296703 w 8296703"/>
              <a:gd name="connsiteY16" fmla="*/ 0 h 1142812"/>
              <a:gd name="connsiteX17" fmla="*/ 8289879 w 8296703"/>
              <a:gd name="connsiteY17" fmla="*/ 122830 h 1142812"/>
              <a:gd name="connsiteX18" fmla="*/ 7559723 w 8296703"/>
              <a:gd name="connsiteY18" fmla="*/ 252483 h 1142812"/>
              <a:gd name="connsiteX19" fmla="*/ 6972870 w 8296703"/>
              <a:gd name="connsiteY19" fmla="*/ 368489 h 1142812"/>
              <a:gd name="connsiteX20" fmla="*/ 6829568 w 8296703"/>
              <a:gd name="connsiteY20" fmla="*/ 382137 h 1142812"/>
              <a:gd name="connsiteX21" fmla="*/ 6515670 w 8296703"/>
              <a:gd name="connsiteY21" fmla="*/ 395785 h 1142812"/>
              <a:gd name="connsiteX22" fmla="*/ 6420135 w 8296703"/>
              <a:gd name="connsiteY22" fmla="*/ 395785 h 1142812"/>
              <a:gd name="connsiteX23" fmla="*/ 6154004 w 8296703"/>
              <a:gd name="connsiteY23" fmla="*/ 443552 h 1142812"/>
              <a:gd name="connsiteX24" fmla="*/ 5833282 w 8296703"/>
              <a:gd name="connsiteY24" fmla="*/ 375313 h 1142812"/>
              <a:gd name="connsiteX25" fmla="*/ 5724100 w 8296703"/>
              <a:gd name="connsiteY25" fmla="*/ 348018 h 1142812"/>
              <a:gd name="connsiteX26" fmla="*/ 5028064 w 8296703"/>
              <a:gd name="connsiteY26" fmla="*/ 327546 h 1142812"/>
              <a:gd name="connsiteX27" fmla="*/ 4366147 w 8296703"/>
              <a:gd name="connsiteY27" fmla="*/ 293427 h 1142812"/>
              <a:gd name="connsiteX28" fmla="*/ 4031777 w 8296703"/>
              <a:gd name="connsiteY28" fmla="*/ 259307 h 1142812"/>
              <a:gd name="connsiteX29" fmla="*/ 3758822 w 8296703"/>
              <a:gd name="connsiteY29" fmla="*/ 259307 h 1142812"/>
              <a:gd name="connsiteX30" fmla="*/ 3690583 w 8296703"/>
              <a:gd name="connsiteY30" fmla="*/ 259307 h 1142812"/>
              <a:gd name="connsiteX31" fmla="*/ 3390332 w 8296703"/>
              <a:gd name="connsiteY31" fmla="*/ 341194 h 1142812"/>
              <a:gd name="connsiteX32" fmla="*/ 2796655 w 8296703"/>
              <a:gd name="connsiteY32" fmla="*/ 498143 h 1142812"/>
              <a:gd name="connsiteX33" fmla="*/ 2482756 w 8296703"/>
              <a:gd name="connsiteY33" fmla="*/ 580030 h 1142812"/>
              <a:gd name="connsiteX34" fmla="*/ 2257568 w 8296703"/>
              <a:gd name="connsiteY34" fmla="*/ 709683 h 1142812"/>
              <a:gd name="connsiteX35" fmla="*/ 1752601 w 8296703"/>
              <a:gd name="connsiteY35" fmla="*/ 812042 h 1142812"/>
              <a:gd name="connsiteX36" fmla="*/ 1022446 w 8296703"/>
              <a:gd name="connsiteY36" fmla="*/ 968991 h 1142812"/>
              <a:gd name="connsiteX37" fmla="*/ 497007 w 8296703"/>
              <a:gd name="connsiteY37" fmla="*/ 1091821 h 1142812"/>
              <a:gd name="connsiteX38" fmla="*/ 285467 w 8296703"/>
              <a:gd name="connsiteY38" fmla="*/ 1125940 h 1142812"/>
              <a:gd name="connsiteX39" fmla="*/ 169461 w 8296703"/>
              <a:gd name="connsiteY39" fmla="*/ 1139588 h 1142812"/>
              <a:gd name="connsiteX40" fmla="*/ 2463 w 8296703"/>
              <a:gd name="connsiteY40" fmla="*/ 1142812 h 1142812"/>
              <a:gd name="connsiteX41" fmla="*/ 0 w 8296703"/>
              <a:gd name="connsiteY41" fmla="*/ 999831 h 1142812"/>
              <a:gd name="connsiteX0" fmla="*/ 0 w 8296703"/>
              <a:gd name="connsiteY0" fmla="*/ 999831 h 1142812"/>
              <a:gd name="connsiteX1" fmla="*/ 335007 w 8296703"/>
              <a:gd name="connsiteY1" fmla="*/ 979359 h 1142812"/>
              <a:gd name="connsiteX2" fmla="*/ 1561532 w 8296703"/>
              <a:gd name="connsiteY2" fmla="*/ 730155 h 1142812"/>
              <a:gd name="connsiteX3" fmla="*/ 2162034 w 8296703"/>
              <a:gd name="connsiteY3" fmla="*/ 600501 h 1142812"/>
              <a:gd name="connsiteX4" fmla="*/ 2332631 w 8296703"/>
              <a:gd name="connsiteY4" fmla="*/ 525439 h 1142812"/>
              <a:gd name="connsiteX5" fmla="*/ 2448637 w 8296703"/>
              <a:gd name="connsiteY5" fmla="*/ 464024 h 1142812"/>
              <a:gd name="connsiteX6" fmla="*/ 2755712 w 8296703"/>
              <a:gd name="connsiteY6" fmla="*/ 382137 h 1142812"/>
              <a:gd name="connsiteX7" fmla="*/ 3574577 w 8296703"/>
              <a:gd name="connsiteY7" fmla="*/ 156949 h 1142812"/>
              <a:gd name="connsiteX8" fmla="*/ 3751998 w 8296703"/>
              <a:gd name="connsiteY8" fmla="*/ 136477 h 1142812"/>
              <a:gd name="connsiteX9" fmla="*/ 4529921 w 8296703"/>
              <a:gd name="connsiteY9" fmla="*/ 170597 h 1142812"/>
              <a:gd name="connsiteX10" fmla="*/ 5335138 w 8296703"/>
              <a:gd name="connsiteY10" fmla="*/ 225188 h 1142812"/>
              <a:gd name="connsiteX11" fmla="*/ 5730923 w 8296703"/>
              <a:gd name="connsiteY11" fmla="*/ 225188 h 1142812"/>
              <a:gd name="connsiteX12" fmla="*/ 6106237 w 8296703"/>
              <a:gd name="connsiteY12" fmla="*/ 320722 h 1142812"/>
              <a:gd name="connsiteX13" fmla="*/ 6399664 w 8296703"/>
              <a:gd name="connsiteY13" fmla="*/ 272955 h 1142812"/>
              <a:gd name="connsiteX14" fmla="*/ 6836392 w 8296703"/>
              <a:gd name="connsiteY14" fmla="*/ 259307 h 1142812"/>
              <a:gd name="connsiteX15" fmla="*/ 7655258 w 8296703"/>
              <a:gd name="connsiteY15" fmla="*/ 109182 h 1142812"/>
              <a:gd name="connsiteX16" fmla="*/ 8296703 w 8296703"/>
              <a:gd name="connsiteY16" fmla="*/ 0 h 1142812"/>
              <a:gd name="connsiteX17" fmla="*/ 8289879 w 8296703"/>
              <a:gd name="connsiteY17" fmla="*/ 122830 h 1142812"/>
              <a:gd name="connsiteX18" fmla="*/ 7559723 w 8296703"/>
              <a:gd name="connsiteY18" fmla="*/ 252483 h 1142812"/>
              <a:gd name="connsiteX19" fmla="*/ 6972870 w 8296703"/>
              <a:gd name="connsiteY19" fmla="*/ 368489 h 1142812"/>
              <a:gd name="connsiteX20" fmla="*/ 6829568 w 8296703"/>
              <a:gd name="connsiteY20" fmla="*/ 382137 h 1142812"/>
              <a:gd name="connsiteX21" fmla="*/ 6515670 w 8296703"/>
              <a:gd name="connsiteY21" fmla="*/ 395785 h 1142812"/>
              <a:gd name="connsiteX22" fmla="*/ 6420135 w 8296703"/>
              <a:gd name="connsiteY22" fmla="*/ 395785 h 1142812"/>
              <a:gd name="connsiteX23" fmla="*/ 6154004 w 8296703"/>
              <a:gd name="connsiteY23" fmla="*/ 443552 h 1142812"/>
              <a:gd name="connsiteX24" fmla="*/ 5833282 w 8296703"/>
              <a:gd name="connsiteY24" fmla="*/ 375313 h 1142812"/>
              <a:gd name="connsiteX25" fmla="*/ 5724100 w 8296703"/>
              <a:gd name="connsiteY25" fmla="*/ 348018 h 1142812"/>
              <a:gd name="connsiteX26" fmla="*/ 5028064 w 8296703"/>
              <a:gd name="connsiteY26" fmla="*/ 327546 h 1142812"/>
              <a:gd name="connsiteX27" fmla="*/ 4366147 w 8296703"/>
              <a:gd name="connsiteY27" fmla="*/ 293427 h 1142812"/>
              <a:gd name="connsiteX28" fmla="*/ 4031777 w 8296703"/>
              <a:gd name="connsiteY28" fmla="*/ 259307 h 1142812"/>
              <a:gd name="connsiteX29" fmla="*/ 3758822 w 8296703"/>
              <a:gd name="connsiteY29" fmla="*/ 259307 h 1142812"/>
              <a:gd name="connsiteX30" fmla="*/ 3690583 w 8296703"/>
              <a:gd name="connsiteY30" fmla="*/ 259307 h 1142812"/>
              <a:gd name="connsiteX31" fmla="*/ 3390332 w 8296703"/>
              <a:gd name="connsiteY31" fmla="*/ 341194 h 1142812"/>
              <a:gd name="connsiteX32" fmla="*/ 2796655 w 8296703"/>
              <a:gd name="connsiteY32" fmla="*/ 498143 h 1142812"/>
              <a:gd name="connsiteX33" fmla="*/ 2482756 w 8296703"/>
              <a:gd name="connsiteY33" fmla="*/ 580030 h 1142812"/>
              <a:gd name="connsiteX34" fmla="*/ 2257568 w 8296703"/>
              <a:gd name="connsiteY34" fmla="*/ 709683 h 1142812"/>
              <a:gd name="connsiteX35" fmla="*/ 1752601 w 8296703"/>
              <a:gd name="connsiteY35" fmla="*/ 812042 h 1142812"/>
              <a:gd name="connsiteX36" fmla="*/ 1022446 w 8296703"/>
              <a:gd name="connsiteY36" fmla="*/ 968991 h 1142812"/>
              <a:gd name="connsiteX37" fmla="*/ 497007 w 8296703"/>
              <a:gd name="connsiteY37" fmla="*/ 1091821 h 1142812"/>
              <a:gd name="connsiteX38" fmla="*/ 285467 w 8296703"/>
              <a:gd name="connsiteY38" fmla="*/ 1125940 h 1142812"/>
              <a:gd name="connsiteX39" fmla="*/ 169461 w 8296703"/>
              <a:gd name="connsiteY39" fmla="*/ 1139588 h 1142812"/>
              <a:gd name="connsiteX40" fmla="*/ 2463 w 8296703"/>
              <a:gd name="connsiteY40" fmla="*/ 1142812 h 1142812"/>
              <a:gd name="connsiteX41" fmla="*/ 0 w 8296703"/>
              <a:gd name="connsiteY41" fmla="*/ 999831 h 1142812"/>
              <a:gd name="connsiteX0" fmla="*/ 0 w 8296703"/>
              <a:gd name="connsiteY0" fmla="*/ 999831 h 1142812"/>
              <a:gd name="connsiteX1" fmla="*/ 335007 w 8296703"/>
              <a:gd name="connsiteY1" fmla="*/ 979359 h 1142812"/>
              <a:gd name="connsiteX2" fmla="*/ 1561532 w 8296703"/>
              <a:gd name="connsiteY2" fmla="*/ 730155 h 1142812"/>
              <a:gd name="connsiteX3" fmla="*/ 2162034 w 8296703"/>
              <a:gd name="connsiteY3" fmla="*/ 600501 h 1142812"/>
              <a:gd name="connsiteX4" fmla="*/ 2332631 w 8296703"/>
              <a:gd name="connsiteY4" fmla="*/ 525439 h 1142812"/>
              <a:gd name="connsiteX5" fmla="*/ 2448637 w 8296703"/>
              <a:gd name="connsiteY5" fmla="*/ 464024 h 1142812"/>
              <a:gd name="connsiteX6" fmla="*/ 2755712 w 8296703"/>
              <a:gd name="connsiteY6" fmla="*/ 382137 h 1142812"/>
              <a:gd name="connsiteX7" fmla="*/ 3574577 w 8296703"/>
              <a:gd name="connsiteY7" fmla="*/ 156949 h 1142812"/>
              <a:gd name="connsiteX8" fmla="*/ 3751998 w 8296703"/>
              <a:gd name="connsiteY8" fmla="*/ 136477 h 1142812"/>
              <a:gd name="connsiteX9" fmla="*/ 4529921 w 8296703"/>
              <a:gd name="connsiteY9" fmla="*/ 170597 h 1142812"/>
              <a:gd name="connsiteX10" fmla="*/ 5335138 w 8296703"/>
              <a:gd name="connsiteY10" fmla="*/ 225188 h 1142812"/>
              <a:gd name="connsiteX11" fmla="*/ 5730923 w 8296703"/>
              <a:gd name="connsiteY11" fmla="*/ 225188 h 1142812"/>
              <a:gd name="connsiteX12" fmla="*/ 6106237 w 8296703"/>
              <a:gd name="connsiteY12" fmla="*/ 320722 h 1142812"/>
              <a:gd name="connsiteX13" fmla="*/ 6399664 w 8296703"/>
              <a:gd name="connsiteY13" fmla="*/ 272955 h 1142812"/>
              <a:gd name="connsiteX14" fmla="*/ 6836392 w 8296703"/>
              <a:gd name="connsiteY14" fmla="*/ 259307 h 1142812"/>
              <a:gd name="connsiteX15" fmla="*/ 7655258 w 8296703"/>
              <a:gd name="connsiteY15" fmla="*/ 109182 h 1142812"/>
              <a:gd name="connsiteX16" fmla="*/ 8296703 w 8296703"/>
              <a:gd name="connsiteY16" fmla="*/ 0 h 1142812"/>
              <a:gd name="connsiteX17" fmla="*/ 8289879 w 8296703"/>
              <a:gd name="connsiteY17" fmla="*/ 122830 h 1142812"/>
              <a:gd name="connsiteX18" fmla="*/ 7559723 w 8296703"/>
              <a:gd name="connsiteY18" fmla="*/ 252483 h 1142812"/>
              <a:gd name="connsiteX19" fmla="*/ 6972870 w 8296703"/>
              <a:gd name="connsiteY19" fmla="*/ 368489 h 1142812"/>
              <a:gd name="connsiteX20" fmla="*/ 6829568 w 8296703"/>
              <a:gd name="connsiteY20" fmla="*/ 382137 h 1142812"/>
              <a:gd name="connsiteX21" fmla="*/ 6515670 w 8296703"/>
              <a:gd name="connsiteY21" fmla="*/ 395785 h 1142812"/>
              <a:gd name="connsiteX22" fmla="*/ 6420135 w 8296703"/>
              <a:gd name="connsiteY22" fmla="*/ 395785 h 1142812"/>
              <a:gd name="connsiteX23" fmla="*/ 6154004 w 8296703"/>
              <a:gd name="connsiteY23" fmla="*/ 443552 h 1142812"/>
              <a:gd name="connsiteX24" fmla="*/ 5833282 w 8296703"/>
              <a:gd name="connsiteY24" fmla="*/ 375313 h 1142812"/>
              <a:gd name="connsiteX25" fmla="*/ 5724100 w 8296703"/>
              <a:gd name="connsiteY25" fmla="*/ 348018 h 1142812"/>
              <a:gd name="connsiteX26" fmla="*/ 5028064 w 8296703"/>
              <a:gd name="connsiteY26" fmla="*/ 327546 h 1142812"/>
              <a:gd name="connsiteX27" fmla="*/ 4366147 w 8296703"/>
              <a:gd name="connsiteY27" fmla="*/ 293427 h 1142812"/>
              <a:gd name="connsiteX28" fmla="*/ 4031777 w 8296703"/>
              <a:gd name="connsiteY28" fmla="*/ 259307 h 1142812"/>
              <a:gd name="connsiteX29" fmla="*/ 3758822 w 8296703"/>
              <a:gd name="connsiteY29" fmla="*/ 259307 h 1142812"/>
              <a:gd name="connsiteX30" fmla="*/ 3690583 w 8296703"/>
              <a:gd name="connsiteY30" fmla="*/ 259307 h 1142812"/>
              <a:gd name="connsiteX31" fmla="*/ 3390332 w 8296703"/>
              <a:gd name="connsiteY31" fmla="*/ 341194 h 1142812"/>
              <a:gd name="connsiteX32" fmla="*/ 2796655 w 8296703"/>
              <a:gd name="connsiteY32" fmla="*/ 498143 h 1142812"/>
              <a:gd name="connsiteX33" fmla="*/ 2482756 w 8296703"/>
              <a:gd name="connsiteY33" fmla="*/ 580030 h 1142812"/>
              <a:gd name="connsiteX34" fmla="*/ 2257568 w 8296703"/>
              <a:gd name="connsiteY34" fmla="*/ 709683 h 1142812"/>
              <a:gd name="connsiteX35" fmla="*/ 1752601 w 8296703"/>
              <a:gd name="connsiteY35" fmla="*/ 812042 h 1142812"/>
              <a:gd name="connsiteX36" fmla="*/ 1022446 w 8296703"/>
              <a:gd name="connsiteY36" fmla="*/ 968991 h 1142812"/>
              <a:gd name="connsiteX37" fmla="*/ 497007 w 8296703"/>
              <a:gd name="connsiteY37" fmla="*/ 1091821 h 1142812"/>
              <a:gd name="connsiteX38" fmla="*/ 285467 w 8296703"/>
              <a:gd name="connsiteY38" fmla="*/ 1125940 h 1142812"/>
              <a:gd name="connsiteX39" fmla="*/ 169461 w 8296703"/>
              <a:gd name="connsiteY39" fmla="*/ 1139588 h 1142812"/>
              <a:gd name="connsiteX40" fmla="*/ 2463 w 8296703"/>
              <a:gd name="connsiteY40" fmla="*/ 1142812 h 1142812"/>
              <a:gd name="connsiteX41" fmla="*/ 0 w 8296703"/>
              <a:gd name="connsiteY41" fmla="*/ 999831 h 1142812"/>
              <a:gd name="connsiteX0" fmla="*/ 0 w 8296703"/>
              <a:gd name="connsiteY0" fmla="*/ 999831 h 1142812"/>
              <a:gd name="connsiteX1" fmla="*/ 335007 w 8296703"/>
              <a:gd name="connsiteY1" fmla="*/ 979359 h 1142812"/>
              <a:gd name="connsiteX2" fmla="*/ 1419028 w 8296703"/>
              <a:gd name="connsiteY2" fmla="*/ 753906 h 1142812"/>
              <a:gd name="connsiteX3" fmla="*/ 2162034 w 8296703"/>
              <a:gd name="connsiteY3" fmla="*/ 600501 h 1142812"/>
              <a:gd name="connsiteX4" fmla="*/ 2332631 w 8296703"/>
              <a:gd name="connsiteY4" fmla="*/ 525439 h 1142812"/>
              <a:gd name="connsiteX5" fmla="*/ 2448637 w 8296703"/>
              <a:gd name="connsiteY5" fmla="*/ 464024 h 1142812"/>
              <a:gd name="connsiteX6" fmla="*/ 2755712 w 8296703"/>
              <a:gd name="connsiteY6" fmla="*/ 382137 h 1142812"/>
              <a:gd name="connsiteX7" fmla="*/ 3574577 w 8296703"/>
              <a:gd name="connsiteY7" fmla="*/ 156949 h 1142812"/>
              <a:gd name="connsiteX8" fmla="*/ 3751998 w 8296703"/>
              <a:gd name="connsiteY8" fmla="*/ 136477 h 1142812"/>
              <a:gd name="connsiteX9" fmla="*/ 4529921 w 8296703"/>
              <a:gd name="connsiteY9" fmla="*/ 170597 h 1142812"/>
              <a:gd name="connsiteX10" fmla="*/ 5335138 w 8296703"/>
              <a:gd name="connsiteY10" fmla="*/ 225188 h 1142812"/>
              <a:gd name="connsiteX11" fmla="*/ 5730923 w 8296703"/>
              <a:gd name="connsiteY11" fmla="*/ 225188 h 1142812"/>
              <a:gd name="connsiteX12" fmla="*/ 6106237 w 8296703"/>
              <a:gd name="connsiteY12" fmla="*/ 320722 h 1142812"/>
              <a:gd name="connsiteX13" fmla="*/ 6399664 w 8296703"/>
              <a:gd name="connsiteY13" fmla="*/ 272955 h 1142812"/>
              <a:gd name="connsiteX14" fmla="*/ 6836392 w 8296703"/>
              <a:gd name="connsiteY14" fmla="*/ 259307 h 1142812"/>
              <a:gd name="connsiteX15" fmla="*/ 7655258 w 8296703"/>
              <a:gd name="connsiteY15" fmla="*/ 109182 h 1142812"/>
              <a:gd name="connsiteX16" fmla="*/ 8296703 w 8296703"/>
              <a:gd name="connsiteY16" fmla="*/ 0 h 1142812"/>
              <a:gd name="connsiteX17" fmla="*/ 8289879 w 8296703"/>
              <a:gd name="connsiteY17" fmla="*/ 122830 h 1142812"/>
              <a:gd name="connsiteX18" fmla="*/ 7559723 w 8296703"/>
              <a:gd name="connsiteY18" fmla="*/ 252483 h 1142812"/>
              <a:gd name="connsiteX19" fmla="*/ 6972870 w 8296703"/>
              <a:gd name="connsiteY19" fmla="*/ 368489 h 1142812"/>
              <a:gd name="connsiteX20" fmla="*/ 6829568 w 8296703"/>
              <a:gd name="connsiteY20" fmla="*/ 382137 h 1142812"/>
              <a:gd name="connsiteX21" fmla="*/ 6515670 w 8296703"/>
              <a:gd name="connsiteY21" fmla="*/ 395785 h 1142812"/>
              <a:gd name="connsiteX22" fmla="*/ 6420135 w 8296703"/>
              <a:gd name="connsiteY22" fmla="*/ 395785 h 1142812"/>
              <a:gd name="connsiteX23" fmla="*/ 6154004 w 8296703"/>
              <a:gd name="connsiteY23" fmla="*/ 443552 h 1142812"/>
              <a:gd name="connsiteX24" fmla="*/ 5833282 w 8296703"/>
              <a:gd name="connsiteY24" fmla="*/ 375313 h 1142812"/>
              <a:gd name="connsiteX25" fmla="*/ 5724100 w 8296703"/>
              <a:gd name="connsiteY25" fmla="*/ 348018 h 1142812"/>
              <a:gd name="connsiteX26" fmla="*/ 5028064 w 8296703"/>
              <a:gd name="connsiteY26" fmla="*/ 327546 h 1142812"/>
              <a:gd name="connsiteX27" fmla="*/ 4366147 w 8296703"/>
              <a:gd name="connsiteY27" fmla="*/ 293427 h 1142812"/>
              <a:gd name="connsiteX28" fmla="*/ 4031777 w 8296703"/>
              <a:gd name="connsiteY28" fmla="*/ 259307 h 1142812"/>
              <a:gd name="connsiteX29" fmla="*/ 3758822 w 8296703"/>
              <a:gd name="connsiteY29" fmla="*/ 259307 h 1142812"/>
              <a:gd name="connsiteX30" fmla="*/ 3690583 w 8296703"/>
              <a:gd name="connsiteY30" fmla="*/ 259307 h 1142812"/>
              <a:gd name="connsiteX31" fmla="*/ 3390332 w 8296703"/>
              <a:gd name="connsiteY31" fmla="*/ 341194 h 1142812"/>
              <a:gd name="connsiteX32" fmla="*/ 2796655 w 8296703"/>
              <a:gd name="connsiteY32" fmla="*/ 498143 h 1142812"/>
              <a:gd name="connsiteX33" fmla="*/ 2482756 w 8296703"/>
              <a:gd name="connsiteY33" fmla="*/ 580030 h 1142812"/>
              <a:gd name="connsiteX34" fmla="*/ 2257568 w 8296703"/>
              <a:gd name="connsiteY34" fmla="*/ 709683 h 1142812"/>
              <a:gd name="connsiteX35" fmla="*/ 1752601 w 8296703"/>
              <a:gd name="connsiteY35" fmla="*/ 812042 h 1142812"/>
              <a:gd name="connsiteX36" fmla="*/ 1022446 w 8296703"/>
              <a:gd name="connsiteY36" fmla="*/ 968991 h 1142812"/>
              <a:gd name="connsiteX37" fmla="*/ 497007 w 8296703"/>
              <a:gd name="connsiteY37" fmla="*/ 1091821 h 1142812"/>
              <a:gd name="connsiteX38" fmla="*/ 285467 w 8296703"/>
              <a:gd name="connsiteY38" fmla="*/ 1125940 h 1142812"/>
              <a:gd name="connsiteX39" fmla="*/ 169461 w 8296703"/>
              <a:gd name="connsiteY39" fmla="*/ 1139588 h 1142812"/>
              <a:gd name="connsiteX40" fmla="*/ 2463 w 8296703"/>
              <a:gd name="connsiteY40" fmla="*/ 1142812 h 1142812"/>
              <a:gd name="connsiteX41" fmla="*/ 0 w 8296703"/>
              <a:gd name="connsiteY41" fmla="*/ 999831 h 1142812"/>
              <a:gd name="connsiteX0" fmla="*/ 0 w 8325505"/>
              <a:gd name="connsiteY0" fmla="*/ 999831 h 1142812"/>
              <a:gd name="connsiteX1" fmla="*/ 335007 w 8325505"/>
              <a:gd name="connsiteY1" fmla="*/ 979359 h 1142812"/>
              <a:gd name="connsiteX2" fmla="*/ 1419028 w 8325505"/>
              <a:gd name="connsiteY2" fmla="*/ 753906 h 1142812"/>
              <a:gd name="connsiteX3" fmla="*/ 2162034 w 8325505"/>
              <a:gd name="connsiteY3" fmla="*/ 600501 h 1142812"/>
              <a:gd name="connsiteX4" fmla="*/ 2332631 w 8325505"/>
              <a:gd name="connsiteY4" fmla="*/ 525439 h 1142812"/>
              <a:gd name="connsiteX5" fmla="*/ 2448637 w 8325505"/>
              <a:gd name="connsiteY5" fmla="*/ 464024 h 1142812"/>
              <a:gd name="connsiteX6" fmla="*/ 2755712 w 8325505"/>
              <a:gd name="connsiteY6" fmla="*/ 382137 h 1142812"/>
              <a:gd name="connsiteX7" fmla="*/ 3574577 w 8325505"/>
              <a:gd name="connsiteY7" fmla="*/ 156949 h 1142812"/>
              <a:gd name="connsiteX8" fmla="*/ 3751998 w 8325505"/>
              <a:gd name="connsiteY8" fmla="*/ 136477 h 1142812"/>
              <a:gd name="connsiteX9" fmla="*/ 4529921 w 8325505"/>
              <a:gd name="connsiteY9" fmla="*/ 170597 h 1142812"/>
              <a:gd name="connsiteX10" fmla="*/ 5335138 w 8325505"/>
              <a:gd name="connsiteY10" fmla="*/ 225188 h 1142812"/>
              <a:gd name="connsiteX11" fmla="*/ 5730923 w 8325505"/>
              <a:gd name="connsiteY11" fmla="*/ 225188 h 1142812"/>
              <a:gd name="connsiteX12" fmla="*/ 6106237 w 8325505"/>
              <a:gd name="connsiteY12" fmla="*/ 320722 h 1142812"/>
              <a:gd name="connsiteX13" fmla="*/ 6399664 w 8325505"/>
              <a:gd name="connsiteY13" fmla="*/ 272955 h 1142812"/>
              <a:gd name="connsiteX14" fmla="*/ 6836392 w 8325505"/>
              <a:gd name="connsiteY14" fmla="*/ 259307 h 1142812"/>
              <a:gd name="connsiteX15" fmla="*/ 7655258 w 8325505"/>
              <a:gd name="connsiteY15" fmla="*/ 109182 h 1142812"/>
              <a:gd name="connsiteX16" fmla="*/ 8296703 w 8325505"/>
              <a:gd name="connsiteY16" fmla="*/ 0 h 1142812"/>
              <a:gd name="connsiteX17" fmla="*/ 8325505 w 8325505"/>
              <a:gd name="connsiteY17" fmla="*/ 122830 h 1142812"/>
              <a:gd name="connsiteX18" fmla="*/ 7559723 w 8325505"/>
              <a:gd name="connsiteY18" fmla="*/ 252483 h 1142812"/>
              <a:gd name="connsiteX19" fmla="*/ 6972870 w 8325505"/>
              <a:gd name="connsiteY19" fmla="*/ 368489 h 1142812"/>
              <a:gd name="connsiteX20" fmla="*/ 6829568 w 8325505"/>
              <a:gd name="connsiteY20" fmla="*/ 382137 h 1142812"/>
              <a:gd name="connsiteX21" fmla="*/ 6515670 w 8325505"/>
              <a:gd name="connsiteY21" fmla="*/ 395785 h 1142812"/>
              <a:gd name="connsiteX22" fmla="*/ 6420135 w 8325505"/>
              <a:gd name="connsiteY22" fmla="*/ 395785 h 1142812"/>
              <a:gd name="connsiteX23" fmla="*/ 6154004 w 8325505"/>
              <a:gd name="connsiteY23" fmla="*/ 443552 h 1142812"/>
              <a:gd name="connsiteX24" fmla="*/ 5833282 w 8325505"/>
              <a:gd name="connsiteY24" fmla="*/ 375313 h 1142812"/>
              <a:gd name="connsiteX25" fmla="*/ 5724100 w 8325505"/>
              <a:gd name="connsiteY25" fmla="*/ 348018 h 1142812"/>
              <a:gd name="connsiteX26" fmla="*/ 5028064 w 8325505"/>
              <a:gd name="connsiteY26" fmla="*/ 327546 h 1142812"/>
              <a:gd name="connsiteX27" fmla="*/ 4366147 w 8325505"/>
              <a:gd name="connsiteY27" fmla="*/ 293427 h 1142812"/>
              <a:gd name="connsiteX28" fmla="*/ 4031777 w 8325505"/>
              <a:gd name="connsiteY28" fmla="*/ 259307 h 1142812"/>
              <a:gd name="connsiteX29" fmla="*/ 3758822 w 8325505"/>
              <a:gd name="connsiteY29" fmla="*/ 259307 h 1142812"/>
              <a:gd name="connsiteX30" fmla="*/ 3690583 w 8325505"/>
              <a:gd name="connsiteY30" fmla="*/ 259307 h 1142812"/>
              <a:gd name="connsiteX31" fmla="*/ 3390332 w 8325505"/>
              <a:gd name="connsiteY31" fmla="*/ 341194 h 1142812"/>
              <a:gd name="connsiteX32" fmla="*/ 2796655 w 8325505"/>
              <a:gd name="connsiteY32" fmla="*/ 498143 h 1142812"/>
              <a:gd name="connsiteX33" fmla="*/ 2482756 w 8325505"/>
              <a:gd name="connsiteY33" fmla="*/ 580030 h 1142812"/>
              <a:gd name="connsiteX34" fmla="*/ 2257568 w 8325505"/>
              <a:gd name="connsiteY34" fmla="*/ 709683 h 1142812"/>
              <a:gd name="connsiteX35" fmla="*/ 1752601 w 8325505"/>
              <a:gd name="connsiteY35" fmla="*/ 812042 h 1142812"/>
              <a:gd name="connsiteX36" fmla="*/ 1022446 w 8325505"/>
              <a:gd name="connsiteY36" fmla="*/ 968991 h 1142812"/>
              <a:gd name="connsiteX37" fmla="*/ 497007 w 8325505"/>
              <a:gd name="connsiteY37" fmla="*/ 1091821 h 1142812"/>
              <a:gd name="connsiteX38" fmla="*/ 285467 w 8325505"/>
              <a:gd name="connsiteY38" fmla="*/ 1125940 h 1142812"/>
              <a:gd name="connsiteX39" fmla="*/ 169461 w 8325505"/>
              <a:gd name="connsiteY39" fmla="*/ 1139588 h 1142812"/>
              <a:gd name="connsiteX40" fmla="*/ 2463 w 8325505"/>
              <a:gd name="connsiteY40" fmla="*/ 1142812 h 1142812"/>
              <a:gd name="connsiteX41" fmla="*/ 0 w 8325505"/>
              <a:gd name="connsiteY41" fmla="*/ 999831 h 1142812"/>
              <a:gd name="connsiteX0" fmla="*/ 0 w 8326391"/>
              <a:gd name="connsiteY0" fmla="*/ 1005769 h 1148750"/>
              <a:gd name="connsiteX1" fmla="*/ 335007 w 8326391"/>
              <a:gd name="connsiteY1" fmla="*/ 985297 h 1148750"/>
              <a:gd name="connsiteX2" fmla="*/ 1419028 w 8326391"/>
              <a:gd name="connsiteY2" fmla="*/ 759844 h 1148750"/>
              <a:gd name="connsiteX3" fmla="*/ 2162034 w 8326391"/>
              <a:gd name="connsiteY3" fmla="*/ 606439 h 1148750"/>
              <a:gd name="connsiteX4" fmla="*/ 2332631 w 8326391"/>
              <a:gd name="connsiteY4" fmla="*/ 531377 h 1148750"/>
              <a:gd name="connsiteX5" fmla="*/ 2448637 w 8326391"/>
              <a:gd name="connsiteY5" fmla="*/ 469962 h 1148750"/>
              <a:gd name="connsiteX6" fmla="*/ 2755712 w 8326391"/>
              <a:gd name="connsiteY6" fmla="*/ 388075 h 1148750"/>
              <a:gd name="connsiteX7" fmla="*/ 3574577 w 8326391"/>
              <a:gd name="connsiteY7" fmla="*/ 162887 h 1148750"/>
              <a:gd name="connsiteX8" fmla="*/ 3751998 w 8326391"/>
              <a:gd name="connsiteY8" fmla="*/ 142415 h 1148750"/>
              <a:gd name="connsiteX9" fmla="*/ 4529921 w 8326391"/>
              <a:gd name="connsiteY9" fmla="*/ 176535 h 1148750"/>
              <a:gd name="connsiteX10" fmla="*/ 5335138 w 8326391"/>
              <a:gd name="connsiteY10" fmla="*/ 231126 h 1148750"/>
              <a:gd name="connsiteX11" fmla="*/ 5730923 w 8326391"/>
              <a:gd name="connsiteY11" fmla="*/ 231126 h 1148750"/>
              <a:gd name="connsiteX12" fmla="*/ 6106237 w 8326391"/>
              <a:gd name="connsiteY12" fmla="*/ 326660 h 1148750"/>
              <a:gd name="connsiteX13" fmla="*/ 6399664 w 8326391"/>
              <a:gd name="connsiteY13" fmla="*/ 278893 h 1148750"/>
              <a:gd name="connsiteX14" fmla="*/ 6836392 w 8326391"/>
              <a:gd name="connsiteY14" fmla="*/ 265245 h 1148750"/>
              <a:gd name="connsiteX15" fmla="*/ 7655258 w 8326391"/>
              <a:gd name="connsiteY15" fmla="*/ 115120 h 1148750"/>
              <a:gd name="connsiteX16" fmla="*/ 8326391 w 8326391"/>
              <a:gd name="connsiteY16" fmla="*/ 0 h 1148750"/>
              <a:gd name="connsiteX17" fmla="*/ 8325505 w 8326391"/>
              <a:gd name="connsiteY17" fmla="*/ 128768 h 1148750"/>
              <a:gd name="connsiteX18" fmla="*/ 7559723 w 8326391"/>
              <a:gd name="connsiteY18" fmla="*/ 258421 h 1148750"/>
              <a:gd name="connsiteX19" fmla="*/ 6972870 w 8326391"/>
              <a:gd name="connsiteY19" fmla="*/ 374427 h 1148750"/>
              <a:gd name="connsiteX20" fmla="*/ 6829568 w 8326391"/>
              <a:gd name="connsiteY20" fmla="*/ 388075 h 1148750"/>
              <a:gd name="connsiteX21" fmla="*/ 6515670 w 8326391"/>
              <a:gd name="connsiteY21" fmla="*/ 401723 h 1148750"/>
              <a:gd name="connsiteX22" fmla="*/ 6420135 w 8326391"/>
              <a:gd name="connsiteY22" fmla="*/ 401723 h 1148750"/>
              <a:gd name="connsiteX23" fmla="*/ 6154004 w 8326391"/>
              <a:gd name="connsiteY23" fmla="*/ 449490 h 1148750"/>
              <a:gd name="connsiteX24" fmla="*/ 5833282 w 8326391"/>
              <a:gd name="connsiteY24" fmla="*/ 381251 h 1148750"/>
              <a:gd name="connsiteX25" fmla="*/ 5724100 w 8326391"/>
              <a:gd name="connsiteY25" fmla="*/ 353956 h 1148750"/>
              <a:gd name="connsiteX26" fmla="*/ 5028064 w 8326391"/>
              <a:gd name="connsiteY26" fmla="*/ 333484 h 1148750"/>
              <a:gd name="connsiteX27" fmla="*/ 4366147 w 8326391"/>
              <a:gd name="connsiteY27" fmla="*/ 299365 h 1148750"/>
              <a:gd name="connsiteX28" fmla="*/ 4031777 w 8326391"/>
              <a:gd name="connsiteY28" fmla="*/ 265245 h 1148750"/>
              <a:gd name="connsiteX29" fmla="*/ 3758822 w 8326391"/>
              <a:gd name="connsiteY29" fmla="*/ 265245 h 1148750"/>
              <a:gd name="connsiteX30" fmla="*/ 3690583 w 8326391"/>
              <a:gd name="connsiteY30" fmla="*/ 265245 h 1148750"/>
              <a:gd name="connsiteX31" fmla="*/ 3390332 w 8326391"/>
              <a:gd name="connsiteY31" fmla="*/ 347132 h 1148750"/>
              <a:gd name="connsiteX32" fmla="*/ 2796655 w 8326391"/>
              <a:gd name="connsiteY32" fmla="*/ 504081 h 1148750"/>
              <a:gd name="connsiteX33" fmla="*/ 2482756 w 8326391"/>
              <a:gd name="connsiteY33" fmla="*/ 585968 h 1148750"/>
              <a:gd name="connsiteX34" fmla="*/ 2257568 w 8326391"/>
              <a:gd name="connsiteY34" fmla="*/ 715621 h 1148750"/>
              <a:gd name="connsiteX35" fmla="*/ 1752601 w 8326391"/>
              <a:gd name="connsiteY35" fmla="*/ 817980 h 1148750"/>
              <a:gd name="connsiteX36" fmla="*/ 1022446 w 8326391"/>
              <a:gd name="connsiteY36" fmla="*/ 974929 h 1148750"/>
              <a:gd name="connsiteX37" fmla="*/ 497007 w 8326391"/>
              <a:gd name="connsiteY37" fmla="*/ 1097759 h 1148750"/>
              <a:gd name="connsiteX38" fmla="*/ 285467 w 8326391"/>
              <a:gd name="connsiteY38" fmla="*/ 1131878 h 1148750"/>
              <a:gd name="connsiteX39" fmla="*/ 169461 w 8326391"/>
              <a:gd name="connsiteY39" fmla="*/ 1145526 h 1148750"/>
              <a:gd name="connsiteX40" fmla="*/ 2463 w 8326391"/>
              <a:gd name="connsiteY40" fmla="*/ 1148750 h 1148750"/>
              <a:gd name="connsiteX41" fmla="*/ 0 w 8326391"/>
              <a:gd name="connsiteY41" fmla="*/ 1005769 h 1148750"/>
              <a:gd name="connsiteX0" fmla="*/ 0 w 8326391"/>
              <a:gd name="connsiteY0" fmla="*/ 1005769 h 1148750"/>
              <a:gd name="connsiteX1" fmla="*/ 335007 w 8326391"/>
              <a:gd name="connsiteY1" fmla="*/ 985297 h 1148750"/>
              <a:gd name="connsiteX2" fmla="*/ 1419028 w 8326391"/>
              <a:gd name="connsiteY2" fmla="*/ 759844 h 1148750"/>
              <a:gd name="connsiteX3" fmla="*/ 2162034 w 8326391"/>
              <a:gd name="connsiteY3" fmla="*/ 606439 h 1148750"/>
              <a:gd name="connsiteX4" fmla="*/ 2332631 w 8326391"/>
              <a:gd name="connsiteY4" fmla="*/ 531377 h 1148750"/>
              <a:gd name="connsiteX5" fmla="*/ 2448637 w 8326391"/>
              <a:gd name="connsiteY5" fmla="*/ 469962 h 1148750"/>
              <a:gd name="connsiteX6" fmla="*/ 2755712 w 8326391"/>
              <a:gd name="connsiteY6" fmla="*/ 388075 h 1148750"/>
              <a:gd name="connsiteX7" fmla="*/ 3574577 w 8326391"/>
              <a:gd name="connsiteY7" fmla="*/ 162887 h 1148750"/>
              <a:gd name="connsiteX8" fmla="*/ 3751998 w 8326391"/>
              <a:gd name="connsiteY8" fmla="*/ 142415 h 1148750"/>
              <a:gd name="connsiteX9" fmla="*/ 4529921 w 8326391"/>
              <a:gd name="connsiteY9" fmla="*/ 176535 h 1148750"/>
              <a:gd name="connsiteX10" fmla="*/ 5335138 w 8326391"/>
              <a:gd name="connsiteY10" fmla="*/ 231126 h 1148750"/>
              <a:gd name="connsiteX11" fmla="*/ 5730923 w 8326391"/>
              <a:gd name="connsiteY11" fmla="*/ 231126 h 1148750"/>
              <a:gd name="connsiteX12" fmla="*/ 6106237 w 8326391"/>
              <a:gd name="connsiteY12" fmla="*/ 326660 h 1148750"/>
              <a:gd name="connsiteX13" fmla="*/ 6399664 w 8326391"/>
              <a:gd name="connsiteY13" fmla="*/ 278893 h 1148750"/>
              <a:gd name="connsiteX14" fmla="*/ 6836392 w 8326391"/>
              <a:gd name="connsiteY14" fmla="*/ 265245 h 1148750"/>
              <a:gd name="connsiteX15" fmla="*/ 7655258 w 8326391"/>
              <a:gd name="connsiteY15" fmla="*/ 115120 h 1148750"/>
              <a:gd name="connsiteX16" fmla="*/ 8326391 w 8326391"/>
              <a:gd name="connsiteY16" fmla="*/ 0 h 1148750"/>
              <a:gd name="connsiteX17" fmla="*/ 8325505 w 8326391"/>
              <a:gd name="connsiteY17" fmla="*/ 128768 h 1148750"/>
              <a:gd name="connsiteX18" fmla="*/ 7559723 w 8326391"/>
              <a:gd name="connsiteY18" fmla="*/ 258421 h 1148750"/>
              <a:gd name="connsiteX19" fmla="*/ 6972870 w 8326391"/>
              <a:gd name="connsiteY19" fmla="*/ 374427 h 1148750"/>
              <a:gd name="connsiteX20" fmla="*/ 6829568 w 8326391"/>
              <a:gd name="connsiteY20" fmla="*/ 388075 h 1148750"/>
              <a:gd name="connsiteX21" fmla="*/ 6515670 w 8326391"/>
              <a:gd name="connsiteY21" fmla="*/ 401723 h 1148750"/>
              <a:gd name="connsiteX22" fmla="*/ 6420135 w 8326391"/>
              <a:gd name="connsiteY22" fmla="*/ 401723 h 1148750"/>
              <a:gd name="connsiteX23" fmla="*/ 6154004 w 8326391"/>
              <a:gd name="connsiteY23" fmla="*/ 449490 h 1148750"/>
              <a:gd name="connsiteX24" fmla="*/ 5833282 w 8326391"/>
              <a:gd name="connsiteY24" fmla="*/ 381251 h 1148750"/>
              <a:gd name="connsiteX25" fmla="*/ 5724100 w 8326391"/>
              <a:gd name="connsiteY25" fmla="*/ 353956 h 1148750"/>
              <a:gd name="connsiteX26" fmla="*/ 5028064 w 8326391"/>
              <a:gd name="connsiteY26" fmla="*/ 333484 h 1148750"/>
              <a:gd name="connsiteX27" fmla="*/ 4366147 w 8326391"/>
              <a:gd name="connsiteY27" fmla="*/ 299365 h 1148750"/>
              <a:gd name="connsiteX28" fmla="*/ 4079278 w 8326391"/>
              <a:gd name="connsiteY28" fmla="*/ 277120 h 1148750"/>
              <a:gd name="connsiteX29" fmla="*/ 3758822 w 8326391"/>
              <a:gd name="connsiteY29" fmla="*/ 265245 h 1148750"/>
              <a:gd name="connsiteX30" fmla="*/ 3690583 w 8326391"/>
              <a:gd name="connsiteY30" fmla="*/ 265245 h 1148750"/>
              <a:gd name="connsiteX31" fmla="*/ 3390332 w 8326391"/>
              <a:gd name="connsiteY31" fmla="*/ 347132 h 1148750"/>
              <a:gd name="connsiteX32" fmla="*/ 2796655 w 8326391"/>
              <a:gd name="connsiteY32" fmla="*/ 504081 h 1148750"/>
              <a:gd name="connsiteX33" fmla="*/ 2482756 w 8326391"/>
              <a:gd name="connsiteY33" fmla="*/ 585968 h 1148750"/>
              <a:gd name="connsiteX34" fmla="*/ 2257568 w 8326391"/>
              <a:gd name="connsiteY34" fmla="*/ 715621 h 1148750"/>
              <a:gd name="connsiteX35" fmla="*/ 1752601 w 8326391"/>
              <a:gd name="connsiteY35" fmla="*/ 817980 h 1148750"/>
              <a:gd name="connsiteX36" fmla="*/ 1022446 w 8326391"/>
              <a:gd name="connsiteY36" fmla="*/ 974929 h 1148750"/>
              <a:gd name="connsiteX37" fmla="*/ 497007 w 8326391"/>
              <a:gd name="connsiteY37" fmla="*/ 1097759 h 1148750"/>
              <a:gd name="connsiteX38" fmla="*/ 285467 w 8326391"/>
              <a:gd name="connsiteY38" fmla="*/ 1131878 h 1148750"/>
              <a:gd name="connsiteX39" fmla="*/ 169461 w 8326391"/>
              <a:gd name="connsiteY39" fmla="*/ 1145526 h 1148750"/>
              <a:gd name="connsiteX40" fmla="*/ 2463 w 8326391"/>
              <a:gd name="connsiteY40" fmla="*/ 1148750 h 1148750"/>
              <a:gd name="connsiteX41" fmla="*/ 0 w 8326391"/>
              <a:gd name="connsiteY41" fmla="*/ 1005769 h 1148750"/>
              <a:gd name="connsiteX0" fmla="*/ 0 w 8326391"/>
              <a:gd name="connsiteY0" fmla="*/ 1005769 h 1148750"/>
              <a:gd name="connsiteX1" fmla="*/ 335007 w 8326391"/>
              <a:gd name="connsiteY1" fmla="*/ 985297 h 1148750"/>
              <a:gd name="connsiteX2" fmla="*/ 1419028 w 8326391"/>
              <a:gd name="connsiteY2" fmla="*/ 759844 h 1148750"/>
              <a:gd name="connsiteX3" fmla="*/ 2162034 w 8326391"/>
              <a:gd name="connsiteY3" fmla="*/ 606439 h 1148750"/>
              <a:gd name="connsiteX4" fmla="*/ 2332631 w 8326391"/>
              <a:gd name="connsiteY4" fmla="*/ 531377 h 1148750"/>
              <a:gd name="connsiteX5" fmla="*/ 2448637 w 8326391"/>
              <a:gd name="connsiteY5" fmla="*/ 469962 h 1148750"/>
              <a:gd name="connsiteX6" fmla="*/ 2755712 w 8326391"/>
              <a:gd name="connsiteY6" fmla="*/ 388075 h 1148750"/>
              <a:gd name="connsiteX7" fmla="*/ 3574577 w 8326391"/>
              <a:gd name="connsiteY7" fmla="*/ 162887 h 1148750"/>
              <a:gd name="connsiteX8" fmla="*/ 3751998 w 8326391"/>
              <a:gd name="connsiteY8" fmla="*/ 142415 h 1148750"/>
              <a:gd name="connsiteX9" fmla="*/ 4529921 w 8326391"/>
              <a:gd name="connsiteY9" fmla="*/ 176535 h 1148750"/>
              <a:gd name="connsiteX10" fmla="*/ 5335138 w 8326391"/>
              <a:gd name="connsiteY10" fmla="*/ 231126 h 1148750"/>
              <a:gd name="connsiteX11" fmla="*/ 5730923 w 8326391"/>
              <a:gd name="connsiteY11" fmla="*/ 231126 h 1148750"/>
              <a:gd name="connsiteX12" fmla="*/ 6118112 w 8326391"/>
              <a:gd name="connsiteY12" fmla="*/ 314784 h 1148750"/>
              <a:gd name="connsiteX13" fmla="*/ 6399664 w 8326391"/>
              <a:gd name="connsiteY13" fmla="*/ 278893 h 1148750"/>
              <a:gd name="connsiteX14" fmla="*/ 6836392 w 8326391"/>
              <a:gd name="connsiteY14" fmla="*/ 265245 h 1148750"/>
              <a:gd name="connsiteX15" fmla="*/ 7655258 w 8326391"/>
              <a:gd name="connsiteY15" fmla="*/ 115120 h 1148750"/>
              <a:gd name="connsiteX16" fmla="*/ 8326391 w 8326391"/>
              <a:gd name="connsiteY16" fmla="*/ 0 h 1148750"/>
              <a:gd name="connsiteX17" fmla="*/ 8325505 w 8326391"/>
              <a:gd name="connsiteY17" fmla="*/ 128768 h 1148750"/>
              <a:gd name="connsiteX18" fmla="*/ 7559723 w 8326391"/>
              <a:gd name="connsiteY18" fmla="*/ 258421 h 1148750"/>
              <a:gd name="connsiteX19" fmla="*/ 6972870 w 8326391"/>
              <a:gd name="connsiteY19" fmla="*/ 374427 h 1148750"/>
              <a:gd name="connsiteX20" fmla="*/ 6829568 w 8326391"/>
              <a:gd name="connsiteY20" fmla="*/ 388075 h 1148750"/>
              <a:gd name="connsiteX21" fmla="*/ 6515670 w 8326391"/>
              <a:gd name="connsiteY21" fmla="*/ 401723 h 1148750"/>
              <a:gd name="connsiteX22" fmla="*/ 6420135 w 8326391"/>
              <a:gd name="connsiteY22" fmla="*/ 401723 h 1148750"/>
              <a:gd name="connsiteX23" fmla="*/ 6154004 w 8326391"/>
              <a:gd name="connsiteY23" fmla="*/ 449490 h 1148750"/>
              <a:gd name="connsiteX24" fmla="*/ 5833282 w 8326391"/>
              <a:gd name="connsiteY24" fmla="*/ 381251 h 1148750"/>
              <a:gd name="connsiteX25" fmla="*/ 5724100 w 8326391"/>
              <a:gd name="connsiteY25" fmla="*/ 353956 h 1148750"/>
              <a:gd name="connsiteX26" fmla="*/ 5028064 w 8326391"/>
              <a:gd name="connsiteY26" fmla="*/ 333484 h 1148750"/>
              <a:gd name="connsiteX27" fmla="*/ 4366147 w 8326391"/>
              <a:gd name="connsiteY27" fmla="*/ 299365 h 1148750"/>
              <a:gd name="connsiteX28" fmla="*/ 4079278 w 8326391"/>
              <a:gd name="connsiteY28" fmla="*/ 277120 h 1148750"/>
              <a:gd name="connsiteX29" fmla="*/ 3758822 w 8326391"/>
              <a:gd name="connsiteY29" fmla="*/ 265245 h 1148750"/>
              <a:gd name="connsiteX30" fmla="*/ 3690583 w 8326391"/>
              <a:gd name="connsiteY30" fmla="*/ 265245 h 1148750"/>
              <a:gd name="connsiteX31" fmla="*/ 3390332 w 8326391"/>
              <a:gd name="connsiteY31" fmla="*/ 347132 h 1148750"/>
              <a:gd name="connsiteX32" fmla="*/ 2796655 w 8326391"/>
              <a:gd name="connsiteY32" fmla="*/ 504081 h 1148750"/>
              <a:gd name="connsiteX33" fmla="*/ 2482756 w 8326391"/>
              <a:gd name="connsiteY33" fmla="*/ 585968 h 1148750"/>
              <a:gd name="connsiteX34" fmla="*/ 2257568 w 8326391"/>
              <a:gd name="connsiteY34" fmla="*/ 715621 h 1148750"/>
              <a:gd name="connsiteX35" fmla="*/ 1752601 w 8326391"/>
              <a:gd name="connsiteY35" fmla="*/ 817980 h 1148750"/>
              <a:gd name="connsiteX36" fmla="*/ 1022446 w 8326391"/>
              <a:gd name="connsiteY36" fmla="*/ 974929 h 1148750"/>
              <a:gd name="connsiteX37" fmla="*/ 497007 w 8326391"/>
              <a:gd name="connsiteY37" fmla="*/ 1097759 h 1148750"/>
              <a:gd name="connsiteX38" fmla="*/ 285467 w 8326391"/>
              <a:gd name="connsiteY38" fmla="*/ 1131878 h 1148750"/>
              <a:gd name="connsiteX39" fmla="*/ 169461 w 8326391"/>
              <a:gd name="connsiteY39" fmla="*/ 1145526 h 1148750"/>
              <a:gd name="connsiteX40" fmla="*/ 2463 w 8326391"/>
              <a:gd name="connsiteY40" fmla="*/ 1148750 h 1148750"/>
              <a:gd name="connsiteX41" fmla="*/ 0 w 8326391"/>
              <a:gd name="connsiteY41" fmla="*/ 1005769 h 1148750"/>
              <a:gd name="connsiteX0" fmla="*/ 0 w 8326391"/>
              <a:gd name="connsiteY0" fmla="*/ 1005769 h 1148750"/>
              <a:gd name="connsiteX1" fmla="*/ 335007 w 8326391"/>
              <a:gd name="connsiteY1" fmla="*/ 985297 h 1148750"/>
              <a:gd name="connsiteX2" fmla="*/ 1419028 w 8326391"/>
              <a:gd name="connsiteY2" fmla="*/ 759844 h 1148750"/>
              <a:gd name="connsiteX3" fmla="*/ 2162034 w 8326391"/>
              <a:gd name="connsiteY3" fmla="*/ 606439 h 1148750"/>
              <a:gd name="connsiteX4" fmla="*/ 2332631 w 8326391"/>
              <a:gd name="connsiteY4" fmla="*/ 531377 h 1148750"/>
              <a:gd name="connsiteX5" fmla="*/ 2448637 w 8326391"/>
              <a:gd name="connsiteY5" fmla="*/ 469962 h 1148750"/>
              <a:gd name="connsiteX6" fmla="*/ 2755712 w 8326391"/>
              <a:gd name="connsiteY6" fmla="*/ 388075 h 1148750"/>
              <a:gd name="connsiteX7" fmla="*/ 3574577 w 8326391"/>
              <a:gd name="connsiteY7" fmla="*/ 162887 h 1148750"/>
              <a:gd name="connsiteX8" fmla="*/ 3751998 w 8326391"/>
              <a:gd name="connsiteY8" fmla="*/ 142415 h 1148750"/>
              <a:gd name="connsiteX9" fmla="*/ 4529921 w 8326391"/>
              <a:gd name="connsiteY9" fmla="*/ 176535 h 1148750"/>
              <a:gd name="connsiteX10" fmla="*/ 5335138 w 8326391"/>
              <a:gd name="connsiteY10" fmla="*/ 231126 h 1148750"/>
              <a:gd name="connsiteX11" fmla="*/ 5730923 w 8326391"/>
              <a:gd name="connsiteY11" fmla="*/ 231126 h 1148750"/>
              <a:gd name="connsiteX12" fmla="*/ 6118112 w 8326391"/>
              <a:gd name="connsiteY12" fmla="*/ 314784 h 1148750"/>
              <a:gd name="connsiteX13" fmla="*/ 6399664 w 8326391"/>
              <a:gd name="connsiteY13" fmla="*/ 278893 h 1148750"/>
              <a:gd name="connsiteX14" fmla="*/ 6836392 w 8326391"/>
              <a:gd name="connsiteY14" fmla="*/ 265245 h 1148750"/>
              <a:gd name="connsiteX15" fmla="*/ 7655258 w 8326391"/>
              <a:gd name="connsiteY15" fmla="*/ 115120 h 1148750"/>
              <a:gd name="connsiteX16" fmla="*/ 8326391 w 8326391"/>
              <a:gd name="connsiteY16" fmla="*/ 0 h 1148750"/>
              <a:gd name="connsiteX17" fmla="*/ 8325505 w 8326391"/>
              <a:gd name="connsiteY17" fmla="*/ 128768 h 1148750"/>
              <a:gd name="connsiteX18" fmla="*/ 7559723 w 8326391"/>
              <a:gd name="connsiteY18" fmla="*/ 258421 h 1148750"/>
              <a:gd name="connsiteX19" fmla="*/ 6972870 w 8326391"/>
              <a:gd name="connsiteY19" fmla="*/ 374427 h 1148750"/>
              <a:gd name="connsiteX20" fmla="*/ 6829568 w 8326391"/>
              <a:gd name="connsiteY20" fmla="*/ 388075 h 1148750"/>
              <a:gd name="connsiteX21" fmla="*/ 6515670 w 8326391"/>
              <a:gd name="connsiteY21" fmla="*/ 401723 h 1148750"/>
              <a:gd name="connsiteX22" fmla="*/ 6420135 w 8326391"/>
              <a:gd name="connsiteY22" fmla="*/ 401723 h 1148750"/>
              <a:gd name="connsiteX23" fmla="*/ 6154004 w 8326391"/>
              <a:gd name="connsiteY23" fmla="*/ 437614 h 1148750"/>
              <a:gd name="connsiteX24" fmla="*/ 5833282 w 8326391"/>
              <a:gd name="connsiteY24" fmla="*/ 381251 h 1148750"/>
              <a:gd name="connsiteX25" fmla="*/ 5724100 w 8326391"/>
              <a:gd name="connsiteY25" fmla="*/ 353956 h 1148750"/>
              <a:gd name="connsiteX26" fmla="*/ 5028064 w 8326391"/>
              <a:gd name="connsiteY26" fmla="*/ 333484 h 1148750"/>
              <a:gd name="connsiteX27" fmla="*/ 4366147 w 8326391"/>
              <a:gd name="connsiteY27" fmla="*/ 299365 h 1148750"/>
              <a:gd name="connsiteX28" fmla="*/ 4079278 w 8326391"/>
              <a:gd name="connsiteY28" fmla="*/ 277120 h 1148750"/>
              <a:gd name="connsiteX29" fmla="*/ 3758822 w 8326391"/>
              <a:gd name="connsiteY29" fmla="*/ 265245 h 1148750"/>
              <a:gd name="connsiteX30" fmla="*/ 3690583 w 8326391"/>
              <a:gd name="connsiteY30" fmla="*/ 265245 h 1148750"/>
              <a:gd name="connsiteX31" fmla="*/ 3390332 w 8326391"/>
              <a:gd name="connsiteY31" fmla="*/ 347132 h 1148750"/>
              <a:gd name="connsiteX32" fmla="*/ 2796655 w 8326391"/>
              <a:gd name="connsiteY32" fmla="*/ 504081 h 1148750"/>
              <a:gd name="connsiteX33" fmla="*/ 2482756 w 8326391"/>
              <a:gd name="connsiteY33" fmla="*/ 585968 h 1148750"/>
              <a:gd name="connsiteX34" fmla="*/ 2257568 w 8326391"/>
              <a:gd name="connsiteY34" fmla="*/ 715621 h 1148750"/>
              <a:gd name="connsiteX35" fmla="*/ 1752601 w 8326391"/>
              <a:gd name="connsiteY35" fmla="*/ 817980 h 1148750"/>
              <a:gd name="connsiteX36" fmla="*/ 1022446 w 8326391"/>
              <a:gd name="connsiteY36" fmla="*/ 974929 h 1148750"/>
              <a:gd name="connsiteX37" fmla="*/ 497007 w 8326391"/>
              <a:gd name="connsiteY37" fmla="*/ 1097759 h 1148750"/>
              <a:gd name="connsiteX38" fmla="*/ 285467 w 8326391"/>
              <a:gd name="connsiteY38" fmla="*/ 1131878 h 1148750"/>
              <a:gd name="connsiteX39" fmla="*/ 169461 w 8326391"/>
              <a:gd name="connsiteY39" fmla="*/ 1145526 h 1148750"/>
              <a:gd name="connsiteX40" fmla="*/ 2463 w 8326391"/>
              <a:gd name="connsiteY40" fmla="*/ 1148750 h 1148750"/>
              <a:gd name="connsiteX41" fmla="*/ 0 w 8326391"/>
              <a:gd name="connsiteY41" fmla="*/ 1005769 h 1148750"/>
              <a:gd name="connsiteX0" fmla="*/ 0 w 8326391"/>
              <a:gd name="connsiteY0" fmla="*/ 1005769 h 1148750"/>
              <a:gd name="connsiteX1" fmla="*/ 335007 w 8326391"/>
              <a:gd name="connsiteY1" fmla="*/ 973421 h 1148750"/>
              <a:gd name="connsiteX2" fmla="*/ 1419028 w 8326391"/>
              <a:gd name="connsiteY2" fmla="*/ 759844 h 1148750"/>
              <a:gd name="connsiteX3" fmla="*/ 2162034 w 8326391"/>
              <a:gd name="connsiteY3" fmla="*/ 606439 h 1148750"/>
              <a:gd name="connsiteX4" fmla="*/ 2332631 w 8326391"/>
              <a:gd name="connsiteY4" fmla="*/ 531377 h 1148750"/>
              <a:gd name="connsiteX5" fmla="*/ 2448637 w 8326391"/>
              <a:gd name="connsiteY5" fmla="*/ 469962 h 1148750"/>
              <a:gd name="connsiteX6" fmla="*/ 2755712 w 8326391"/>
              <a:gd name="connsiteY6" fmla="*/ 388075 h 1148750"/>
              <a:gd name="connsiteX7" fmla="*/ 3574577 w 8326391"/>
              <a:gd name="connsiteY7" fmla="*/ 162887 h 1148750"/>
              <a:gd name="connsiteX8" fmla="*/ 3751998 w 8326391"/>
              <a:gd name="connsiteY8" fmla="*/ 142415 h 1148750"/>
              <a:gd name="connsiteX9" fmla="*/ 4529921 w 8326391"/>
              <a:gd name="connsiteY9" fmla="*/ 176535 h 1148750"/>
              <a:gd name="connsiteX10" fmla="*/ 5335138 w 8326391"/>
              <a:gd name="connsiteY10" fmla="*/ 231126 h 1148750"/>
              <a:gd name="connsiteX11" fmla="*/ 5730923 w 8326391"/>
              <a:gd name="connsiteY11" fmla="*/ 231126 h 1148750"/>
              <a:gd name="connsiteX12" fmla="*/ 6118112 w 8326391"/>
              <a:gd name="connsiteY12" fmla="*/ 314784 h 1148750"/>
              <a:gd name="connsiteX13" fmla="*/ 6399664 w 8326391"/>
              <a:gd name="connsiteY13" fmla="*/ 278893 h 1148750"/>
              <a:gd name="connsiteX14" fmla="*/ 6836392 w 8326391"/>
              <a:gd name="connsiteY14" fmla="*/ 265245 h 1148750"/>
              <a:gd name="connsiteX15" fmla="*/ 7655258 w 8326391"/>
              <a:gd name="connsiteY15" fmla="*/ 115120 h 1148750"/>
              <a:gd name="connsiteX16" fmla="*/ 8326391 w 8326391"/>
              <a:gd name="connsiteY16" fmla="*/ 0 h 1148750"/>
              <a:gd name="connsiteX17" fmla="*/ 8325505 w 8326391"/>
              <a:gd name="connsiteY17" fmla="*/ 128768 h 1148750"/>
              <a:gd name="connsiteX18" fmla="*/ 7559723 w 8326391"/>
              <a:gd name="connsiteY18" fmla="*/ 258421 h 1148750"/>
              <a:gd name="connsiteX19" fmla="*/ 6972870 w 8326391"/>
              <a:gd name="connsiteY19" fmla="*/ 374427 h 1148750"/>
              <a:gd name="connsiteX20" fmla="*/ 6829568 w 8326391"/>
              <a:gd name="connsiteY20" fmla="*/ 388075 h 1148750"/>
              <a:gd name="connsiteX21" fmla="*/ 6515670 w 8326391"/>
              <a:gd name="connsiteY21" fmla="*/ 401723 h 1148750"/>
              <a:gd name="connsiteX22" fmla="*/ 6420135 w 8326391"/>
              <a:gd name="connsiteY22" fmla="*/ 401723 h 1148750"/>
              <a:gd name="connsiteX23" fmla="*/ 6154004 w 8326391"/>
              <a:gd name="connsiteY23" fmla="*/ 437614 h 1148750"/>
              <a:gd name="connsiteX24" fmla="*/ 5833282 w 8326391"/>
              <a:gd name="connsiteY24" fmla="*/ 381251 h 1148750"/>
              <a:gd name="connsiteX25" fmla="*/ 5724100 w 8326391"/>
              <a:gd name="connsiteY25" fmla="*/ 353956 h 1148750"/>
              <a:gd name="connsiteX26" fmla="*/ 5028064 w 8326391"/>
              <a:gd name="connsiteY26" fmla="*/ 333484 h 1148750"/>
              <a:gd name="connsiteX27" fmla="*/ 4366147 w 8326391"/>
              <a:gd name="connsiteY27" fmla="*/ 299365 h 1148750"/>
              <a:gd name="connsiteX28" fmla="*/ 4079278 w 8326391"/>
              <a:gd name="connsiteY28" fmla="*/ 277120 h 1148750"/>
              <a:gd name="connsiteX29" fmla="*/ 3758822 w 8326391"/>
              <a:gd name="connsiteY29" fmla="*/ 265245 h 1148750"/>
              <a:gd name="connsiteX30" fmla="*/ 3690583 w 8326391"/>
              <a:gd name="connsiteY30" fmla="*/ 265245 h 1148750"/>
              <a:gd name="connsiteX31" fmla="*/ 3390332 w 8326391"/>
              <a:gd name="connsiteY31" fmla="*/ 347132 h 1148750"/>
              <a:gd name="connsiteX32" fmla="*/ 2796655 w 8326391"/>
              <a:gd name="connsiteY32" fmla="*/ 504081 h 1148750"/>
              <a:gd name="connsiteX33" fmla="*/ 2482756 w 8326391"/>
              <a:gd name="connsiteY33" fmla="*/ 585968 h 1148750"/>
              <a:gd name="connsiteX34" fmla="*/ 2257568 w 8326391"/>
              <a:gd name="connsiteY34" fmla="*/ 715621 h 1148750"/>
              <a:gd name="connsiteX35" fmla="*/ 1752601 w 8326391"/>
              <a:gd name="connsiteY35" fmla="*/ 817980 h 1148750"/>
              <a:gd name="connsiteX36" fmla="*/ 1022446 w 8326391"/>
              <a:gd name="connsiteY36" fmla="*/ 974929 h 1148750"/>
              <a:gd name="connsiteX37" fmla="*/ 497007 w 8326391"/>
              <a:gd name="connsiteY37" fmla="*/ 1097759 h 1148750"/>
              <a:gd name="connsiteX38" fmla="*/ 285467 w 8326391"/>
              <a:gd name="connsiteY38" fmla="*/ 1131878 h 1148750"/>
              <a:gd name="connsiteX39" fmla="*/ 169461 w 8326391"/>
              <a:gd name="connsiteY39" fmla="*/ 1145526 h 1148750"/>
              <a:gd name="connsiteX40" fmla="*/ 2463 w 8326391"/>
              <a:gd name="connsiteY40" fmla="*/ 1148750 h 1148750"/>
              <a:gd name="connsiteX41" fmla="*/ 0 w 8326391"/>
              <a:gd name="connsiteY41" fmla="*/ 1005769 h 1148750"/>
              <a:gd name="connsiteX0" fmla="*/ 0 w 8326391"/>
              <a:gd name="connsiteY0" fmla="*/ 1005769 h 1148750"/>
              <a:gd name="connsiteX1" fmla="*/ 335007 w 8326391"/>
              <a:gd name="connsiteY1" fmla="*/ 973421 h 1148750"/>
              <a:gd name="connsiteX2" fmla="*/ 1436841 w 8326391"/>
              <a:gd name="connsiteY2" fmla="*/ 742031 h 1148750"/>
              <a:gd name="connsiteX3" fmla="*/ 2162034 w 8326391"/>
              <a:gd name="connsiteY3" fmla="*/ 606439 h 1148750"/>
              <a:gd name="connsiteX4" fmla="*/ 2332631 w 8326391"/>
              <a:gd name="connsiteY4" fmla="*/ 531377 h 1148750"/>
              <a:gd name="connsiteX5" fmla="*/ 2448637 w 8326391"/>
              <a:gd name="connsiteY5" fmla="*/ 469962 h 1148750"/>
              <a:gd name="connsiteX6" fmla="*/ 2755712 w 8326391"/>
              <a:gd name="connsiteY6" fmla="*/ 388075 h 1148750"/>
              <a:gd name="connsiteX7" fmla="*/ 3574577 w 8326391"/>
              <a:gd name="connsiteY7" fmla="*/ 162887 h 1148750"/>
              <a:gd name="connsiteX8" fmla="*/ 3751998 w 8326391"/>
              <a:gd name="connsiteY8" fmla="*/ 142415 h 1148750"/>
              <a:gd name="connsiteX9" fmla="*/ 4529921 w 8326391"/>
              <a:gd name="connsiteY9" fmla="*/ 176535 h 1148750"/>
              <a:gd name="connsiteX10" fmla="*/ 5335138 w 8326391"/>
              <a:gd name="connsiteY10" fmla="*/ 231126 h 1148750"/>
              <a:gd name="connsiteX11" fmla="*/ 5730923 w 8326391"/>
              <a:gd name="connsiteY11" fmla="*/ 231126 h 1148750"/>
              <a:gd name="connsiteX12" fmla="*/ 6118112 w 8326391"/>
              <a:gd name="connsiteY12" fmla="*/ 314784 h 1148750"/>
              <a:gd name="connsiteX13" fmla="*/ 6399664 w 8326391"/>
              <a:gd name="connsiteY13" fmla="*/ 278893 h 1148750"/>
              <a:gd name="connsiteX14" fmla="*/ 6836392 w 8326391"/>
              <a:gd name="connsiteY14" fmla="*/ 265245 h 1148750"/>
              <a:gd name="connsiteX15" fmla="*/ 7655258 w 8326391"/>
              <a:gd name="connsiteY15" fmla="*/ 115120 h 1148750"/>
              <a:gd name="connsiteX16" fmla="*/ 8326391 w 8326391"/>
              <a:gd name="connsiteY16" fmla="*/ 0 h 1148750"/>
              <a:gd name="connsiteX17" fmla="*/ 8325505 w 8326391"/>
              <a:gd name="connsiteY17" fmla="*/ 128768 h 1148750"/>
              <a:gd name="connsiteX18" fmla="*/ 7559723 w 8326391"/>
              <a:gd name="connsiteY18" fmla="*/ 258421 h 1148750"/>
              <a:gd name="connsiteX19" fmla="*/ 6972870 w 8326391"/>
              <a:gd name="connsiteY19" fmla="*/ 374427 h 1148750"/>
              <a:gd name="connsiteX20" fmla="*/ 6829568 w 8326391"/>
              <a:gd name="connsiteY20" fmla="*/ 388075 h 1148750"/>
              <a:gd name="connsiteX21" fmla="*/ 6515670 w 8326391"/>
              <a:gd name="connsiteY21" fmla="*/ 401723 h 1148750"/>
              <a:gd name="connsiteX22" fmla="*/ 6420135 w 8326391"/>
              <a:gd name="connsiteY22" fmla="*/ 401723 h 1148750"/>
              <a:gd name="connsiteX23" fmla="*/ 6154004 w 8326391"/>
              <a:gd name="connsiteY23" fmla="*/ 437614 h 1148750"/>
              <a:gd name="connsiteX24" fmla="*/ 5833282 w 8326391"/>
              <a:gd name="connsiteY24" fmla="*/ 381251 h 1148750"/>
              <a:gd name="connsiteX25" fmla="*/ 5724100 w 8326391"/>
              <a:gd name="connsiteY25" fmla="*/ 353956 h 1148750"/>
              <a:gd name="connsiteX26" fmla="*/ 5028064 w 8326391"/>
              <a:gd name="connsiteY26" fmla="*/ 333484 h 1148750"/>
              <a:gd name="connsiteX27" fmla="*/ 4366147 w 8326391"/>
              <a:gd name="connsiteY27" fmla="*/ 299365 h 1148750"/>
              <a:gd name="connsiteX28" fmla="*/ 4079278 w 8326391"/>
              <a:gd name="connsiteY28" fmla="*/ 277120 h 1148750"/>
              <a:gd name="connsiteX29" fmla="*/ 3758822 w 8326391"/>
              <a:gd name="connsiteY29" fmla="*/ 265245 h 1148750"/>
              <a:gd name="connsiteX30" fmla="*/ 3690583 w 8326391"/>
              <a:gd name="connsiteY30" fmla="*/ 265245 h 1148750"/>
              <a:gd name="connsiteX31" fmla="*/ 3390332 w 8326391"/>
              <a:gd name="connsiteY31" fmla="*/ 347132 h 1148750"/>
              <a:gd name="connsiteX32" fmla="*/ 2796655 w 8326391"/>
              <a:gd name="connsiteY32" fmla="*/ 504081 h 1148750"/>
              <a:gd name="connsiteX33" fmla="*/ 2482756 w 8326391"/>
              <a:gd name="connsiteY33" fmla="*/ 585968 h 1148750"/>
              <a:gd name="connsiteX34" fmla="*/ 2257568 w 8326391"/>
              <a:gd name="connsiteY34" fmla="*/ 715621 h 1148750"/>
              <a:gd name="connsiteX35" fmla="*/ 1752601 w 8326391"/>
              <a:gd name="connsiteY35" fmla="*/ 817980 h 1148750"/>
              <a:gd name="connsiteX36" fmla="*/ 1022446 w 8326391"/>
              <a:gd name="connsiteY36" fmla="*/ 974929 h 1148750"/>
              <a:gd name="connsiteX37" fmla="*/ 497007 w 8326391"/>
              <a:gd name="connsiteY37" fmla="*/ 1097759 h 1148750"/>
              <a:gd name="connsiteX38" fmla="*/ 285467 w 8326391"/>
              <a:gd name="connsiteY38" fmla="*/ 1131878 h 1148750"/>
              <a:gd name="connsiteX39" fmla="*/ 169461 w 8326391"/>
              <a:gd name="connsiteY39" fmla="*/ 1145526 h 1148750"/>
              <a:gd name="connsiteX40" fmla="*/ 2463 w 8326391"/>
              <a:gd name="connsiteY40" fmla="*/ 1148750 h 1148750"/>
              <a:gd name="connsiteX41" fmla="*/ 0 w 8326391"/>
              <a:gd name="connsiteY41" fmla="*/ 1005769 h 1148750"/>
              <a:gd name="connsiteX0" fmla="*/ 0 w 8326391"/>
              <a:gd name="connsiteY0" fmla="*/ 1005769 h 1148750"/>
              <a:gd name="connsiteX1" fmla="*/ 335007 w 8326391"/>
              <a:gd name="connsiteY1" fmla="*/ 973421 h 1148750"/>
              <a:gd name="connsiteX2" fmla="*/ 1436841 w 8326391"/>
              <a:gd name="connsiteY2" fmla="*/ 742031 h 1148750"/>
              <a:gd name="connsiteX3" fmla="*/ 2102657 w 8326391"/>
              <a:gd name="connsiteY3" fmla="*/ 618314 h 1148750"/>
              <a:gd name="connsiteX4" fmla="*/ 2332631 w 8326391"/>
              <a:gd name="connsiteY4" fmla="*/ 531377 h 1148750"/>
              <a:gd name="connsiteX5" fmla="*/ 2448637 w 8326391"/>
              <a:gd name="connsiteY5" fmla="*/ 469962 h 1148750"/>
              <a:gd name="connsiteX6" fmla="*/ 2755712 w 8326391"/>
              <a:gd name="connsiteY6" fmla="*/ 388075 h 1148750"/>
              <a:gd name="connsiteX7" fmla="*/ 3574577 w 8326391"/>
              <a:gd name="connsiteY7" fmla="*/ 162887 h 1148750"/>
              <a:gd name="connsiteX8" fmla="*/ 3751998 w 8326391"/>
              <a:gd name="connsiteY8" fmla="*/ 142415 h 1148750"/>
              <a:gd name="connsiteX9" fmla="*/ 4529921 w 8326391"/>
              <a:gd name="connsiteY9" fmla="*/ 176535 h 1148750"/>
              <a:gd name="connsiteX10" fmla="*/ 5335138 w 8326391"/>
              <a:gd name="connsiteY10" fmla="*/ 231126 h 1148750"/>
              <a:gd name="connsiteX11" fmla="*/ 5730923 w 8326391"/>
              <a:gd name="connsiteY11" fmla="*/ 231126 h 1148750"/>
              <a:gd name="connsiteX12" fmla="*/ 6118112 w 8326391"/>
              <a:gd name="connsiteY12" fmla="*/ 314784 h 1148750"/>
              <a:gd name="connsiteX13" fmla="*/ 6399664 w 8326391"/>
              <a:gd name="connsiteY13" fmla="*/ 278893 h 1148750"/>
              <a:gd name="connsiteX14" fmla="*/ 6836392 w 8326391"/>
              <a:gd name="connsiteY14" fmla="*/ 265245 h 1148750"/>
              <a:gd name="connsiteX15" fmla="*/ 7655258 w 8326391"/>
              <a:gd name="connsiteY15" fmla="*/ 115120 h 1148750"/>
              <a:gd name="connsiteX16" fmla="*/ 8326391 w 8326391"/>
              <a:gd name="connsiteY16" fmla="*/ 0 h 1148750"/>
              <a:gd name="connsiteX17" fmla="*/ 8325505 w 8326391"/>
              <a:gd name="connsiteY17" fmla="*/ 128768 h 1148750"/>
              <a:gd name="connsiteX18" fmla="*/ 7559723 w 8326391"/>
              <a:gd name="connsiteY18" fmla="*/ 258421 h 1148750"/>
              <a:gd name="connsiteX19" fmla="*/ 6972870 w 8326391"/>
              <a:gd name="connsiteY19" fmla="*/ 374427 h 1148750"/>
              <a:gd name="connsiteX20" fmla="*/ 6829568 w 8326391"/>
              <a:gd name="connsiteY20" fmla="*/ 388075 h 1148750"/>
              <a:gd name="connsiteX21" fmla="*/ 6515670 w 8326391"/>
              <a:gd name="connsiteY21" fmla="*/ 401723 h 1148750"/>
              <a:gd name="connsiteX22" fmla="*/ 6420135 w 8326391"/>
              <a:gd name="connsiteY22" fmla="*/ 401723 h 1148750"/>
              <a:gd name="connsiteX23" fmla="*/ 6154004 w 8326391"/>
              <a:gd name="connsiteY23" fmla="*/ 437614 h 1148750"/>
              <a:gd name="connsiteX24" fmla="*/ 5833282 w 8326391"/>
              <a:gd name="connsiteY24" fmla="*/ 381251 h 1148750"/>
              <a:gd name="connsiteX25" fmla="*/ 5724100 w 8326391"/>
              <a:gd name="connsiteY25" fmla="*/ 353956 h 1148750"/>
              <a:gd name="connsiteX26" fmla="*/ 5028064 w 8326391"/>
              <a:gd name="connsiteY26" fmla="*/ 333484 h 1148750"/>
              <a:gd name="connsiteX27" fmla="*/ 4366147 w 8326391"/>
              <a:gd name="connsiteY27" fmla="*/ 299365 h 1148750"/>
              <a:gd name="connsiteX28" fmla="*/ 4079278 w 8326391"/>
              <a:gd name="connsiteY28" fmla="*/ 277120 h 1148750"/>
              <a:gd name="connsiteX29" fmla="*/ 3758822 w 8326391"/>
              <a:gd name="connsiteY29" fmla="*/ 265245 h 1148750"/>
              <a:gd name="connsiteX30" fmla="*/ 3690583 w 8326391"/>
              <a:gd name="connsiteY30" fmla="*/ 265245 h 1148750"/>
              <a:gd name="connsiteX31" fmla="*/ 3390332 w 8326391"/>
              <a:gd name="connsiteY31" fmla="*/ 347132 h 1148750"/>
              <a:gd name="connsiteX32" fmla="*/ 2796655 w 8326391"/>
              <a:gd name="connsiteY32" fmla="*/ 504081 h 1148750"/>
              <a:gd name="connsiteX33" fmla="*/ 2482756 w 8326391"/>
              <a:gd name="connsiteY33" fmla="*/ 585968 h 1148750"/>
              <a:gd name="connsiteX34" fmla="*/ 2257568 w 8326391"/>
              <a:gd name="connsiteY34" fmla="*/ 715621 h 1148750"/>
              <a:gd name="connsiteX35" fmla="*/ 1752601 w 8326391"/>
              <a:gd name="connsiteY35" fmla="*/ 817980 h 1148750"/>
              <a:gd name="connsiteX36" fmla="*/ 1022446 w 8326391"/>
              <a:gd name="connsiteY36" fmla="*/ 974929 h 1148750"/>
              <a:gd name="connsiteX37" fmla="*/ 497007 w 8326391"/>
              <a:gd name="connsiteY37" fmla="*/ 1097759 h 1148750"/>
              <a:gd name="connsiteX38" fmla="*/ 285467 w 8326391"/>
              <a:gd name="connsiteY38" fmla="*/ 1131878 h 1148750"/>
              <a:gd name="connsiteX39" fmla="*/ 169461 w 8326391"/>
              <a:gd name="connsiteY39" fmla="*/ 1145526 h 1148750"/>
              <a:gd name="connsiteX40" fmla="*/ 2463 w 8326391"/>
              <a:gd name="connsiteY40" fmla="*/ 1148750 h 1148750"/>
              <a:gd name="connsiteX41" fmla="*/ 0 w 8326391"/>
              <a:gd name="connsiteY41" fmla="*/ 1005769 h 1148750"/>
              <a:gd name="connsiteX0" fmla="*/ 9412 w 8323928"/>
              <a:gd name="connsiteY0" fmla="*/ 993894 h 1148750"/>
              <a:gd name="connsiteX1" fmla="*/ 332544 w 8323928"/>
              <a:gd name="connsiteY1" fmla="*/ 973421 h 1148750"/>
              <a:gd name="connsiteX2" fmla="*/ 1434378 w 8323928"/>
              <a:gd name="connsiteY2" fmla="*/ 742031 h 1148750"/>
              <a:gd name="connsiteX3" fmla="*/ 2100194 w 8323928"/>
              <a:gd name="connsiteY3" fmla="*/ 618314 h 1148750"/>
              <a:gd name="connsiteX4" fmla="*/ 2330168 w 8323928"/>
              <a:gd name="connsiteY4" fmla="*/ 531377 h 1148750"/>
              <a:gd name="connsiteX5" fmla="*/ 2446174 w 8323928"/>
              <a:gd name="connsiteY5" fmla="*/ 469962 h 1148750"/>
              <a:gd name="connsiteX6" fmla="*/ 2753249 w 8323928"/>
              <a:gd name="connsiteY6" fmla="*/ 388075 h 1148750"/>
              <a:gd name="connsiteX7" fmla="*/ 3572114 w 8323928"/>
              <a:gd name="connsiteY7" fmla="*/ 162887 h 1148750"/>
              <a:gd name="connsiteX8" fmla="*/ 3749535 w 8323928"/>
              <a:gd name="connsiteY8" fmla="*/ 142415 h 1148750"/>
              <a:gd name="connsiteX9" fmla="*/ 4527458 w 8323928"/>
              <a:gd name="connsiteY9" fmla="*/ 176535 h 1148750"/>
              <a:gd name="connsiteX10" fmla="*/ 5332675 w 8323928"/>
              <a:gd name="connsiteY10" fmla="*/ 231126 h 1148750"/>
              <a:gd name="connsiteX11" fmla="*/ 5728460 w 8323928"/>
              <a:gd name="connsiteY11" fmla="*/ 231126 h 1148750"/>
              <a:gd name="connsiteX12" fmla="*/ 6115649 w 8323928"/>
              <a:gd name="connsiteY12" fmla="*/ 314784 h 1148750"/>
              <a:gd name="connsiteX13" fmla="*/ 6397201 w 8323928"/>
              <a:gd name="connsiteY13" fmla="*/ 278893 h 1148750"/>
              <a:gd name="connsiteX14" fmla="*/ 6833929 w 8323928"/>
              <a:gd name="connsiteY14" fmla="*/ 265245 h 1148750"/>
              <a:gd name="connsiteX15" fmla="*/ 7652795 w 8323928"/>
              <a:gd name="connsiteY15" fmla="*/ 115120 h 1148750"/>
              <a:gd name="connsiteX16" fmla="*/ 8323928 w 8323928"/>
              <a:gd name="connsiteY16" fmla="*/ 0 h 1148750"/>
              <a:gd name="connsiteX17" fmla="*/ 8323042 w 8323928"/>
              <a:gd name="connsiteY17" fmla="*/ 128768 h 1148750"/>
              <a:gd name="connsiteX18" fmla="*/ 7557260 w 8323928"/>
              <a:gd name="connsiteY18" fmla="*/ 258421 h 1148750"/>
              <a:gd name="connsiteX19" fmla="*/ 6970407 w 8323928"/>
              <a:gd name="connsiteY19" fmla="*/ 374427 h 1148750"/>
              <a:gd name="connsiteX20" fmla="*/ 6827105 w 8323928"/>
              <a:gd name="connsiteY20" fmla="*/ 388075 h 1148750"/>
              <a:gd name="connsiteX21" fmla="*/ 6513207 w 8323928"/>
              <a:gd name="connsiteY21" fmla="*/ 401723 h 1148750"/>
              <a:gd name="connsiteX22" fmla="*/ 6417672 w 8323928"/>
              <a:gd name="connsiteY22" fmla="*/ 401723 h 1148750"/>
              <a:gd name="connsiteX23" fmla="*/ 6151541 w 8323928"/>
              <a:gd name="connsiteY23" fmla="*/ 437614 h 1148750"/>
              <a:gd name="connsiteX24" fmla="*/ 5830819 w 8323928"/>
              <a:gd name="connsiteY24" fmla="*/ 381251 h 1148750"/>
              <a:gd name="connsiteX25" fmla="*/ 5721637 w 8323928"/>
              <a:gd name="connsiteY25" fmla="*/ 353956 h 1148750"/>
              <a:gd name="connsiteX26" fmla="*/ 5025601 w 8323928"/>
              <a:gd name="connsiteY26" fmla="*/ 333484 h 1148750"/>
              <a:gd name="connsiteX27" fmla="*/ 4363684 w 8323928"/>
              <a:gd name="connsiteY27" fmla="*/ 299365 h 1148750"/>
              <a:gd name="connsiteX28" fmla="*/ 4076815 w 8323928"/>
              <a:gd name="connsiteY28" fmla="*/ 277120 h 1148750"/>
              <a:gd name="connsiteX29" fmla="*/ 3756359 w 8323928"/>
              <a:gd name="connsiteY29" fmla="*/ 265245 h 1148750"/>
              <a:gd name="connsiteX30" fmla="*/ 3688120 w 8323928"/>
              <a:gd name="connsiteY30" fmla="*/ 265245 h 1148750"/>
              <a:gd name="connsiteX31" fmla="*/ 3387869 w 8323928"/>
              <a:gd name="connsiteY31" fmla="*/ 347132 h 1148750"/>
              <a:gd name="connsiteX32" fmla="*/ 2794192 w 8323928"/>
              <a:gd name="connsiteY32" fmla="*/ 504081 h 1148750"/>
              <a:gd name="connsiteX33" fmla="*/ 2480293 w 8323928"/>
              <a:gd name="connsiteY33" fmla="*/ 585968 h 1148750"/>
              <a:gd name="connsiteX34" fmla="*/ 2255105 w 8323928"/>
              <a:gd name="connsiteY34" fmla="*/ 715621 h 1148750"/>
              <a:gd name="connsiteX35" fmla="*/ 1750138 w 8323928"/>
              <a:gd name="connsiteY35" fmla="*/ 817980 h 1148750"/>
              <a:gd name="connsiteX36" fmla="*/ 1019983 w 8323928"/>
              <a:gd name="connsiteY36" fmla="*/ 974929 h 1148750"/>
              <a:gd name="connsiteX37" fmla="*/ 494544 w 8323928"/>
              <a:gd name="connsiteY37" fmla="*/ 1097759 h 1148750"/>
              <a:gd name="connsiteX38" fmla="*/ 283004 w 8323928"/>
              <a:gd name="connsiteY38" fmla="*/ 1131878 h 1148750"/>
              <a:gd name="connsiteX39" fmla="*/ 166998 w 8323928"/>
              <a:gd name="connsiteY39" fmla="*/ 1145526 h 1148750"/>
              <a:gd name="connsiteX40" fmla="*/ 0 w 8323928"/>
              <a:gd name="connsiteY40" fmla="*/ 1148750 h 1148750"/>
              <a:gd name="connsiteX41" fmla="*/ 9412 w 8323928"/>
              <a:gd name="connsiteY41" fmla="*/ 993894 h 114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323928" h="1148750">
                <a:moveTo>
                  <a:pt x="9412" y="993894"/>
                </a:moveTo>
                <a:lnTo>
                  <a:pt x="332544" y="973421"/>
                </a:lnTo>
                <a:lnTo>
                  <a:pt x="1434378" y="742031"/>
                </a:lnTo>
                <a:lnTo>
                  <a:pt x="2100194" y="618314"/>
                </a:lnTo>
                <a:lnTo>
                  <a:pt x="2330168" y="531377"/>
                </a:lnTo>
                <a:lnTo>
                  <a:pt x="2446174" y="469962"/>
                </a:lnTo>
                <a:lnTo>
                  <a:pt x="2753249" y="388075"/>
                </a:lnTo>
                <a:lnTo>
                  <a:pt x="3572114" y="162887"/>
                </a:lnTo>
                <a:lnTo>
                  <a:pt x="3749535" y="142415"/>
                </a:lnTo>
                <a:lnTo>
                  <a:pt x="4527458" y="176535"/>
                </a:lnTo>
                <a:lnTo>
                  <a:pt x="5332675" y="231126"/>
                </a:lnTo>
                <a:lnTo>
                  <a:pt x="5728460" y="231126"/>
                </a:lnTo>
                <a:lnTo>
                  <a:pt x="6115649" y="314784"/>
                </a:lnTo>
                <a:lnTo>
                  <a:pt x="6397201" y="278893"/>
                </a:lnTo>
                <a:lnTo>
                  <a:pt x="6833929" y="265245"/>
                </a:lnTo>
                <a:lnTo>
                  <a:pt x="7652795" y="115120"/>
                </a:lnTo>
                <a:lnTo>
                  <a:pt x="8323928" y="0"/>
                </a:lnTo>
                <a:cubicBezTo>
                  <a:pt x="8323633" y="42923"/>
                  <a:pt x="8323337" y="85845"/>
                  <a:pt x="8323042" y="128768"/>
                </a:cubicBezTo>
                <a:lnTo>
                  <a:pt x="7557260" y="258421"/>
                </a:lnTo>
                <a:lnTo>
                  <a:pt x="6970407" y="374427"/>
                </a:lnTo>
                <a:lnTo>
                  <a:pt x="6827105" y="388075"/>
                </a:lnTo>
                <a:lnTo>
                  <a:pt x="6513207" y="401723"/>
                </a:lnTo>
                <a:lnTo>
                  <a:pt x="6417672" y="401723"/>
                </a:lnTo>
                <a:lnTo>
                  <a:pt x="6151541" y="437614"/>
                </a:lnTo>
                <a:lnTo>
                  <a:pt x="5830819" y="381251"/>
                </a:lnTo>
                <a:lnTo>
                  <a:pt x="5721637" y="353956"/>
                </a:lnTo>
                <a:lnTo>
                  <a:pt x="5025601" y="333484"/>
                </a:lnTo>
                <a:lnTo>
                  <a:pt x="4363684" y="299365"/>
                </a:lnTo>
                <a:lnTo>
                  <a:pt x="4076815" y="277120"/>
                </a:lnTo>
                <a:lnTo>
                  <a:pt x="3756359" y="265245"/>
                </a:lnTo>
                <a:lnTo>
                  <a:pt x="3688120" y="265245"/>
                </a:lnTo>
                <a:lnTo>
                  <a:pt x="3387869" y="347132"/>
                </a:lnTo>
                <a:lnTo>
                  <a:pt x="2794192" y="504081"/>
                </a:lnTo>
                <a:lnTo>
                  <a:pt x="2480293" y="585968"/>
                </a:lnTo>
                <a:lnTo>
                  <a:pt x="2255105" y="715621"/>
                </a:lnTo>
                <a:lnTo>
                  <a:pt x="1750138" y="817980"/>
                </a:lnTo>
                <a:lnTo>
                  <a:pt x="1019983" y="974929"/>
                </a:lnTo>
                <a:lnTo>
                  <a:pt x="494544" y="1097759"/>
                </a:lnTo>
                <a:lnTo>
                  <a:pt x="283004" y="1131878"/>
                </a:lnTo>
                <a:lnTo>
                  <a:pt x="166998" y="1145526"/>
                </a:lnTo>
                <a:lnTo>
                  <a:pt x="0" y="1148750"/>
                </a:lnTo>
                <a:lnTo>
                  <a:pt x="9412" y="993894"/>
                </a:lnTo>
                <a:close/>
              </a:path>
            </a:pathLst>
          </a:custGeom>
          <a:solidFill>
            <a:srgbClr val="1C44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7377" y="4524920"/>
            <a:ext cx="351921" cy="292608"/>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35623" y="4529536"/>
            <a:ext cx="291754" cy="291754"/>
          </a:xfrm>
          <a:prstGeom prst="rect">
            <a:avLst/>
          </a:prstGeom>
        </p:spPr>
      </p:pic>
      <p:pic>
        <p:nvPicPr>
          <p:cNvPr id="11" name="Slide 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753600" y="3140874"/>
            <a:ext cx="609600" cy="609600"/>
          </a:xfrm>
          <a:prstGeom prst="rect">
            <a:avLst/>
          </a:prstGeom>
        </p:spPr>
      </p:pic>
    </p:spTree>
    <p:extLst>
      <p:ext uri="{BB962C8B-B14F-4D97-AF65-F5344CB8AC3E}">
        <p14:creationId xmlns:p14="http://schemas.microsoft.com/office/powerpoint/2010/main" val="3523249291"/>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50" fill="hold"/>
                                        <p:tgtEl>
                                          <p:spTgt spid="11"/>
                                        </p:tgtEl>
                                      </p:cBhvr>
                                    </p:cmd>
                                  </p:childTnLst>
                                </p:cTn>
                              </p:par>
                              <p:par>
                                <p:cTn id="7" presetID="1" presetClass="entr" presetSubtype="0" fill="hold" grpId="0" nodeType="withEffect">
                                  <p:stCondLst>
                                    <p:cond delay="15500"/>
                                  </p:stCondLst>
                                  <p:childTnLst>
                                    <p:set>
                                      <p:cBhvr>
                                        <p:cTn id="8" dur="1" fill="hold">
                                          <p:stCondLst>
                                            <p:cond delay="0"/>
                                          </p:stCondLst>
                                        </p:cTn>
                                        <p:tgtEl>
                                          <p:spTgt spid="8"/>
                                        </p:tgtEl>
                                        <p:attrNameLst>
                                          <p:attrName>style.visibility</p:attrName>
                                        </p:attrNameLst>
                                      </p:cBhvr>
                                      <p:to>
                                        <p:strVal val="visible"/>
                                      </p:to>
                                    </p:set>
                                  </p:childTnLst>
                                </p:cTn>
                              </p:par>
                              <p:par>
                                <p:cTn id="9" presetID="26" presetClass="emph" presetSubtype="0" fill="hold" grpId="1" nodeType="withEffect">
                                  <p:stCondLst>
                                    <p:cond delay="15500"/>
                                  </p:stCondLst>
                                  <p:childTnLst>
                                    <p:animEffect transition="out" filter="fade">
                                      <p:cBhvr>
                                        <p:cTn id="10" dur="3000" tmFilter="0, 0; .2, .5; .8, .5; 1, 0"/>
                                        <p:tgtEl>
                                          <p:spTgt spid="8"/>
                                        </p:tgtEl>
                                      </p:cBhvr>
                                    </p:animEffect>
                                    <p:animScale>
                                      <p:cBhvr>
                                        <p:cTn id="11" dur="1500" autoRev="1" fill="hold"/>
                                        <p:tgtEl>
                                          <p:spTgt spid="8"/>
                                        </p:tgtEl>
                                      </p:cBhvr>
                                      <p:by x="105000" y="105000"/>
                                    </p:animScale>
                                  </p:childTnLst>
                                </p:cTn>
                              </p:par>
                              <p:par>
                                <p:cTn id="12" presetID="1" presetClass="entr" presetSubtype="0" fill="hold" grpId="0" nodeType="withEffect">
                                  <p:stCondLst>
                                    <p:cond delay="18400"/>
                                  </p:stCondLst>
                                  <p:childTnLst>
                                    <p:set>
                                      <p:cBhvr>
                                        <p:cTn id="13" dur="1" fill="hold">
                                          <p:stCondLst>
                                            <p:cond delay="0"/>
                                          </p:stCondLst>
                                        </p:cTn>
                                        <p:tgtEl>
                                          <p:spTgt spid="14"/>
                                        </p:tgtEl>
                                        <p:attrNameLst>
                                          <p:attrName>style.visibility</p:attrName>
                                        </p:attrNameLst>
                                      </p:cBhvr>
                                      <p:to>
                                        <p:strVal val="visible"/>
                                      </p:to>
                                    </p:set>
                                  </p:childTnLst>
                                </p:cTn>
                              </p:par>
                              <p:par>
                                <p:cTn id="14" presetID="26" presetClass="emph" presetSubtype="0" fill="hold" grpId="1" nodeType="withEffect">
                                  <p:stCondLst>
                                    <p:cond delay="18400"/>
                                  </p:stCondLst>
                                  <p:childTnLst>
                                    <p:animEffect transition="out" filter="fade">
                                      <p:cBhvr>
                                        <p:cTn id="15" dur="3000" tmFilter="0, 0; .2, .5; .8, .5; 1, 0"/>
                                        <p:tgtEl>
                                          <p:spTgt spid="14"/>
                                        </p:tgtEl>
                                      </p:cBhvr>
                                    </p:animEffect>
                                    <p:animScale>
                                      <p:cBhvr>
                                        <p:cTn id="16" dur="1500" autoRev="1" fill="hold"/>
                                        <p:tgtEl>
                                          <p:spTgt spid="14"/>
                                        </p:tgtEl>
                                      </p:cBhvr>
                                      <p:by x="105000" y="105000"/>
                                    </p:animScale>
                                  </p:childTnLst>
                                </p:cTn>
                              </p:par>
                              <p:par>
                                <p:cTn id="17" presetID="22" presetClass="entr" presetSubtype="4" fill="hold" grpId="0" nodeType="withEffect">
                                  <p:stCondLst>
                                    <p:cond delay="1580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2800"/>
                                        <p:tgtEl>
                                          <p:spTgt spid="3"/>
                                        </p:tgtEl>
                                      </p:cBhvr>
                                    </p:animEffect>
                                  </p:childTnLst>
                                </p:cTn>
                              </p:par>
                              <p:par>
                                <p:cTn id="20" presetID="6" presetClass="emph" presetSubtype="0" fill="hold" grpId="0" nodeType="withEffect">
                                  <p:stCondLst>
                                    <p:cond delay="21000"/>
                                  </p:stCondLst>
                                  <p:childTnLst>
                                    <p:animScale>
                                      <p:cBhvr>
                                        <p:cTn id="21" dur="1400" fill="hold"/>
                                        <p:tgtEl>
                                          <p:spTgt spid="15"/>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2" fill="hold" display="0">
                  <p:stCondLst>
                    <p:cond delay="indefinite"/>
                  </p:stCondLst>
                  <p:endCondLst>
                    <p:cond evt="onStopAudio" delay="0">
                      <p:tgtEl>
                        <p:sldTgt/>
                      </p:tgtEl>
                    </p:cond>
                  </p:endCondLst>
                </p:cTn>
                <p:tgtEl>
                  <p:spTgt spid="11"/>
                </p:tgtEl>
              </p:cMediaNode>
            </p:audio>
          </p:childTnLst>
        </p:cTn>
      </p:par>
    </p:tnLst>
    <p:bldLst>
      <p:bldP spid="15" grpId="0"/>
      <p:bldP spid="8" grpId="0" animBg="1"/>
      <p:bldP spid="8" grpId="1" animBg="1"/>
      <p:bldP spid="14" grpId="0" animBg="1"/>
      <p:bldP spid="14" grpId="1" animBg="1"/>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13667" name="Rectangle 3"/>
          <p:cNvSpPr>
            <a:spLocks noChangeArrowheads="1"/>
          </p:cNvSpPr>
          <p:nvPr/>
        </p:nvSpPr>
        <p:spPr bwMode="auto">
          <a:xfrm>
            <a:off x="838200" y="685800"/>
            <a:ext cx="76200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400" dirty="0">
                <a:solidFill>
                  <a:schemeClr val="bg1"/>
                </a:solidFill>
                <a:latin typeface="Placard Condensed" pitchFamily="34" charset="0"/>
              </a:rPr>
              <a:t>Please take time to view the exhibits in the Main Area and provide us your </a:t>
            </a:r>
            <a:r>
              <a:rPr lang="en-US" altLang="en-US" sz="4400" dirty="0" smtClean="0">
                <a:solidFill>
                  <a:schemeClr val="bg1"/>
                </a:solidFill>
                <a:latin typeface="Placard Condensed" pitchFamily="34" charset="0"/>
              </a:rPr>
              <a:t>comments.</a:t>
            </a:r>
            <a:endParaRPr lang="en-US" altLang="en-US" sz="4400" dirty="0">
              <a:solidFill>
                <a:schemeClr val="bg1"/>
              </a:solidFill>
              <a:latin typeface="Placard Condensed" pitchFamily="34" charset="0"/>
            </a:endParaRPr>
          </a:p>
        </p:txBody>
      </p:sp>
      <p:sp>
        <p:nvSpPr>
          <p:cNvPr id="113668" name="Rectangle 4"/>
          <p:cNvSpPr>
            <a:spLocks noChangeArrowheads="1"/>
          </p:cNvSpPr>
          <p:nvPr/>
        </p:nvSpPr>
        <p:spPr bwMode="auto">
          <a:xfrm>
            <a:off x="841375" y="4495800"/>
            <a:ext cx="7464425"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5400" b="1" dirty="0" smtClean="0">
                <a:solidFill>
                  <a:schemeClr val="bg1"/>
                </a:solidFill>
                <a:latin typeface="Placard Condensed" pitchFamily="34" charset="0"/>
              </a:rPr>
              <a:t>The video </a:t>
            </a:r>
            <a:r>
              <a:rPr lang="en-US" altLang="en-US" sz="5400" b="1" dirty="0">
                <a:solidFill>
                  <a:schemeClr val="bg1"/>
                </a:solidFill>
                <a:latin typeface="Placard Condensed" pitchFamily="34" charset="0"/>
              </a:rPr>
              <a:t>will </a:t>
            </a:r>
            <a:r>
              <a:rPr lang="en-US" altLang="en-US" sz="5400" b="1" dirty="0" smtClean="0">
                <a:solidFill>
                  <a:schemeClr val="bg1"/>
                </a:solidFill>
                <a:latin typeface="Placard Condensed" pitchFamily="34" charset="0"/>
              </a:rPr>
              <a:t>repeat </a:t>
            </a:r>
            <a:r>
              <a:rPr lang="en-US" altLang="en-US" sz="5400" b="1" dirty="0">
                <a:solidFill>
                  <a:schemeClr val="bg1"/>
                </a:solidFill>
                <a:latin typeface="Placard Condensed" pitchFamily="34" charset="0"/>
              </a:rPr>
              <a:t/>
            </a:r>
            <a:br>
              <a:rPr lang="en-US" altLang="en-US" sz="5400" b="1" dirty="0">
                <a:solidFill>
                  <a:schemeClr val="bg1"/>
                </a:solidFill>
                <a:latin typeface="Placard Condensed" pitchFamily="34" charset="0"/>
              </a:rPr>
            </a:br>
            <a:r>
              <a:rPr lang="en-US" altLang="en-US" sz="5400" b="1" dirty="0">
                <a:solidFill>
                  <a:schemeClr val="bg1"/>
                </a:solidFill>
                <a:latin typeface="Placard Condensed" pitchFamily="34" charset="0"/>
              </a:rPr>
              <a:t>in  </a:t>
            </a:r>
            <a:r>
              <a:rPr lang="en-US" altLang="en-US" sz="5400" b="1" dirty="0" smtClean="0">
                <a:solidFill>
                  <a:srgbClr val="FFFF00"/>
                </a:solidFill>
                <a:latin typeface="Placard Condensed" pitchFamily="34" charset="0"/>
              </a:rPr>
              <a:t>30</a:t>
            </a:r>
            <a:r>
              <a:rPr lang="en-US" altLang="en-US" sz="5400" b="1" dirty="0" smtClean="0">
                <a:solidFill>
                  <a:schemeClr val="bg1"/>
                </a:solidFill>
                <a:latin typeface="Placard Condensed" pitchFamily="34" charset="0"/>
              </a:rPr>
              <a:t>  seconds</a:t>
            </a:r>
            <a:endParaRPr lang="en-US" altLang="en-US" sz="5400" b="1" dirty="0">
              <a:solidFill>
                <a:schemeClr val="bg1"/>
              </a:solidFill>
              <a:latin typeface="Placard Condensed" pitchFamily="34" charset="0"/>
            </a:endParaRPr>
          </a:p>
        </p:txBody>
      </p:sp>
    </p:spTree>
    <p:extLst>
      <p:ext uri="{BB962C8B-B14F-4D97-AF65-F5344CB8AC3E}">
        <p14:creationId xmlns:p14="http://schemas.microsoft.com/office/powerpoint/2010/main" val="1364456843"/>
      </p:ext>
    </p:extLst>
  </p:cSld>
  <p:clrMapOvr>
    <a:masterClrMapping/>
  </p:clrMapOvr>
  <mc:AlternateContent xmlns:mc="http://schemas.openxmlformats.org/markup-compatibility/2006" xmlns:p14="http://schemas.microsoft.com/office/powerpoint/2010/main">
    <mc:Choice Requires="p14">
      <p:transition spd="med" p14:dur="700" advClick="0" advTm="31000">
        <p:fade/>
      </p:transition>
    </mc:Choice>
    <mc:Fallback xmlns="">
      <p:transition spd="med" advClick="0" advTm="3100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1600" dirty="0"/>
          </a:p>
        </p:txBody>
      </p:sp>
      <p:sp>
        <p:nvSpPr>
          <p:cNvPr id="112643" name="Rectangle 3"/>
          <p:cNvSpPr>
            <a:spLocks noChangeArrowheads="1"/>
          </p:cNvSpPr>
          <p:nvPr/>
        </p:nvSpPr>
        <p:spPr bwMode="auto">
          <a:xfrm>
            <a:off x="838200" y="685800"/>
            <a:ext cx="76200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400" dirty="0">
                <a:solidFill>
                  <a:schemeClr val="bg1"/>
                </a:solidFill>
                <a:latin typeface="Placard Condensed" pitchFamily="34" charset="0"/>
              </a:rPr>
              <a:t>Please take time to view the exhibits in the Main Area and provide us your </a:t>
            </a:r>
            <a:r>
              <a:rPr lang="en-US" altLang="en-US" sz="4400" dirty="0" smtClean="0">
                <a:solidFill>
                  <a:schemeClr val="bg1"/>
                </a:solidFill>
                <a:latin typeface="Placard Condensed" pitchFamily="34" charset="0"/>
              </a:rPr>
              <a:t>comments.</a:t>
            </a:r>
            <a:endParaRPr lang="en-US" altLang="en-US" sz="4400" dirty="0">
              <a:solidFill>
                <a:schemeClr val="bg1"/>
              </a:solidFill>
              <a:latin typeface="Placard Condensed" pitchFamily="34" charset="0"/>
            </a:endParaRPr>
          </a:p>
        </p:txBody>
      </p:sp>
      <p:sp>
        <p:nvSpPr>
          <p:cNvPr id="112644" name="Rectangle 4"/>
          <p:cNvSpPr>
            <a:spLocks noChangeArrowheads="1"/>
          </p:cNvSpPr>
          <p:nvPr/>
        </p:nvSpPr>
        <p:spPr bwMode="auto">
          <a:xfrm>
            <a:off x="841375" y="4495800"/>
            <a:ext cx="7464425"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5400" b="1" dirty="0" smtClean="0">
                <a:solidFill>
                  <a:schemeClr val="bg1"/>
                </a:solidFill>
                <a:latin typeface="Placard Condensed" pitchFamily="34" charset="0"/>
              </a:rPr>
              <a:t>The video </a:t>
            </a:r>
            <a:r>
              <a:rPr lang="en-US" altLang="en-US" sz="5400" b="1" dirty="0">
                <a:solidFill>
                  <a:schemeClr val="bg1"/>
                </a:solidFill>
                <a:latin typeface="Placard Condensed" pitchFamily="34" charset="0"/>
              </a:rPr>
              <a:t>will </a:t>
            </a:r>
            <a:r>
              <a:rPr lang="en-US" altLang="en-US" sz="5400" b="1" dirty="0" smtClean="0">
                <a:solidFill>
                  <a:schemeClr val="bg1"/>
                </a:solidFill>
                <a:latin typeface="Placard Condensed" pitchFamily="34" charset="0"/>
              </a:rPr>
              <a:t>repeat </a:t>
            </a:r>
            <a:r>
              <a:rPr lang="en-US" altLang="en-US" sz="5400" b="1" dirty="0">
                <a:solidFill>
                  <a:schemeClr val="bg1"/>
                </a:solidFill>
                <a:latin typeface="Placard Condensed" pitchFamily="34" charset="0"/>
              </a:rPr>
              <a:t/>
            </a:r>
            <a:br>
              <a:rPr lang="en-US" altLang="en-US" sz="5400" b="1" dirty="0">
                <a:solidFill>
                  <a:schemeClr val="bg1"/>
                </a:solidFill>
                <a:latin typeface="Placard Condensed" pitchFamily="34" charset="0"/>
              </a:rPr>
            </a:br>
            <a:r>
              <a:rPr lang="en-US" altLang="en-US" sz="5400" b="1" dirty="0">
                <a:solidFill>
                  <a:schemeClr val="bg1"/>
                </a:solidFill>
                <a:latin typeface="Placard Condensed" pitchFamily="34" charset="0"/>
              </a:rPr>
              <a:t>in  </a:t>
            </a:r>
            <a:r>
              <a:rPr lang="en-US" altLang="en-US" sz="5400" b="1" dirty="0">
                <a:solidFill>
                  <a:srgbClr val="FFFF00"/>
                </a:solidFill>
                <a:latin typeface="Placard Condensed" pitchFamily="34" charset="0"/>
              </a:rPr>
              <a:t>10</a:t>
            </a:r>
            <a:r>
              <a:rPr lang="en-US" altLang="en-US" sz="5400" b="1" dirty="0">
                <a:solidFill>
                  <a:schemeClr val="bg1"/>
                </a:solidFill>
                <a:latin typeface="Placard Condensed" pitchFamily="34" charset="0"/>
              </a:rPr>
              <a:t>  seconds</a:t>
            </a:r>
          </a:p>
        </p:txBody>
      </p:sp>
    </p:spTree>
    <p:extLst>
      <p:ext uri="{BB962C8B-B14F-4D97-AF65-F5344CB8AC3E}">
        <p14:creationId xmlns:p14="http://schemas.microsoft.com/office/powerpoint/2010/main" val="557177982"/>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13667" name="Rectangle 3"/>
          <p:cNvSpPr>
            <a:spLocks noChangeArrowheads="1"/>
          </p:cNvSpPr>
          <p:nvPr/>
        </p:nvSpPr>
        <p:spPr bwMode="auto">
          <a:xfrm>
            <a:off x="838200" y="685800"/>
            <a:ext cx="76200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400" dirty="0">
                <a:solidFill>
                  <a:schemeClr val="bg1"/>
                </a:solidFill>
                <a:latin typeface="Placard Condensed" pitchFamily="34" charset="0"/>
              </a:rPr>
              <a:t>Please take time to view the exhibits in the Main Area and provide us your </a:t>
            </a:r>
            <a:r>
              <a:rPr lang="en-US" altLang="en-US" sz="4400" dirty="0" smtClean="0">
                <a:solidFill>
                  <a:schemeClr val="bg1"/>
                </a:solidFill>
                <a:latin typeface="Placard Condensed" pitchFamily="34" charset="0"/>
              </a:rPr>
              <a:t>comments.</a:t>
            </a:r>
            <a:endParaRPr lang="en-US" altLang="en-US" sz="4400" dirty="0">
              <a:solidFill>
                <a:schemeClr val="bg1"/>
              </a:solidFill>
              <a:latin typeface="Placard Condensed" pitchFamily="34" charset="0"/>
            </a:endParaRPr>
          </a:p>
        </p:txBody>
      </p:sp>
      <p:sp>
        <p:nvSpPr>
          <p:cNvPr id="113668" name="Rectangle 4"/>
          <p:cNvSpPr>
            <a:spLocks noChangeArrowheads="1"/>
          </p:cNvSpPr>
          <p:nvPr/>
        </p:nvSpPr>
        <p:spPr bwMode="auto">
          <a:xfrm>
            <a:off x="841375" y="4495800"/>
            <a:ext cx="7464425"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5400" b="1" dirty="0" smtClean="0">
                <a:solidFill>
                  <a:schemeClr val="bg1"/>
                </a:solidFill>
                <a:latin typeface="Placard Condensed" pitchFamily="34" charset="0"/>
              </a:rPr>
              <a:t>The video </a:t>
            </a:r>
            <a:r>
              <a:rPr lang="en-US" altLang="en-US" sz="5400" b="1" dirty="0">
                <a:solidFill>
                  <a:schemeClr val="bg1"/>
                </a:solidFill>
                <a:latin typeface="Placard Condensed" pitchFamily="34" charset="0"/>
              </a:rPr>
              <a:t>will </a:t>
            </a:r>
            <a:r>
              <a:rPr lang="en-US" altLang="en-US" sz="5400" b="1" dirty="0" smtClean="0">
                <a:solidFill>
                  <a:schemeClr val="bg1"/>
                </a:solidFill>
                <a:latin typeface="Placard Condensed" pitchFamily="34" charset="0"/>
              </a:rPr>
              <a:t>repeat </a:t>
            </a:r>
            <a:r>
              <a:rPr lang="en-US" altLang="en-US" sz="5400" b="1" dirty="0">
                <a:solidFill>
                  <a:schemeClr val="bg1"/>
                </a:solidFill>
                <a:latin typeface="Placard Condensed" pitchFamily="34" charset="0"/>
              </a:rPr>
              <a:t/>
            </a:r>
            <a:br>
              <a:rPr lang="en-US" altLang="en-US" sz="5400" b="1" dirty="0">
                <a:solidFill>
                  <a:schemeClr val="bg1"/>
                </a:solidFill>
                <a:latin typeface="Placard Condensed" pitchFamily="34" charset="0"/>
              </a:rPr>
            </a:br>
            <a:r>
              <a:rPr lang="en-US" altLang="en-US" sz="5400" b="1" dirty="0">
                <a:solidFill>
                  <a:schemeClr val="bg1"/>
                </a:solidFill>
                <a:latin typeface="Placard Condensed" pitchFamily="34" charset="0"/>
              </a:rPr>
              <a:t>in  </a:t>
            </a:r>
            <a:r>
              <a:rPr lang="en-US" altLang="en-US" sz="5400" b="1" dirty="0">
                <a:solidFill>
                  <a:srgbClr val="FFFF00"/>
                </a:solidFill>
                <a:latin typeface="Placard Condensed" pitchFamily="34" charset="0"/>
              </a:rPr>
              <a:t>5</a:t>
            </a:r>
            <a:r>
              <a:rPr lang="en-US" altLang="en-US" sz="5400" b="1" dirty="0">
                <a:solidFill>
                  <a:schemeClr val="bg1"/>
                </a:solidFill>
                <a:latin typeface="Placard Condensed" pitchFamily="34" charset="0"/>
              </a:rPr>
              <a:t>  seconds</a:t>
            </a:r>
          </a:p>
        </p:txBody>
      </p:sp>
    </p:spTree>
    <p:extLst>
      <p:ext uri="{BB962C8B-B14F-4D97-AF65-F5344CB8AC3E}">
        <p14:creationId xmlns:p14="http://schemas.microsoft.com/office/powerpoint/2010/main" val="4079541225"/>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9600" y="1219200"/>
            <a:ext cx="2125505" cy="4910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itle 1"/>
          <p:cNvSpPr>
            <a:spLocks noGrp="1"/>
          </p:cNvSpPr>
          <p:nvPr>
            <p:ph type="title"/>
          </p:nvPr>
        </p:nvSpPr>
        <p:spPr>
          <a:xfrm>
            <a:off x="152400" y="56855"/>
            <a:ext cx="5943289" cy="863600"/>
          </a:xfrm>
        </p:spPr>
        <p:txBody>
          <a:bodyPr/>
          <a:lstStyle/>
          <a:p>
            <a:pPr>
              <a:lnSpc>
                <a:spcPts val="3400"/>
              </a:lnSpc>
            </a:pPr>
            <a:r>
              <a:rPr lang="en-US" dirty="0" smtClean="0"/>
              <a:t>TAMPA BAY AREA REGIONAL TRANSPORTATION NETWORK</a:t>
            </a:r>
            <a:endParaRPr lang="en-US" dirty="0"/>
          </a:p>
        </p:txBody>
      </p:sp>
      <p:grpSp>
        <p:nvGrpSpPr>
          <p:cNvPr id="6" name="Group 5"/>
          <p:cNvGrpSpPr/>
          <p:nvPr/>
        </p:nvGrpSpPr>
        <p:grpSpPr>
          <a:xfrm>
            <a:off x="1044389" y="3509682"/>
            <a:ext cx="1382806" cy="1358153"/>
            <a:chOff x="1044389" y="3662082"/>
            <a:chExt cx="1382806" cy="1358153"/>
          </a:xfrm>
        </p:grpSpPr>
        <p:cxnSp>
          <p:nvCxnSpPr>
            <p:cNvPr id="7" name="Straight Connector 6"/>
            <p:cNvCxnSpPr/>
            <p:nvPr/>
          </p:nvCxnSpPr>
          <p:spPr>
            <a:xfrm>
              <a:off x="1044389" y="3662082"/>
              <a:ext cx="1382806" cy="13447"/>
            </a:xfrm>
            <a:prstGeom prst="line">
              <a:avLst/>
            </a:prstGeom>
            <a:ln w="28575">
              <a:solidFill>
                <a:srgbClr val="2D872D"/>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415988" y="3675529"/>
              <a:ext cx="0" cy="1344706"/>
            </a:xfrm>
            <a:prstGeom prst="line">
              <a:avLst/>
            </a:prstGeom>
            <a:ln w="28575">
              <a:solidFill>
                <a:srgbClr val="2D872D"/>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264024" y="5020235"/>
              <a:ext cx="1151964" cy="0"/>
            </a:xfrm>
            <a:prstGeom prst="line">
              <a:avLst/>
            </a:prstGeom>
            <a:ln w="28575">
              <a:solidFill>
                <a:srgbClr val="2D872D"/>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057835" y="3662082"/>
              <a:ext cx="0" cy="385483"/>
            </a:xfrm>
            <a:prstGeom prst="line">
              <a:avLst/>
            </a:prstGeom>
            <a:ln w="28575">
              <a:solidFill>
                <a:srgbClr val="2D872D"/>
              </a:solidFill>
            </a:ln>
          </p:spPr>
          <p:style>
            <a:lnRef idx="1">
              <a:schemeClr val="accent1"/>
            </a:lnRef>
            <a:fillRef idx="0">
              <a:schemeClr val="accent1"/>
            </a:fillRef>
            <a:effectRef idx="0">
              <a:schemeClr val="accent1"/>
            </a:effectRef>
            <a:fontRef idx="minor">
              <a:schemeClr val="tx1"/>
            </a:fontRef>
          </p:style>
        </p:cxnSp>
      </p:grpSp>
      <p:pic>
        <p:nvPicPr>
          <p:cNvPr id="12" name="Picture 2"/>
          <p:cNvPicPr>
            <a:picLocks noChangeAspect="1" noChangeArrowheads="1"/>
          </p:cNvPicPr>
          <p:nvPr/>
        </p:nvPicPr>
        <p:blipFill rotWithShape="1">
          <a:blip r:embed="rId5">
            <a:extLst>
              <a:ext uri="{28A0092B-C50C-407E-A947-70E740481C1C}">
                <a14:useLocalDpi xmlns:a14="http://schemas.microsoft.com/office/drawing/2010/main"/>
              </a:ext>
            </a:extLst>
          </a:blip>
          <a:srcRect l="20109" t="46217" r="13404" b="25144"/>
          <a:stretch/>
        </p:blipFill>
        <p:spPr bwMode="auto">
          <a:xfrm>
            <a:off x="3035397" y="3670985"/>
            <a:ext cx="1817763" cy="1808851"/>
          </a:xfrm>
          <a:prstGeom prst="rect">
            <a:avLst/>
          </a:prstGeom>
          <a:noFill/>
          <a:ln w="19050">
            <a:solidFill>
              <a:srgbClr val="2D872D"/>
            </a:solidFill>
            <a:miter lim="800000"/>
            <a:headEnd/>
            <a:tailEnd/>
          </a:ln>
          <a:extLst>
            <a:ext uri="{909E8E84-426E-40DD-AFC4-6F175D3DCCD1}">
              <a14:hiddenFill xmlns:a14="http://schemas.microsoft.com/office/drawing/2010/main">
                <a:solidFill>
                  <a:schemeClr val="accent1"/>
                </a:solidFill>
              </a14:hiddenFill>
            </a:ext>
          </a:extLst>
        </p:spPr>
      </p:pic>
      <p:sp>
        <p:nvSpPr>
          <p:cNvPr id="16" name="Freeform 15"/>
          <p:cNvSpPr/>
          <p:nvPr/>
        </p:nvSpPr>
        <p:spPr>
          <a:xfrm>
            <a:off x="2020196" y="3722322"/>
            <a:ext cx="1009935" cy="1767385"/>
          </a:xfrm>
          <a:custGeom>
            <a:avLst/>
            <a:gdLst>
              <a:gd name="connsiteX0" fmla="*/ 0 w 1009935"/>
              <a:gd name="connsiteY0" fmla="*/ 238836 h 1767385"/>
              <a:gd name="connsiteX1" fmla="*/ 1009935 w 1009935"/>
              <a:gd name="connsiteY1" fmla="*/ 0 h 1767385"/>
              <a:gd name="connsiteX2" fmla="*/ 996287 w 1009935"/>
              <a:gd name="connsiteY2" fmla="*/ 1767385 h 1767385"/>
              <a:gd name="connsiteX3" fmla="*/ 0 w 1009935"/>
              <a:gd name="connsiteY3" fmla="*/ 238836 h 1767385"/>
            </a:gdLst>
            <a:ahLst/>
            <a:cxnLst>
              <a:cxn ang="0">
                <a:pos x="connsiteX0" y="connsiteY0"/>
              </a:cxn>
              <a:cxn ang="0">
                <a:pos x="connsiteX1" y="connsiteY1"/>
              </a:cxn>
              <a:cxn ang="0">
                <a:pos x="connsiteX2" y="connsiteY2"/>
              </a:cxn>
              <a:cxn ang="0">
                <a:pos x="connsiteX3" y="connsiteY3"/>
              </a:cxn>
            </a:cxnLst>
            <a:rect l="l" t="t" r="r" b="b"/>
            <a:pathLst>
              <a:path w="1009935" h="1767385">
                <a:moveTo>
                  <a:pt x="0" y="238836"/>
                </a:moveTo>
                <a:lnTo>
                  <a:pt x="1009935" y="0"/>
                </a:lnTo>
                <a:lnTo>
                  <a:pt x="996287" y="1767385"/>
                </a:lnTo>
                <a:lnTo>
                  <a:pt x="0" y="238836"/>
                </a:lnTo>
                <a:close/>
              </a:path>
            </a:pathLst>
          </a:custGeom>
          <a:solidFill>
            <a:srgbClr val="BFBFBF">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3040686" y="1413808"/>
            <a:ext cx="5950913" cy="1938992"/>
          </a:xfrm>
          <a:prstGeom prst="rect">
            <a:avLst/>
          </a:prstGeom>
        </p:spPr>
        <p:txBody>
          <a:bodyPr wrap="square">
            <a:spAutoFit/>
          </a:bodyPr>
          <a:lstStyle/>
          <a:p>
            <a:r>
              <a:rPr lang="en-US" sz="2400" b="1" u="sng" dirty="0">
                <a:solidFill>
                  <a:schemeClr val="tx2"/>
                </a:solidFill>
              </a:rPr>
              <a:t>US 92 is</a:t>
            </a:r>
            <a:r>
              <a:rPr lang="en-US" sz="2400" b="1" dirty="0">
                <a:solidFill>
                  <a:schemeClr val="tx2"/>
                </a:solidFill>
              </a:rPr>
              <a:t>:</a:t>
            </a:r>
          </a:p>
          <a:p>
            <a:pPr marL="342900" indent="-342900">
              <a:buFont typeface="Wingdings" panose="05000000000000000000" pitchFamily="2" charset="2"/>
              <a:buChar char="§"/>
            </a:pPr>
            <a:r>
              <a:rPr lang="en-US" sz="2400" dirty="0">
                <a:solidFill>
                  <a:schemeClr val="tx2"/>
                </a:solidFill>
              </a:rPr>
              <a:t>A major east-west roadway through Hillsborough County</a:t>
            </a:r>
          </a:p>
          <a:p>
            <a:pPr marL="342900" indent="-342900">
              <a:buFont typeface="Wingdings" panose="05000000000000000000" pitchFamily="2" charset="2"/>
              <a:buChar char="§"/>
            </a:pPr>
            <a:r>
              <a:rPr lang="en-US" sz="2400" dirty="0">
                <a:solidFill>
                  <a:schemeClr val="tx2"/>
                </a:solidFill>
              </a:rPr>
              <a:t>An important facility in the Tampa Bay area regional transportation network</a:t>
            </a:r>
          </a:p>
        </p:txBody>
      </p:sp>
      <p:pic>
        <p:nvPicPr>
          <p:cNvPr id="2" name="Slide 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25000" y="3285565"/>
            <a:ext cx="609600" cy="609600"/>
          </a:xfrm>
          <a:prstGeom prst="rect">
            <a:avLst/>
          </a:prstGeom>
        </p:spPr>
      </p:pic>
    </p:spTree>
    <p:extLst>
      <p:ext uri="{BB962C8B-B14F-4D97-AF65-F5344CB8AC3E}">
        <p14:creationId xmlns:p14="http://schemas.microsoft.com/office/powerpoint/2010/main" val="3184553826"/>
      </p:ext>
    </p:extLst>
  </p:cSld>
  <p:clrMapOvr>
    <a:masterClrMapping/>
  </p:clrMapOvr>
  <mc:AlternateContent xmlns:mc="http://schemas.openxmlformats.org/markup-compatibility/2006" xmlns:p14="http://schemas.microsoft.com/office/powerpoint/2010/main">
    <mc:Choice Requires="p14">
      <p:transition spd="slow" p14:dur="2000" advClick="0" advTm="11000"/>
    </mc:Choice>
    <mc:Fallback xmlns="">
      <p:transition spd="slow" advClick="0" advTm="1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37" fill="hold"/>
                                        <p:tgtEl>
                                          <p:spTgt spid="2"/>
                                        </p:tgtEl>
                                      </p:cBhvr>
                                    </p:cmd>
                                  </p:childTnLst>
                                </p:cTn>
                              </p:par>
                              <p:par>
                                <p:cTn id="7" presetID="10" presetClass="entr" presetSubtype="0" fill="hold" nodeType="withEffect">
                                  <p:stCondLst>
                                    <p:cond delay="3000"/>
                                  </p:stCondLst>
                                  <p:childTnLst>
                                    <p:set>
                                      <p:cBhvr>
                                        <p:cTn id="8" dur="1" fill="hold">
                                          <p:stCondLst>
                                            <p:cond delay="0"/>
                                          </p:stCondLst>
                                        </p:cTn>
                                        <p:tgtEl>
                                          <p:spTgt spid="17">
                                            <p:txEl>
                                              <p:pRg st="1" end="1"/>
                                            </p:txEl>
                                          </p:spTgt>
                                        </p:tgtEl>
                                        <p:attrNameLst>
                                          <p:attrName>style.visibility</p:attrName>
                                        </p:attrNameLst>
                                      </p:cBhvr>
                                      <p:to>
                                        <p:strVal val="visible"/>
                                      </p:to>
                                    </p:set>
                                    <p:animEffect transition="in" filter="fade">
                                      <p:cBhvr>
                                        <p:cTn id="9" dur="2000"/>
                                        <p:tgtEl>
                                          <p:spTgt spid="17">
                                            <p:txEl>
                                              <p:pRg st="1" end="1"/>
                                            </p:txEl>
                                          </p:spTgt>
                                        </p:tgtEl>
                                      </p:cBhvr>
                                    </p:animEffect>
                                  </p:childTnLst>
                                </p:cTn>
                              </p:par>
                              <p:par>
                                <p:cTn id="10" presetID="10" presetClass="entr" presetSubtype="0" fill="hold" nodeType="withEffect">
                                  <p:stCondLst>
                                    <p:cond delay="70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900"/>
                                        <p:tgtEl>
                                          <p:spTgt spid="6"/>
                                        </p:tgtEl>
                                      </p:cBhvr>
                                    </p:animEffect>
                                  </p:childTnLst>
                                </p:cTn>
                              </p:par>
                              <p:par>
                                <p:cTn id="13" presetID="10" presetClass="entr" presetSubtype="0" fill="hold" grpId="0" nodeType="withEffect">
                                  <p:stCondLst>
                                    <p:cond delay="70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2000"/>
                                        <p:tgtEl>
                                          <p:spTgt spid="16"/>
                                        </p:tgtEl>
                                      </p:cBhvr>
                                    </p:animEffect>
                                  </p:childTnLst>
                                </p:cTn>
                              </p:par>
                              <p:par>
                                <p:cTn id="16" presetID="10" presetClass="entr" presetSubtype="0" fill="hold" nodeType="withEffect">
                                  <p:stCondLst>
                                    <p:cond delay="700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2000"/>
                                        <p:tgtEl>
                                          <p:spTgt spid="12"/>
                                        </p:tgtEl>
                                      </p:cBhvr>
                                    </p:animEffect>
                                  </p:childTnLst>
                                </p:cTn>
                              </p:par>
                              <p:par>
                                <p:cTn id="19" presetID="6" presetClass="emph" presetSubtype="0" fill="hold" nodeType="withEffect">
                                  <p:stCondLst>
                                    <p:cond delay="9000"/>
                                  </p:stCondLst>
                                  <p:childTnLst>
                                    <p:animScale>
                                      <p:cBhvr>
                                        <p:cTn id="20" dur="2000" fill="hold"/>
                                        <p:tgtEl>
                                          <p:spTgt spid="12"/>
                                        </p:tgtEl>
                                      </p:cBhvr>
                                      <p:by x="125000" y="125000"/>
                                    </p:animScale>
                                  </p:childTnLst>
                                </p:cTn>
                              </p:par>
                              <p:par>
                                <p:cTn id="21" presetID="10" presetClass="entr" presetSubtype="0" fill="hold" nodeType="withEffect">
                                  <p:stCondLst>
                                    <p:cond delay="12000"/>
                                  </p:stCondLst>
                                  <p:childTnLst>
                                    <p:set>
                                      <p:cBhvr>
                                        <p:cTn id="22" dur="1" fill="hold">
                                          <p:stCondLst>
                                            <p:cond delay="0"/>
                                          </p:stCondLst>
                                        </p:cTn>
                                        <p:tgtEl>
                                          <p:spTgt spid="17">
                                            <p:txEl>
                                              <p:pRg st="2" end="2"/>
                                            </p:txEl>
                                          </p:spTgt>
                                        </p:tgtEl>
                                        <p:attrNameLst>
                                          <p:attrName>style.visibility</p:attrName>
                                        </p:attrNameLst>
                                      </p:cBhvr>
                                      <p:to>
                                        <p:strVal val="visible"/>
                                      </p:to>
                                    </p:set>
                                    <p:animEffect transition="in" filter="fade">
                                      <p:cBhvr>
                                        <p:cTn id="23" dur="20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4" fill="hold" display="0">
                  <p:stCondLst>
                    <p:cond delay="indefinite"/>
                  </p:stCondLst>
                  <p:endCondLst>
                    <p:cond evt="onStopAudio" delay="0">
                      <p:tgtEl>
                        <p:sldTgt/>
                      </p:tgtEl>
                    </p:cond>
                  </p:endCondLst>
                </p:cTn>
                <p:tgtEl>
                  <p:spTgt spid="2"/>
                </p:tgtEl>
              </p:cMediaNode>
            </p:audio>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DESCRIPTION</a:t>
            </a:r>
            <a:endParaRPr lang="en-GB" dirty="0"/>
          </a:p>
        </p:txBody>
      </p:sp>
      <p:sp>
        <p:nvSpPr>
          <p:cNvPr id="3" name="Content Placeholder 2"/>
          <p:cNvSpPr>
            <a:spLocks noGrp="1"/>
          </p:cNvSpPr>
          <p:nvPr>
            <p:ph idx="1"/>
          </p:nvPr>
        </p:nvSpPr>
        <p:spPr>
          <a:xfrm>
            <a:off x="228600" y="1143001"/>
            <a:ext cx="8915400" cy="5181599"/>
          </a:xfrm>
        </p:spPr>
        <p:txBody>
          <a:bodyPr>
            <a:normAutofit/>
          </a:bodyPr>
          <a:lstStyle/>
          <a:p>
            <a:pPr marL="0" indent="0">
              <a:buNone/>
            </a:pPr>
            <a:r>
              <a:rPr lang="en-US" b="1" u="sng" dirty="0" smtClean="0"/>
              <a:t>Key Project Facts</a:t>
            </a:r>
            <a:r>
              <a:rPr lang="en-US" b="1" dirty="0" smtClean="0"/>
              <a:t>:</a:t>
            </a:r>
          </a:p>
          <a:p>
            <a:pPr>
              <a:buFont typeface="Wingdings" panose="05000000000000000000" pitchFamily="2" charset="2"/>
              <a:buChar char="§"/>
            </a:pPr>
            <a:r>
              <a:rPr lang="en-US" dirty="0"/>
              <a:t>Project will increase capacity and improve safety</a:t>
            </a:r>
          </a:p>
          <a:p>
            <a:pPr>
              <a:buFont typeface="Wingdings" panose="05000000000000000000" pitchFamily="2" charset="2"/>
              <a:buChar char="§"/>
            </a:pPr>
            <a:r>
              <a:rPr lang="en-US" dirty="0"/>
              <a:t>Four-lane improvement from Garden Lane to Mobley Street and from Park Road to County Line Road</a:t>
            </a:r>
          </a:p>
          <a:p>
            <a:pPr>
              <a:buFont typeface="Wingdings" panose="05000000000000000000" pitchFamily="2" charset="2"/>
              <a:buChar char="§"/>
            </a:pPr>
            <a:r>
              <a:rPr lang="en-US" dirty="0" smtClean="0"/>
              <a:t>No-build </a:t>
            </a:r>
            <a:r>
              <a:rPr lang="en-US" dirty="0"/>
              <a:t>through Plant </a:t>
            </a:r>
            <a:r>
              <a:rPr lang="en-US" dirty="0" smtClean="0"/>
              <a:t>City</a:t>
            </a:r>
          </a:p>
          <a:p>
            <a:pPr lvl="1">
              <a:buFontTx/>
              <a:buChar char="-"/>
            </a:pPr>
            <a:r>
              <a:rPr lang="en-US" sz="2400" dirty="0" smtClean="0">
                <a:solidFill>
                  <a:schemeClr val="tx2"/>
                </a:solidFill>
              </a:rPr>
              <a:t>Mobley </a:t>
            </a:r>
            <a:r>
              <a:rPr lang="en-US" sz="2400" dirty="0">
                <a:solidFill>
                  <a:schemeClr val="tx2"/>
                </a:solidFill>
              </a:rPr>
              <a:t>Street </a:t>
            </a:r>
            <a:r>
              <a:rPr lang="en-US" sz="2400" dirty="0" smtClean="0">
                <a:solidFill>
                  <a:schemeClr val="tx2"/>
                </a:solidFill>
              </a:rPr>
              <a:t>to </a:t>
            </a:r>
            <a:r>
              <a:rPr lang="en-US" sz="2400" dirty="0">
                <a:solidFill>
                  <a:schemeClr val="tx2"/>
                </a:solidFill>
              </a:rPr>
              <a:t>Maryland </a:t>
            </a:r>
            <a:r>
              <a:rPr lang="en-US" sz="2400" dirty="0" smtClean="0">
                <a:solidFill>
                  <a:schemeClr val="tx2"/>
                </a:solidFill>
              </a:rPr>
              <a:t>Avenue</a:t>
            </a:r>
          </a:p>
          <a:p>
            <a:pPr lvl="1">
              <a:buFontTx/>
              <a:buChar char="-"/>
            </a:pPr>
            <a:r>
              <a:rPr lang="en-US" sz="2400" dirty="0" smtClean="0">
                <a:solidFill>
                  <a:schemeClr val="tx2"/>
                </a:solidFill>
              </a:rPr>
              <a:t>Upcoming Resurfacing project</a:t>
            </a:r>
          </a:p>
          <a:p>
            <a:pPr lvl="2">
              <a:buFontTx/>
              <a:buChar char="-"/>
            </a:pPr>
            <a:r>
              <a:rPr lang="en-US" sz="2000" dirty="0" smtClean="0">
                <a:solidFill>
                  <a:schemeClr val="tx2"/>
                </a:solidFill>
              </a:rPr>
              <a:t>Minor Improvements</a:t>
            </a:r>
          </a:p>
        </p:txBody>
      </p:sp>
      <p:pic>
        <p:nvPicPr>
          <p:cNvPr id="6" name="Picture 2" descr="Image result for Downtown Plant City"/>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5591"/>
          <a:stretch/>
        </p:blipFill>
        <p:spPr bwMode="auto">
          <a:xfrm>
            <a:off x="5791200" y="3934440"/>
            <a:ext cx="3124200" cy="1977828"/>
          </a:xfrm>
          <a:prstGeom prst="rect">
            <a:avLst/>
          </a:prstGeom>
          <a:noFill/>
          <a:ln w="28575">
            <a:solidFill>
              <a:srgbClr val="1C4486"/>
            </a:solidFill>
          </a:ln>
          <a:extLst>
            <a:ext uri="{909E8E84-426E-40DD-AFC4-6F175D3DCCD1}">
              <a14:hiddenFill xmlns:a14="http://schemas.microsoft.com/office/drawing/2010/main">
                <a:solidFill>
                  <a:srgbClr val="FFFFFF"/>
                </a:solidFill>
              </a14:hiddenFill>
            </a:ext>
          </a:extLst>
        </p:spPr>
      </p:pic>
      <p:pic>
        <p:nvPicPr>
          <p:cNvPr id="4" name="Slide 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48800" y="3124200"/>
            <a:ext cx="609600" cy="609600"/>
          </a:xfrm>
          <a:prstGeom prst="rect">
            <a:avLst/>
          </a:prstGeom>
        </p:spPr>
      </p:pic>
    </p:spTree>
    <p:extLst>
      <p:ext uri="{BB962C8B-B14F-4D97-AF65-F5344CB8AC3E}">
        <p14:creationId xmlns:p14="http://schemas.microsoft.com/office/powerpoint/2010/main" val="375288415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3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EXISTING CONDITIONS</a:t>
            </a:r>
            <a:endParaRPr lang="en-GB" dirty="0"/>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6679"/>
          <a:stretch/>
        </p:blipFill>
        <p:spPr>
          <a:xfrm>
            <a:off x="0" y="1727000"/>
            <a:ext cx="9144000" cy="2768800"/>
          </a:xfrm>
          <a:prstGeom prst="rect">
            <a:avLst/>
          </a:prstGeom>
          <a:ln>
            <a:noFill/>
          </a:ln>
        </p:spPr>
      </p:pic>
      <p:sp>
        <p:nvSpPr>
          <p:cNvPr id="8" name="TextBox 7"/>
          <p:cNvSpPr txBox="1"/>
          <p:nvPr/>
        </p:nvSpPr>
        <p:spPr>
          <a:xfrm>
            <a:off x="2705100" y="4905373"/>
            <a:ext cx="4648200" cy="1200329"/>
          </a:xfrm>
          <a:prstGeom prst="rect">
            <a:avLst/>
          </a:prstGeom>
          <a:noFill/>
        </p:spPr>
        <p:txBody>
          <a:bodyPr wrap="square" rtlCol="0" anchor="ctr">
            <a:spAutoFit/>
          </a:bodyPr>
          <a:lstStyle/>
          <a:p>
            <a:r>
              <a:rPr lang="en-US" dirty="0" smtClean="0"/>
              <a:t>1</a:t>
            </a:r>
            <a:r>
              <a:rPr lang="en-US" dirty="0"/>
              <a:t>. Thonotosassa Road to Mobley Street</a:t>
            </a:r>
            <a:endParaRPr lang="en-US" dirty="0" smtClean="0"/>
          </a:p>
          <a:p>
            <a:r>
              <a:rPr lang="en-US" dirty="0" smtClean="0"/>
              <a:t>2</a:t>
            </a:r>
            <a:r>
              <a:rPr lang="en-US" dirty="0"/>
              <a:t>. Mobley Street to Gordon Street</a:t>
            </a:r>
            <a:endParaRPr lang="en-US" dirty="0" smtClean="0"/>
          </a:p>
          <a:p>
            <a:r>
              <a:rPr lang="en-US" dirty="0" smtClean="0"/>
              <a:t>3</a:t>
            </a:r>
            <a:r>
              <a:rPr lang="en-US" dirty="0"/>
              <a:t>. Gordon Street to Park Road</a:t>
            </a:r>
            <a:endParaRPr lang="en-US" dirty="0" smtClean="0"/>
          </a:p>
          <a:p>
            <a:r>
              <a:rPr lang="en-US" dirty="0" smtClean="0"/>
              <a:t>4</a:t>
            </a:r>
            <a:r>
              <a:rPr lang="en-US" dirty="0"/>
              <a:t>. </a:t>
            </a:r>
            <a:r>
              <a:rPr lang="en-US" dirty="0" smtClean="0"/>
              <a:t>East </a:t>
            </a:r>
            <a:r>
              <a:rPr lang="en-US" dirty="0"/>
              <a:t>of Park Road to </a:t>
            </a:r>
            <a:r>
              <a:rPr lang="en-US" dirty="0" smtClean="0"/>
              <a:t>East </a:t>
            </a:r>
            <a:r>
              <a:rPr lang="en-US" dirty="0"/>
              <a:t>of County Line Road</a:t>
            </a:r>
            <a:endParaRPr lang="en-GB" dirty="0"/>
          </a:p>
        </p:txBody>
      </p:sp>
      <p:sp>
        <p:nvSpPr>
          <p:cNvPr id="9" name="Freeform 8"/>
          <p:cNvSpPr/>
          <p:nvPr/>
        </p:nvSpPr>
        <p:spPr>
          <a:xfrm>
            <a:off x="6156960" y="2769870"/>
            <a:ext cx="251460" cy="60960"/>
          </a:xfrm>
          <a:custGeom>
            <a:avLst/>
            <a:gdLst>
              <a:gd name="connsiteX0" fmla="*/ 0 w 251460"/>
              <a:gd name="connsiteY0" fmla="*/ 0 h 60960"/>
              <a:gd name="connsiteX1" fmla="*/ 251460 w 251460"/>
              <a:gd name="connsiteY1" fmla="*/ 60960 h 60960"/>
              <a:gd name="connsiteX2" fmla="*/ 251460 w 251460"/>
              <a:gd name="connsiteY2" fmla="*/ 60960 h 60960"/>
            </a:gdLst>
            <a:ahLst/>
            <a:cxnLst>
              <a:cxn ang="0">
                <a:pos x="connsiteX0" y="connsiteY0"/>
              </a:cxn>
              <a:cxn ang="0">
                <a:pos x="connsiteX1" y="connsiteY1"/>
              </a:cxn>
              <a:cxn ang="0">
                <a:pos x="connsiteX2" y="connsiteY2"/>
              </a:cxn>
            </a:cxnLst>
            <a:rect l="l" t="t" r="r" b="b"/>
            <a:pathLst>
              <a:path w="251460" h="60960">
                <a:moveTo>
                  <a:pt x="0" y="0"/>
                </a:moveTo>
                <a:lnTo>
                  <a:pt x="251460" y="60960"/>
                </a:lnTo>
                <a:lnTo>
                  <a:pt x="251460" y="60960"/>
                </a:lnTo>
              </a:path>
            </a:pathLst>
          </a:custGeom>
          <a:noFill/>
          <a:ln w="127000">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6404610" y="2807970"/>
            <a:ext cx="727710" cy="57150"/>
          </a:xfrm>
          <a:custGeom>
            <a:avLst/>
            <a:gdLst>
              <a:gd name="connsiteX0" fmla="*/ 0 w 727710"/>
              <a:gd name="connsiteY0" fmla="*/ 19050 h 57150"/>
              <a:gd name="connsiteX1" fmla="*/ 163830 w 727710"/>
              <a:gd name="connsiteY1" fmla="*/ 57150 h 57150"/>
              <a:gd name="connsiteX2" fmla="*/ 270510 w 727710"/>
              <a:gd name="connsiteY2" fmla="*/ 49530 h 57150"/>
              <a:gd name="connsiteX3" fmla="*/ 449580 w 727710"/>
              <a:gd name="connsiteY3" fmla="*/ 7620 h 57150"/>
              <a:gd name="connsiteX4" fmla="*/ 727710 w 727710"/>
              <a:gd name="connsiteY4" fmla="*/ 0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710" h="57150">
                <a:moveTo>
                  <a:pt x="0" y="19050"/>
                </a:moveTo>
                <a:lnTo>
                  <a:pt x="163830" y="57150"/>
                </a:lnTo>
                <a:lnTo>
                  <a:pt x="270510" y="49530"/>
                </a:lnTo>
                <a:lnTo>
                  <a:pt x="449580" y="7620"/>
                </a:lnTo>
                <a:lnTo>
                  <a:pt x="727710" y="0"/>
                </a:lnTo>
              </a:path>
            </a:pathLst>
          </a:custGeom>
          <a:noFill/>
          <a:ln w="127000">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7124700" y="2788920"/>
            <a:ext cx="251460" cy="19050"/>
          </a:xfrm>
          <a:custGeom>
            <a:avLst/>
            <a:gdLst>
              <a:gd name="connsiteX0" fmla="*/ 0 w 251460"/>
              <a:gd name="connsiteY0" fmla="*/ 19050 h 19050"/>
              <a:gd name="connsiteX1" fmla="*/ 251460 w 251460"/>
              <a:gd name="connsiteY1" fmla="*/ 0 h 19050"/>
            </a:gdLst>
            <a:ahLst/>
            <a:cxnLst>
              <a:cxn ang="0">
                <a:pos x="connsiteX0" y="connsiteY0"/>
              </a:cxn>
              <a:cxn ang="0">
                <a:pos x="connsiteX1" y="connsiteY1"/>
              </a:cxn>
            </a:cxnLst>
            <a:rect l="l" t="t" r="r" b="b"/>
            <a:pathLst>
              <a:path w="251460" h="19050">
                <a:moveTo>
                  <a:pt x="0" y="19050"/>
                </a:moveTo>
                <a:lnTo>
                  <a:pt x="251460" y="0"/>
                </a:lnTo>
              </a:path>
            </a:pathLst>
          </a:custGeom>
          <a:noFill/>
          <a:ln w="127000">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7353300" y="2491740"/>
            <a:ext cx="1493520" cy="297180"/>
          </a:xfrm>
          <a:custGeom>
            <a:avLst/>
            <a:gdLst>
              <a:gd name="connsiteX0" fmla="*/ 0 w 1493520"/>
              <a:gd name="connsiteY0" fmla="*/ 297180 h 297180"/>
              <a:gd name="connsiteX1" fmla="*/ 712470 w 1493520"/>
              <a:gd name="connsiteY1" fmla="*/ 156210 h 297180"/>
              <a:gd name="connsiteX2" fmla="*/ 1066800 w 1493520"/>
              <a:gd name="connsiteY2" fmla="*/ 83820 h 297180"/>
              <a:gd name="connsiteX3" fmla="*/ 1493520 w 1493520"/>
              <a:gd name="connsiteY3" fmla="*/ 0 h 297180"/>
            </a:gdLst>
            <a:ahLst/>
            <a:cxnLst>
              <a:cxn ang="0">
                <a:pos x="connsiteX0" y="connsiteY0"/>
              </a:cxn>
              <a:cxn ang="0">
                <a:pos x="connsiteX1" y="connsiteY1"/>
              </a:cxn>
              <a:cxn ang="0">
                <a:pos x="connsiteX2" y="connsiteY2"/>
              </a:cxn>
              <a:cxn ang="0">
                <a:pos x="connsiteX3" y="connsiteY3"/>
              </a:cxn>
            </a:cxnLst>
            <a:rect l="l" t="t" r="r" b="b"/>
            <a:pathLst>
              <a:path w="1493520" h="297180">
                <a:moveTo>
                  <a:pt x="0" y="297180"/>
                </a:moveTo>
                <a:lnTo>
                  <a:pt x="712470" y="156210"/>
                </a:lnTo>
                <a:lnTo>
                  <a:pt x="1066800" y="83820"/>
                </a:lnTo>
                <a:lnTo>
                  <a:pt x="1493520" y="0"/>
                </a:lnTo>
              </a:path>
            </a:pathLst>
          </a:custGeom>
          <a:noFill/>
          <a:ln w="127000">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Slide 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25000" y="2888768"/>
            <a:ext cx="609600" cy="609600"/>
          </a:xfrm>
          <a:prstGeom prst="rect">
            <a:avLst/>
          </a:prstGeom>
        </p:spPr>
      </p:pic>
    </p:spTree>
    <p:extLst>
      <p:ext uri="{BB962C8B-B14F-4D97-AF65-F5344CB8AC3E}">
        <p14:creationId xmlns:p14="http://schemas.microsoft.com/office/powerpoint/2010/main" val="1013740011"/>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764" fill="hold"/>
                                        <p:tgtEl>
                                          <p:spTgt spid="3"/>
                                        </p:tgtEl>
                                      </p:cBhvr>
                                    </p:cmd>
                                  </p:childTnLst>
                                </p:cTn>
                              </p:par>
                              <p:par>
                                <p:cTn id="7" presetID="22" presetClass="entr" presetSubtype="8" fill="hold" grpId="0" nodeType="withEffect">
                                  <p:stCondLst>
                                    <p:cond delay="16400"/>
                                  </p:stCondLst>
                                  <p:childTnLst>
                                    <p:set>
                                      <p:cBhvr>
                                        <p:cTn id="8" dur="1" fill="hold">
                                          <p:stCondLst>
                                            <p:cond delay="0"/>
                                          </p:stCondLst>
                                        </p:cTn>
                                        <p:tgtEl>
                                          <p:spTgt spid="9"/>
                                        </p:tgtEl>
                                        <p:attrNameLst>
                                          <p:attrName>style.visibility</p:attrName>
                                        </p:attrNameLst>
                                      </p:cBhvr>
                                      <p:to>
                                        <p:strVal val="visible"/>
                                      </p:to>
                                    </p:set>
                                    <p:animEffect transition="in" filter="wipe(left)">
                                      <p:cBhvr>
                                        <p:cTn id="9" dur="8200"/>
                                        <p:tgtEl>
                                          <p:spTgt spid="9"/>
                                        </p:tgtEl>
                                      </p:cBhvr>
                                    </p:animEffect>
                                  </p:childTnLst>
                                  <p:subTnLst>
                                    <p:set>
                                      <p:cBhvr override="childStyle">
                                        <p:cTn dur="1" fill="hold" display="0" masterRel="sameClick" afterEffect="1">
                                          <p:stCondLst>
                                            <p:cond evt="end" delay="0">
                                              <p:tn val="7"/>
                                            </p:cond>
                                          </p:stCondLst>
                                        </p:cTn>
                                        <p:tgtEl>
                                          <p:spTgt spid="9"/>
                                        </p:tgtEl>
                                        <p:attrNameLst>
                                          <p:attrName>style.visibility</p:attrName>
                                        </p:attrNameLst>
                                      </p:cBhvr>
                                      <p:to>
                                        <p:strVal val="hidden"/>
                                      </p:to>
                                    </p:set>
                                  </p:subTnLst>
                                </p:cTn>
                              </p:par>
                              <p:par>
                                <p:cTn id="10" presetID="53" presetClass="entr" presetSubtype="16" fill="hold" nodeType="withEffect">
                                  <p:stCondLst>
                                    <p:cond delay="1640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p:cTn id="12" dur="5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3" dur="50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4" dur="5000"/>
                                        <p:tgtEl>
                                          <p:spTgt spid="8">
                                            <p:txEl>
                                              <p:pRg st="0" end="0"/>
                                            </p:txEl>
                                          </p:spTgt>
                                        </p:tgtEl>
                                      </p:cBhvr>
                                    </p:animEffect>
                                  </p:childTnLst>
                                </p:cTn>
                              </p:par>
                              <p:par>
                                <p:cTn id="15" presetID="22" presetClass="entr" presetSubtype="8" fill="hold" grpId="0" nodeType="withEffect">
                                  <p:stCondLst>
                                    <p:cond delay="2510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7900"/>
                                        <p:tgtEl>
                                          <p:spTgt spid="10"/>
                                        </p:tgtEl>
                                      </p:cBhvr>
                                    </p:animEffect>
                                  </p:childTnLst>
                                  <p:subTnLst>
                                    <p:set>
                                      <p:cBhvr override="childStyle">
                                        <p:cTn dur="1" fill="hold" display="0" masterRel="sameClick" afterEffect="1">
                                          <p:stCondLst>
                                            <p:cond evt="end" delay="0">
                                              <p:tn val="15"/>
                                            </p:cond>
                                          </p:stCondLst>
                                        </p:cTn>
                                        <p:tgtEl>
                                          <p:spTgt spid="10"/>
                                        </p:tgtEl>
                                        <p:attrNameLst>
                                          <p:attrName>style.visibility</p:attrName>
                                        </p:attrNameLst>
                                      </p:cBhvr>
                                      <p:to>
                                        <p:strVal val="hidden"/>
                                      </p:to>
                                    </p:set>
                                  </p:subTnLst>
                                </p:cTn>
                              </p:par>
                              <p:par>
                                <p:cTn id="18" presetID="53" presetClass="entr" presetSubtype="16" fill="hold" nodeType="withEffect">
                                  <p:stCondLst>
                                    <p:cond delay="25100"/>
                                  </p:stCondLst>
                                  <p:childTnLst>
                                    <p:set>
                                      <p:cBhvr>
                                        <p:cTn id="19" dur="1" fill="hold">
                                          <p:stCondLst>
                                            <p:cond delay="0"/>
                                          </p:stCondLst>
                                        </p:cTn>
                                        <p:tgtEl>
                                          <p:spTgt spid="8">
                                            <p:txEl>
                                              <p:pRg st="1" end="1"/>
                                            </p:txEl>
                                          </p:spTgt>
                                        </p:tgtEl>
                                        <p:attrNameLst>
                                          <p:attrName>style.visibility</p:attrName>
                                        </p:attrNameLst>
                                      </p:cBhvr>
                                      <p:to>
                                        <p:strVal val="visible"/>
                                      </p:to>
                                    </p:set>
                                    <p:anim calcmode="lin" valueType="num">
                                      <p:cBhvr>
                                        <p:cTn id="20" dur="5000" fill="hold"/>
                                        <p:tgtEl>
                                          <p:spTgt spid="8">
                                            <p:txEl>
                                              <p:pRg st="1" end="1"/>
                                            </p:txEl>
                                          </p:spTgt>
                                        </p:tgtEl>
                                        <p:attrNameLst>
                                          <p:attrName>ppt_w</p:attrName>
                                        </p:attrNameLst>
                                      </p:cBhvr>
                                      <p:tavLst>
                                        <p:tav tm="0">
                                          <p:val>
                                            <p:fltVal val="0"/>
                                          </p:val>
                                        </p:tav>
                                        <p:tav tm="100000">
                                          <p:val>
                                            <p:strVal val="#ppt_w"/>
                                          </p:val>
                                        </p:tav>
                                      </p:tavLst>
                                    </p:anim>
                                    <p:anim calcmode="lin" valueType="num">
                                      <p:cBhvr>
                                        <p:cTn id="21" dur="50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22" dur="5000"/>
                                        <p:tgtEl>
                                          <p:spTgt spid="8">
                                            <p:txEl>
                                              <p:pRg st="1" end="1"/>
                                            </p:txEl>
                                          </p:spTgt>
                                        </p:tgtEl>
                                      </p:cBhvr>
                                    </p:animEffect>
                                  </p:childTnLst>
                                </p:cTn>
                              </p:par>
                              <p:par>
                                <p:cTn id="23" presetID="22" presetClass="entr" presetSubtype="8" fill="hold" grpId="0" nodeType="withEffect">
                                  <p:stCondLst>
                                    <p:cond delay="3370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12100"/>
                                        <p:tgtEl>
                                          <p:spTgt spid="11"/>
                                        </p:tgtEl>
                                      </p:cBhvr>
                                    </p:animEffect>
                                  </p:childTnLst>
                                  <p:subTnLst>
                                    <p:set>
                                      <p:cBhvr override="childStyle">
                                        <p:cTn dur="1" fill="hold" display="0" masterRel="sameClick" afterEffect="1">
                                          <p:stCondLst>
                                            <p:cond evt="end" delay="0">
                                              <p:tn val="23"/>
                                            </p:cond>
                                          </p:stCondLst>
                                        </p:cTn>
                                        <p:tgtEl>
                                          <p:spTgt spid="11"/>
                                        </p:tgtEl>
                                        <p:attrNameLst>
                                          <p:attrName>style.visibility</p:attrName>
                                        </p:attrNameLst>
                                      </p:cBhvr>
                                      <p:to>
                                        <p:strVal val="hidden"/>
                                      </p:to>
                                    </p:set>
                                  </p:subTnLst>
                                </p:cTn>
                              </p:par>
                              <p:par>
                                <p:cTn id="26" presetID="53" presetClass="entr" presetSubtype="16" fill="hold" nodeType="withEffect">
                                  <p:stCondLst>
                                    <p:cond delay="33800"/>
                                  </p:stCondLst>
                                  <p:childTnLst>
                                    <p:set>
                                      <p:cBhvr>
                                        <p:cTn id="27" dur="1" fill="hold">
                                          <p:stCondLst>
                                            <p:cond delay="0"/>
                                          </p:stCondLst>
                                        </p:cTn>
                                        <p:tgtEl>
                                          <p:spTgt spid="8">
                                            <p:txEl>
                                              <p:pRg st="2" end="2"/>
                                            </p:txEl>
                                          </p:spTgt>
                                        </p:tgtEl>
                                        <p:attrNameLst>
                                          <p:attrName>style.visibility</p:attrName>
                                        </p:attrNameLst>
                                      </p:cBhvr>
                                      <p:to>
                                        <p:strVal val="visible"/>
                                      </p:to>
                                    </p:set>
                                    <p:anim calcmode="lin" valueType="num">
                                      <p:cBhvr>
                                        <p:cTn id="28" dur="5000" fill="hold"/>
                                        <p:tgtEl>
                                          <p:spTgt spid="8">
                                            <p:txEl>
                                              <p:pRg st="2" end="2"/>
                                            </p:txEl>
                                          </p:spTgt>
                                        </p:tgtEl>
                                        <p:attrNameLst>
                                          <p:attrName>ppt_w</p:attrName>
                                        </p:attrNameLst>
                                      </p:cBhvr>
                                      <p:tavLst>
                                        <p:tav tm="0">
                                          <p:val>
                                            <p:fltVal val="0"/>
                                          </p:val>
                                        </p:tav>
                                        <p:tav tm="100000">
                                          <p:val>
                                            <p:strVal val="#ppt_w"/>
                                          </p:val>
                                        </p:tav>
                                      </p:tavLst>
                                    </p:anim>
                                    <p:anim calcmode="lin" valueType="num">
                                      <p:cBhvr>
                                        <p:cTn id="29" dur="50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30" dur="5000"/>
                                        <p:tgtEl>
                                          <p:spTgt spid="8">
                                            <p:txEl>
                                              <p:pRg st="2" end="2"/>
                                            </p:txEl>
                                          </p:spTgt>
                                        </p:tgtEl>
                                      </p:cBhvr>
                                    </p:animEffect>
                                  </p:childTnLst>
                                </p:cTn>
                              </p:par>
                              <p:par>
                                <p:cTn id="31" presetID="22" presetClass="entr" presetSubtype="8" fill="hold" grpId="0" nodeType="withEffect">
                                  <p:stCondLst>
                                    <p:cond delay="4700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9100"/>
                                        <p:tgtEl>
                                          <p:spTgt spid="12"/>
                                        </p:tgtEl>
                                      </p:cBhvr>
                                    </p:animEffect>
                                  </p:childTnLst>
                                  <p:subTnLst>
                                    <p:set>
                                      <p:cBhvr override="childStyle">
                                        <p:cTn dur="1" fill="hold" display="0" masterRel="sameClick" afterEffect="1">
                                          <p:stCondLst>
                                            <p:cond evt="end" delay="0">
                                              <p:tn val="31"/>
                                            </p:cond>
                                          </p:stCondLst>
                                        </p:cTn>
                                        <p:tgtEl>
                                          <p:spTgt spid="12"/>
                                        </p:tgtEl>
                                        <p:attrNameLst>
                                          <p:attrName>style.visibility</p:attrName>
                                        </p:attrNameLst>
                                      </p:cBhvr>
                                      <p:to>
                                        <p:strVal val="hidden"/>
                                      </p:to>
                                    </p:set>
                                  </p:subTnLst>
                                </p:cTn>
                              </p:par>
                              <p:par>
                                <p:cTn id="34" presetID="53" presetClass="entr" presetSubtype="16" fill="hold" nodeType="withEffect">
                                  <p:stCondLst>
                                    <p:cond delay="47000"/>
                                  </p:stCondLst>
                                  <p:childTnLst>
                                    <p:set>
                                      <p:cBhvr>
                                        <p:cTn id="35" dur="1" fill="hold">
                                          <p:stCondLst>
                                            <p:cond delay="0"/>
                                          </p:stCondLst>
                                        </p:cTn>
                                        <p:tgtEl>
                                          <p:spTgt spid="8">
                                            <p:txEl>
                                              <p:pRg st="3" end="3"/>
                                            </p:txEl>
                                          </p:spTgt>
                                        </p:tgtEl>
                                        <p:attrNameLst>
                                          <p:attrName>style.visibility</p:attrName>
                                        </p:attrNameLst>
                                      </p:cBhvr>
                                      <p:to>
                                        <p:strVal val="visible"/>
                                      </p:to>
                                    </p:set>
                                    <p:anim calcmode="lin" valueType="num">
                                      <p:cBhvr>
                                        <p:cTn id="36" dur="5000" fill="hold"/>
                                        <p:tgtEl>
                                          <p:spTgt spid="8">
                                            <p:txEl>
                                              <p:pRg st="3" end="3"/>
                                            </p:txEl>
                                          </p:spTgt>
                                        </p:tgtEl>
                                        <p:attrNameLst>
                                          <p:attrName>ppt_w</p:attrName>
                                        </p:attrNameLst>
                                      </p:cBhvr>
                                      <p:tavLst>
                                        <p:tav tm="0">
                                          <p:val>
                                            <p:fltVal val="0"/>
                                          </p:val>
                                        </p:tav>
                                        <p:tav tm="100000">
                                          <p:val>
                                            <p:strVal val="#ppt_w"/>
                                          </p:val>
                                        </p:tav>
                                      </p:tavLst>
                                    </p:anim>
                                    <p:anim calcmode="lin" valueType="num">
                                      <p:cBhvr>
                                        <p:cTn id="37" dur="50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38" dur="50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9" fill="hold" display="0">
                  <p:stCondLst>
                    <p:cond delay="indefinite"/>
                  </p:stCondLst>
                  <p:endCondLst>
                    <p:cond evt="onStopAudio" delay="0">
                      <p:tgtEl>
                        <p:sldTgt/>
                      </p:tgtEl>
                    </p:cond>
                  </p:endCondLst>
                </p:cTn>
                <p:tgtEl>
                  <p:spTgt spid="3"/>
                </p:tgtEl>
              </p:cMediaNode>
            </p:audio>
          </p:childTnLst>
        </p:cTn>
      </p:par>
    </p:tnLst>
    <p:bldLst>
      <p:bldP spid="9" grpId="0" animBg="1"/>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371600"/>
            <a:ext cx="8839200" cy="2209800"/>
          </a:xfrm>
        </p:spPr>
        <p:txBody>
          <a:bodyPr>
            <a:normAutofit/>
          </a:bodyPr>
          <a:lstStyle/>
          <a:p>
            <a:pPr>
              <a:buFont typeface="Wingdings" panose="05000000000000000000" pitchFamily="2" charset="2"/>
              <a:buChar char="§"/>
            </a:pPr>
            <a:r>
              <a:rPr lang="en-US" sz="3000" dirty="0"/>
              <a:t>Capacity</a:t>
            </a:r>
          </a:p>
          <a:p>
            <a:pPr lvl="1"/>
            <a:r>
              <a:rPr lang="en-US" sz="2600" dirty="0">
                <a:solidFill>
                  <a:schemeClr val="tx2"/>
                </a:solidFill>
              </a:rPr>
              <a:t>Future estimated traffic volumes will cause US 92 to operate below desired </a:t>
            </a:r>
            <a:r>
              <a:rPr lang="en-US" sz="2600" dirty="0" smtClean="0">
                <a:solidFill>
                  <a:schemeClr val="tx2"/>
                </a:solidFill>
              </a:rPr>
              <a:t>standards</a:t>
            </a:r>
          </a:p>
          <a:p>
            <a:pPr lvl="2"/>
            <a:r>
              <a:rPr lang="en-US" sz="2200" dirty="0" smtClean="0">
                <a:solidFill>
                  <a:schemeClr val="tx2"/>
                </a:solidFill>
              </a:rPr>
              <a:t>18,100 to 39,300 vehicles/day by year 2040</a:t>
            </a:r>
          </a:p>
          <a:p>
            <a:pPr marL="457200" lvl="1" indent="0">
              <a:buNone/>
            </a:pPr>
            <a:endParaRPr lang="en-US" sz="2600" dirty="0"/>
          </a:p>
        </p:txBody>
      </p:sp>
      <p:pic>
        <p:nvPicPr>
          <p:cNvPr id="4" name="Slide 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53600" y="2848303"/>
            <a:ext cx="609600" cy="609600"/>
          </a:xfrm>
          <a:prstGeom prst="rect">
            <a:avLst/>
          </a:prstGeom>
        </p:spPr>
      </p:pic>
      <p:sp>
        <p:nvSpPr>
          <p:cNvPr id="2" name="Title 1"/>
          <p:cNvSpPr>
            <a:spLocks noGrp="1"/>
          </p:cNvSpPr>
          <p:nvPr>
            <p:ph type="title"/>
          </p:nvPr>
        </p:nvSpPr>
        <p:spPr/>
        <p:txBody>
          <a:bodyPr/>
          <a:lstStyle/>
          <a:p>
            <a:r>
              <a:rPr lang="en-US"/>
              <a:t>PROJECT NEED</a:t>
            </a:r>
            <a:endParaRPr lang="en-GB" dirty="0"/>
          </a:p>
        </p:txBody>
      </p:sp>
      <p:pic>
        <p:nvPicPr>
          <p:cNvPr id="2052" name="Picture 4" descr="http://www.aaroads.com/southeast/florida090/us-092_wb_at_fl-566.jpg"/>
          <p:cNvPicPr>
            <a:picLocks noChangeAspect="1" noChangeArrowheads="1"/>
          </p:cNvPicPr>
          <p:nvPr/>
        </p:nvPicPr>
        <p:blipFill rotWithShape="1">
          <a:blip r:embed="rId6">
            <a:extLst>
              <a:ext uri="{28A0092B-C50C-407E-A947-70E740481C1C}">
                <a14:useLocalDpi xmlns:a14="http://schemas.microsoft.com/office/drawing/2010/main" val="0"/>
              </a:ext>
            </a:extLst>
          </a:blip>
          <a:srcRect l="5529" t="61485" r="54552" b="8739"/>
          <a:stretch/>
        </p:blipFill>
        <p:spPr bwMode="auto">
          <a:xfrm>
            <a:off x="304800" y="3695352"/>
            <a:ext cx="3532251" cy="1945108"/>
          </a:xfrm>
          <a:prstGeom prst="rect">
            <a:avLst/>
          </a:prstGeom>
          <a:noFill/>
          <a:ln w="28575">
            <a:solidFill>
              <a:srgbClr val="1F497D"/>
            </a:solidFill>
          </a:ln>
          <a:extLst>
            <a:ext uri="{909E8E84-426E-40DD-AFC4-6F175D3DCCD1}">
              <a14:hiddenFill xmlns:a14="http://schemas.microsoft.com/office/drawing/2010/main">
                <a:solidFill>
                  <a:srgbClr val="FFFFFF"/>
                </a:solidFill>
              </a14:hiddenFill>
            </a:ext>
          </a:extLst>
        </p:spPr>
      </p:pic>
      <p:pic>
        <p:nvPicPr>
          <p:cNvPr id="2054" name="Picture 6" descr="http://www.southeastroads.com/florida050/us-092_eb_fl-687_nb_after_13th_av_n.jpg"/>
          <p:cNvPicPr>
            <a:picLocks noChangeAspect="1" noChangeArrowheads="1"/>
          </p:cNvPicPr>
          <p:nvPr/>
        </p:nvPicPr>
        <p:blipFill rotWithShape="1">
          <a:blip r:embed="rId7">
            <a:extLst>
              <a:ext uri="{28A0092B-C50C-407E-A947-70E740481C1C}">
                <a14:useLocalDpi xmlns:a14="http://schemas.microsoft.com/office/drawing/2010/main" val="0"/>
              </a:ext>
            </a:extLst>
          </a:blip>
          <a:srcRect l="10344" t="65471" r="38552"/>
          <a:stretch/>
        </p:blipFill>
        <p:spPr bwMode="auto">
          <a:xfrm>
            <a:off x="4128237" y="3429000"/>
            <a:ext cx="4889640" cy="2477813"/>
          </a:xfrm>
          <a:prstGeom prst="rect">
            <a:avLst/>
          </a:prstGeom>
          <a:noFill/>
          <a:ln w="28575">
            <a:solidFill>
              <a:srgbClr val="1F497D"/>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9771119"/>
      </p:ext>
    </p:extLst>
  </p:cSld>
  <p:clrMapOvr>
    <a:masterClrMapping/>
  </p:clrMapOvr>
  <mc:AlternateContent xmlns:mc="http://schemas.openxmlformats.org/markup-compatibility/2006" xmlns:p14="http://schemas.microsoft.com/office/powerpoint/2010/main">
    <mc:Choice Requires="p14">
      <p:transition spd="slow" p14:dur="2000" advClick="0" advTm="35000"/>
    </mc:Choice>
    <mc:Fallback xmlns="">
      <p:transition spd="slow" advClick="0" advTm="3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695" fill="hold"/>
                                        <p:tgtEl>
                                          <p:spTgt spid="4"/>
                                        </p:tgtEl>
                                      </p:cBhvr>
                                    </p:cmd>
                                  </p:childTnLst>
                                </p:cTn>
                              </p:par>
                              <p:par>
                                <p:cTn id="7" presetID="10" presetClass="entr" presetSubtype="0" fill="hold" nodeType="withEffect">
                                  <p:stCondLst>
                                    <p:cond delay="5000"/>
                                  </p:stCondLst>
                                  <p:childTnLst>
                                    <p:set>
                                      <p:cBhvr>
                                        <p:cTn id="8" dur="1" fill="hold">
                                          <p:stCondLst>
                                            <p:cond delay="0"/>
                                          </p:stCondLst>
                                        </p:cTn>
                                        <p:tgtEl>
                                          <p:spTgt spid="3">
                                            <p:txEl>
                                              <p:pRg st="1" end="1"/>
                                            </p:txEl>
                                          </p:spTgt>
                                        </p:tgtEl>
                                        <p:attrNameLst>
                                          <p:attrName>style.visibility</p:attrName>
                                        </p:attrNameLst>
                                      </p:cBhvr>
                                      <p:to>
                                        <p:strVal val="visible"/>
                                      </p:to>
                                    </p:set>
                                    <p:animEffect transition="in" filter="fade">
                                      <p:cBhvr>
                                        <p:cTn id="9" dur="1300"/>
                                        <p:tgtEl>
                                          <p:spTgt spid="3">
                                            <p:txEl>
                                              <p:pRg st="1" end="1"/>
                                            </p:txEl>
                                          </p:spTgt>
                                        </p:tgtEl>
                                      </p:cBhvr>
                                    </p:animEffect>
                                  </p:childTnLst>
                                </p:cTn>
                              </p:par>
                              <p:par>
                                <p:cTn id="10" presetID="10" presetClass="entr" presetSubtype="0" fill="hold" nodeType="withEffect">
                                  <p:stCondLst>
                                    <p:cond delay="500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3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28600" y="1295400"/>
            <a:ext cx="5867400" cy="4267200"/>
          </a:xfrm>
        </p:spPr>
        <p:txBody>
          <a:bodyPr>
            <a:normAutofit/>
          </a:bodyPr>
          <a:lstStyle/>
          <a:p>
            <a:pPr lvl="0">
              <a:buFont typeface="Wingdings" panose="05000000000000000000" pitchFamily="2" charset="2"/>
              <a:buChar char="§"/>
            </a:pPr>
            <a:r>
              <a:rPr lang="en-US" sz="3000" dirty="0">
                <a:solidFill>
                  <a:srgbClr val="1F497D"/>
                </a:solidFill>
              </a:rPr>
              <a:t>Transportation Planning</a:t>
            </a:r>
          </a:p>
          <a:p>
            <a:pPr lvl="1"/>
            <a:r>
              <a:rPr lang="en-US" sz="2600" dirty="0">
                <a:solidFill>
                  <a:srgbClr val="1F497D"/>
                </a:solidFill>
              </a:rPr>
              <a:t>US 92 from US 301 to CR 579 (Mango Road) and from Park Road to County Line Road </a:t>
            </a:r>
          </a:p>
          <a:p>
            <a:pPr lvl="2"/>
            <a:r>
              <a:rPr lang="en-US" sz="2200" dirty="0">
                <a:solidFill>
                  <a:srgbClr val="1F497D"/>
                </a:solidFill>
              </a:rPr>
              <a:t>Included in the Imagine 2040: Hillsborough County </a:t>
            </a:r>
            <a:r>
              <a:rPr lang="en-US" sz="2200" dirty="0" err="1">
                <a:solidFill>
                  <a:srgbClr val="1F497D"/>
                </a:solidFill>
              </a:rPr>
              <a:t>MPO</a:t>
            </a:r>
            <a:r>
              <a:rPr lang="en-US" sz="2200" dirty="0">
                <a:solidFill>
                  <a:srgbClr val="1F497D"/>
                </a:solidFill>
              </a:rPr>
              <a:t> Long Range Transportation Plan Cost Feasible Plan</a:t>
            </a:r>
          </a:p>
          <a:p>
            <a:endParaRPr lang="en-US" dirty="0"/>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90257" t="11697" r="4013" b="67953"/>
          <a:stretch/>
        </p:blipFill>
        <p:spPr bwMode="auto">
          <a:xfrm>
            <a:off x="6324600" y="1524000"/>
            <a:ext cx="2095640" cy="2093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50000" t="30130" r="12177" b="30864"/>
          <a:stretch/>
        </p:blipFill>
        <p:spPr bwMode="auto">
          <a:xfrm>
            <a:off x="1143000" y="4222859"/>
            <a:ext cx="6944600" cy="201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Slide 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525000" y="2906110"/>
            <a:ext cx="609600" cy="609600"/>
          </a:xfrm>
          <a:prstGeom prst="rect">
            <a:avLst/>
          </a:prstGeom>
        </p:spPr>
      </p:pic>
    </p:spTree>
    <p:extLst>
      <p:ext uri="{BB962C8B-B14F-4D97-AF65-F5344CB8AC3E}">
        <p14:creationId xmlns:p14="http://schemas.microsoft.com/office/powerpoint/2010/main" val="235618420"/>
      </p:ext>
    </p:extLst>
  </p:cSld>
  <p:clrMapOvr>
    <a:masterClrMapping/>
  </p:clrMapOvr>
  <mc:AlternateContent xmlns:mc="http://schemas.openxmlformats.org/markup-compatibility/2006" xmlns:p14="http://schemas.microsoft.com/office/powerpoint/2010/main">
    <mc:Choice Requires="p14">
      <p:transition spd="slow" p14:dur="2000" advTm="36000"/>
    </mc:Choice>
    <mc:Fallback xmlns="">
      <p:transition spd="slow" advTm="3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914400"/>
            <a:ext cx="9144000" cy="5419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0" y="937260"/>
            <a:ext cx="9144000" cy="0"/>
          </a:xfrm>
          <a:prstGeom prst="line">
            <a:avLst/>
          </a:prstGeom>
          <a:ln w="57150">
            <a:solidFill>
              <a:srgbClr val="CCCCB8"/>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PROJECT NEED</a:t>
            </a:r>
            <a:endParaRPr lang="en-US" dirty="0"/>
          </a:p>
        </p:txBody>
      </p:sp>
      <p:pic>
        <p:nvPicPr>
          <p:cNvPr id="4" name="Picture 3"/>
          <p:cNvPicPr/>
          <p:nvPr/>
        </p:nvPicPr>
        <p:blipFill rotWithShape="1">
          <a:blip r:embed="rId5">
            <a:extLst>
              <a:ext uri="{28A0092B-C50C-407E-A947-70E740481C1C}">
                <a14:useLocalDpi xmlns:a14="http://schemas.microsoft.com/office/drawing/2010/main" val="0"/>
              </a:ext>
            </a:extLst>
          </a:blip>
          <a:srcRect l="764" t="1469" r="1526" b="3499"/>
          <a:stretch/>
        </p:blipFill>
        <p:spPr bwMode="auto">
          <a:xfrm>
            <a:off x="1524000" y="1601204"/>
            <a:ext cx="6400800" cy="4530090"/>
          </a:xfrm>
          <a:prstGeom prst="rect">
            <a:avLst/>
          </a:prstGeom>
          <a:noFill/>
          <a:ln>
            <a:noFill/>
          </a:ln>
          <a:extLst>
            <a:ext uri="{53640926-AAD7-44D8-BBD7-CCE9431645EC}">
              <a14:shadowObscured xmlns:a14="http://schemas.microsoft.com/office/drawing/2010/main"/>
            </a:ext>
          </a:extLst>
        </p:spPr>
      </p:pic>
      <p:sp>
        <p:nvSpPr>
          <p:cNvPr id="5" name="TextBox 4"/>
          <p:cNvSpPr txBox="1"/>
          <p:nvPr/>
        </p:nvSpPr>
        <p:spPr>
          <a:xfrm>
            <a:off x="228600" y="990600"/>
            <a:ext cx="8610600" cy="861774"/>
          </a:xfrm>
          <a:prstGeom prst="rect">
            <a:avLst/>
          </a:prstGeom>
          <a:noFill/>
        </p:spPr>
        <p:txBody>
          <a:bodyPr wrap="square" rtlCol="0">
            <a:spAutoFit/>
          </a:bodyPr>
          <a:lstStyle/>
          <a:p>
            <a:pPr algn="ctr"/>
            <a:r>
              <a:rPr lang="en-US" b="1" dirty="0">
                <a:solidFill>
                  <a:schemeClr val="tx2"/>
                </a:solidFill>
              </a:rPr>
              <a:t>Distribution of Crashes (2009-2013) by Milepost along US 92 </a:t>
            </a:r>
            <a:r>
              <a:rPr lang="en-US" b="1" dirty="0" smtClean="0">
                <a:solidFill>
                  <a:schemeClr val="tx2"/>
                </a:solidFill>
              </a:rPr>
              <a:t/>
            </a:r>
            <a:br>
              <a:rPr lang="en-US" b="1" dirty="0" smtClean="0">
                <a:solidFill>
                  <a:schemeClr val="tx2"/>
                </a:solidFill>
              </a:rPr>
            </a:br>
            <a:r>
              <a:rPr lang="en-US" sz="1400" b="1" i="1" dirty="0" smtClean="0">
                <a:solidFill>
                  <a:schemeClr val="tx2"/>
                </a:solidFill>
              </a:rPr>
              <a:t>East </a:t>
            </a:r>
            <a:r>
              <a:rPr lang="en-US" sz="1400" b="1" i="1" dirty="0">
                <a:solidFill>
                  <a:schemeClr val="tx2"/>
                </a:solidFill>
              </a:rPr>
              <a:t>of I-4 to East of County Line Road</a:t>
            </a:r>
            <a:endParaRPr lang="en-US" sz="1400" i="1" dirty="0">
              <a:solidFill>
                <a:schemeClr val="tx2"/>
              </a:solidFill>
            </a:endParaRPr>
          </a:p>
          <a:p>
            <a:endParaRPr lang="en-US" dirty="0"/>
          </a:p>
        </p:txBody>
      </p:sp>
      <p:sp>
        <p:nvSpPr>
          <p:cNvPr id="7" name="TextBox 6"/>
          <p:cNvSpPr txBox="1"/>
          <p:nvPr/>
        </p:nvSpPr>
        <p:spPr>
          <a:xfrm>
            <a:off x="1828800" y="2331782"/>
            <a:ext cx="5867400" cy="369332"/>
          </a:xfrm>
          <a:prstGeom prst="rect">
            <a:avLst/>
          </a:prstGeom>
          <a:noFill/>
        </p:spPr>
        <p:txBody>
          <a:bodyPr wrap="square" rtlCol="0">
            <a:spAutoFit/>
          </a:bodyPr>
          <a:lstStyle/>
          <a:p>
            <a:pPr algn="ctr"/>
            <a:r>
              <a:rPr lang="en-US" b="1" dirty="0" smtClean="0"/>
              <a:t>1,209 crashes </a:t>
            </a:r>
            <a:endParaRPr lang="en-US" b="1" dirty="0"/>
          </a:p>
        </p:txBody>
      </p:sp>
      <p:sp>
        <p:nvSpPr>
          <p:cNvPr id="8" name="TextBox 7"/>
          <p:cNvSpPr txBox="1"/>
          <p:nvPr/>
        </p:nvSpPr>
        <p:spPr>
          <a:xfrm>
            <a:off x="1828800" y="2713723"/>
            <a:ext cx="5867400" cy="381000"/>
          </a:xfrm>
          <a:prstGeom prst="rect">
            <a:avLst/>
          </a:prstGeom>
          <a:noFill/>
        </p:spPr>
        <p:txBody>
          <a:bodyPr wrap="square" rtlCol="0">
            <a:spAutoFit/>
          </a:bodyPr>
          <a:lstStyle/>
          <a:p>
            <a:pPr algn="ctr"/>
            <a:r>
              <a:rPr lang="en-US" b="1" dirty="0" smtClean="0"/>
              <a:t>14 fatalities</a:t>
            </a:r>
            <a:endParaRPr lang="en-US" b="1" dirty="0"/>
          </a:p>
        </p:txBody>
      </p:sp>
      <p:sp>
        <p:nvSpPr>
          <p:cNvPr id="9" name="TextBox 8"/>
          <p:cNvSpPr txBox="1"/>
          <p:nvPr/>
        </p:nvSpPr>
        <p:spPr>
          <a:xfrm>
            <a:off x="3048000" y="3025714"/>
            <a:ext cx="3733800" cy="646331"/>
          </a:xfrm>
          <a:prstGeom prst="rect">
            <a:avLst/>
          </a:prstGeom>
          <a:noFill/>
        </p:spPr>
        <p:txBody>
          <a:bodyPr wrap="square" rtlCol="0">
            <a:spAutoFit/>
          </a:bodyPr>
          <a:lstStyle/>
          <a:p>
            <a:pPr algn="ctr"/>
            <a:r>
              <a:rPr lang="en-US" b="1" dirty="0" smtClean="0"/>
              <a:t>The average five-year crash rate is higher than the statewide average</a:t>
            </a:r>
            <a:endParaRPr lang="en-US" b="1" dirty="0"/>
          </a:p>
        </p:txBody>
      </p:sp>
      <p:pic>
        <p:nvPicPr>
          <p:cNvPr id="13" name="Slide 9.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6"/>
          <a:stretch>
            <a:fillRect/>
          </a:stretch>
        </p:blipFill>
        <p:spPr>
          <a:xfrm>
            <a:off x="9525000" y="3148609"/>
            <a:ext cx="609600" cy="609600"/>
          </a:xfrm>
        </p:spPr>
      </p:pic>
    </p:spTree>
    <p:extLst>
      <p:ext uri="{BB962C8B-B14F-4D97-AF65-F5344CB8AC3E}">
        <p14:creationId xmlns:p14="http://schemas.microsoft.com/office/powerpoint/2010/main" val="3020586583"/>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440" fill="hold"/>
                                        <p:tgtEl>
                                          <p:spTgt spid="13"/>
                                        </p:tgtEl>
                                      </p:cBhvr>
                                    </p:cmd>
                                  </p:childTnLst>
                                </p:cTn>
                              </p:par>
                              <p:par>
                                <p:cTn id="7" presetID="10" presetClass="entr" presetSubtype="0" fill="hold" nodeType="withEffect">
                                  <p:stCondLst>
                                    <p:cond delay="20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2300"/>
                                        <p:tgtEl>
                                          <p:spTgt spid="4"/>
                                        </p:tgtEl>
                                      </p:cBhvr>
                                    </p:animEffect>
                                  </p:childTnLst>
                                </p:cTn>
                              </p:par>
                              <p:par>
                                <p:cTn id="10" presetID="53" presetClass="entr" presetSubtype="16" fill="hold" grpId="0" nodeType="withEffect">
                                  <p:stCondLst>
                                    <p:cond delay="13900"/>
                                  </p:stCondLst>
                                  <p:childTnLst>
                                    <p:set>
                                      <p:cBhvr>
                                        <p:cTn id="11" dur="1" fill="hold">
                                          <p:stCondLst>
                                            <p:cond delay="0"/>
                                          </p:stCondLst>
                                        </p:cTn>
                                        <p:tgtEl>
                                          <p:spTgt spid="7"/>
                                        </p:tgtEl>
                                        <p:attrNameLst>
                                          <p:attrName>style.visibility</p:attrName>
                                        </p:attrNameLst>
                                      </p:cBhvr>
                                      <p:to>
                                        <p:strVal val="visible"/>
                                      </p:to>
                                    </p:set>
                                    <p:anim calcmode="lin" valueType="num">
                                      <p:cBhvr>
                                        <p:cTn id="12" dur="2100" fill="hold"/>
                                        <p:tgtEl>
                                          <p:spTgt spid="7"/>
                                        </p:tgtEl>
                                        <p:attrNameLst>
                                          <p:attrName>ppt_w</p:attrName>
                                        </p:attrNameLst>
                                      </p:cBhvr>
                                      <p:tavLst>
                                        <p:tav tm="0">
                                          <p:val>
                                            <p:fltVal val="0"/>
                                          </p:val>
                                        </p:tav>
                                        <p:tav tm="100000">
                                          <p:val>
                                            <p:strVal val="#ppt_w"/>
                                          </p:val>
                                        </p:tav>
                                      </p:tavLst>
                                    </p:anim>
                                    <p:anim calcmode="lin" valueType="num">
                                      <p:cBhvr>
                                        <p:cTn id="13" dur="2100" fill="hold"/>
                                        <p:tgtEl>
                                          <p:spTgt spid="7"/>
                                        </p:tgtEl>
                                        <p:attrNameLst>
                                          <p:attrName>ppt_h</p:attrName>
                                        </p:attrNameLst>
                                      </p:cBhvr>
                                      <p:tavLst>
                                        <p:tav tm="0">
                                          <p:val>
                                            <p:fltVal val="0"/>
                                          </p:val>
                                        </p:tav>
                                        <p:tav tm="100000">
                                          <p:val>
                                            <p:strVal val="#ppt_h"/>
                                          </p:val>
                                        </p:tav>
                                      </p:tavLst>
                                    </p:anim>
                                    <p:animEffect transition="in" filter="fade">
                                      <p:cBhvr>
                                        <p:cTn id="14" dur="2100"/>
                                        <p:tgtEl>
                                          <p:spTgt spid="7"/>
                                        </p:tgtEl>
                                      </p:cBhvr>
                                    </p:animEffect>
                                  </p:childTnLst>
                                </p:cTn>
                              </p:par>
                              <p:par>
                                <p:cTn id="15" presetID="53" presetClass="entr" presetSubtype="16" fill="hold" grpId="0" nodeType="withEffect">
                                  <p:stCondLst>
                                    <p:cond delay="18900"/>
                                  </p:stCondLst>
                                  <p:childTnLst>
                                    <p:set>
                                      <p:cBhvr>
                                        <p:cTn id="16" dur="1" fill="hold">
                                          <p:stCondLst>
                                            <p:cond delay="0"/>
                                          </p:stCondLst>
                                        </p:cTn>
                                        <p:tgtEl>
                                          <p:spTgt spid="8"/>
                                        </p:tgtEl>
                                        <p:attrNameLst>
                                          <p:attrName>style.visibility</p:attrName>
                                        </p:attrNameLst>
                                      </p:cBhvr>
                                      <p:to>
                                        <p:strVal val="visible"/>
                                      </p:to>
                                    </p:set>
                                    <p:anim calcmode="lin" valueType="num">
                                      <p:cBhvr>
                                        <p:cTn id="17" dur="2100" fill="hold"/>
                                        <p:tgtEl>
                                          <p:spTgt spid="8"/>
                                        </p:tgtEl>
                                        <p:attrNameLst>
                                          <p:attrName>ppt_w</p:attrName>
                                        </p:attrNameLst>
                                      </p:cBhvr>
                                      <p:tavLst>
                                        <p:tav tm="0">
                                          <p:val>
                                            <p:fltVal val="0"/>
                                          </p:val>
                                        </p:tav>
                                        <p:tav tm="100000">
                                          <p:val>
                                            <p:strVal val="#ppt_w"/>
                                          </p:val>
                                        </p:tav>
                                      </p:tavLst>
                                    </p:anim>
                                    <p:anim calcmode="lin" valueType="num">
                                      <p:cBhvr>
                                        <p:cTn id="18" dur="2100" fill="hold"/>
                                        <p:tgtEl>
                                          <p:spTgt spid="8"/>
                                        </p:tgtEl>
                                        <p:attrNameLst>
                                          <p:attrName>ppt_h</p:attrName>
                                        </p:attrNameLst>
                                      </p:cBhvr>
                                      <p:tavLst>
                                        <p:tav tm="0">
                                          <p:val>
                                            <p:fltVal val="0"/>
                                          </p:val>
                                        </p:tav>
                                        <p:tav tm="100000">
                                          <p:val>
                                            <p:strVal val="#ppt_h"/>
                                          </p:val>
                                        </p:tav>
                                      </p:tavLst>
                                    </p:anim>
                                    <p:animEffect transition="in" filter="fade">
                                      <p:cBhvr>
                                        <p:cTn id="19" dur="2100"/>
                                        <p:tgtEl>
                                          <p:spTgt spid="8"/>
                                        </p:tgtEl>
                                      </p:cBhvr>
                                    </p:animEffect>
                                  </p:childTnLst>
                                </p:cTn>
                              </p:par>
                              <p:par>
                                <p:cTn id="20" presetID="53" presetClass="entr" presetSubtype="16" fill="hold" grpId="0" nodeType="withEffect">
                                  <p:stCondLst>
                                    <p:cond delay="22600"/>
                                  </p:stCondLst>
                                  <p:childTnLst>
                                    <p:set>
                                      <p:cBhvr>
                                        <p:cTn id="21" dur="1" fill="hold">
                                          <p:stCondLst>
                                            <p:cond delay="0"/>
                                          </p:stCondLst>
                                        </p:cTn>
                                        <p:tgtEl>
                                          <p:spTgt spid="9"/>
                                        </p:tgtEl>
                                        <p:attrNameLst>
                                          <p:attrName>style.visibility</p:attrName>
                                        </p:attrNameLst>
                                      </p:cBhvr>
                                      <p:to>
                                        <p:strVal val="visible"/>
                                      </p:to>
                                    </p:set>
                                    <p:anim calcmode="lin" valueType="num">
                                      <p:cBhvr>
                                        <p:cTn id="22" dur="2100" fill="hold"/>
                                        <p:tgtEl>
                                          <p:spTgt spid="9"/>
                                        </p:tgtEl>
                                        <p:attrNameLst>
                                          <p:attrName>ppt_w</p:attrName>
                                        </p:attrNameLst>
                                      </p:cBhvr>
                                      <p:tavLst>
                                        <p:tav tm="0">
                                          <p:val>
                                            <p:fltVal val="0"/>
                                          </p:val>
                                        </p:tav>
                                        <p:tav tm="100000">
                                          <p:val>
                                            <p:strVal val="#ppt_w"/>
                                          </p:val>
                                        </p:tav>
                                      </p:tavLst>
                                    </p:anim>
                                    <p:anim calcmode="lin" valueType="num">
                                      <p:cBhvr>
                                        <p:cTn id="23" dur="2100" fill="hold"/>
                                        <p:tgtEl>
                                          <p:spTgt spid="9"/>
                                        </p:tgtEl>
                                        <p:attrNameLst>
                                          <p:attrName>ppt_h</p:attrName>
                                        </p:attrNameLst>
                                      </p:cBhvr>
                                      <p:tavLst>
                                        <p:tav tm="0">
                                          <p:val>
                                            <p:fltVal val="0"/>
                                          </p:val>
                                        </p:tav>
                                        <p:tav tm="100000">
                                          <p:val>
                                            <p:strVal val="#ppt_h"/>
                                          </p:val>
                                        </p:tav>
                                      </p:tavLst>
                                    </p:anim>
                                    <p:animEffect transition="in" filter="fade">
                                      <p:cBhvr>
                                        <p:cTn id="24" dur="21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5" fill="hold" display="0">
                  <p:stCondLst>
                    <p:cond delay="indefinite"/>
                  </p:stCondLst>
                  <p:endCondLst>
                    <p:cond evt="onStopAudio" delay="0">
                      <p:tgtEl>
                        <p:sldTgt/>
                      </p:tgtEl>
                    </p:cond>
                  </p:endCondLst>
                </p:cTn>
                <p:tgtEl>
                  <p:spTgt spid="13"/>
                </p:tgtEl>
              </p:cMediaNode>
            </p:audio>
          </p:childTnLst>
        </p:cTn>
      </p:par>
    </p:tnLst>
    <p:bldLst>
      <p:bldP spid="7" grpId="0"/>
      <p:bldP spid="8"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28439</TotalTime>
  <Words>3157</Words>
  <Application>Microsoft Office PowerPoint</Application>
  <PresentationFormat>On-screen Show (4:3)</PresentationFormat>
  <Paragraphs>307</Paragraphs>
  <Slides>32</Slides>
  <Notes>32</Notes>
  <HiddenSlides>0</HiddenSlides>
  <MMClips>28</MMClips>
  <ScaleCrop>false</ScaleCrop>
  <HeadingPairs>
    <vt:vector size="4" baseType="variant">
      <vt:variant>
        <vt:lpstr>Theme</vt:lpstr>
      </vt:variant>
      <vt:variant>
        <vt:i4>2</vt:i4>
      </vt:variant>
      <vt:variant>
        <vt:lpstr>Slide Titles</vt:lpstr>
      </vt:variant>
      <vt:variant>
        <vt:i4>32</vt:i4>
      </vt:variant>
    </vt:vector>
  </HeadingPairs>
  <TitlesOfParts>
    <vt:vector size="34" baseType="lpstr">
      <vt:lpstr>Office Theme</vt:lpstr>
      <vt:lpstr>1_Office Theme</vt:lpstr>
      <vt:lpstr>PowerPoint Presentation</vt:lpstr>
      <vt:lpstr>PD&amp;E STUDY PROCESS</vt:lpstr>
      <vt:lpstr>PROJECT LOCATION</vt:lpstr>
      <vt:lpstr>TAMPA BAY AREA REGIONAL TRANSPORTATION NETWORK</vt:lpstr>
      <vt:lpstr>PROJECT DESCRIPTION</vt:lpstr>
      <vt:lpstr>EXISTING CONDITIONS</vt:lpstr>
      <vt:lpstr>PROJECT NEED</vt:lpstr>
      <vt:lpstr>PowerPoint Presentation</vt:lpstr>
      <vt:lpstr>PROJECT NEED</vt:lpstr>
      <vt:lpstr>PROJECT NEED</vt:lpstr>
      <vt:lpstr>VIEWING LOCATION FOR STUDY  DOCUMENTS</vt:lpstr>
      <vt:lpstr>RECOMMENDED BUILD ALTERNATIVE</vt:lpstr>
      <vt:lpstr>RECOMMENDED BUILD ALTERNATIVE</vt:lpstr>
      <vt:lpstr>RECOMMENDED BUILD ALTERNATIVE</vt:lpstr>
      <vt:lpstr>RECOMMENDED BUILD ALTERNATIVE</vt:lpstr>
      <vt:lpstr>RECOMMENDED BUILD ALTERNATIVE</vt:lpstr>
      <vt:lpstr>PowerPoint Presentation</vt:lpstr>
      <vt:lpstr>PowerPoint Presentation</vt:lpstr>
      <vt:lpstr>ACCESS MANAGEMENT</vt:lpstr>
      <vt:lpstr>ENVIRONMENTAL STUDIES</vt:lpstr>
      <vt:lpstr>ENVIRONMENTAL STUDIES SOCIO-ECONOMIC EFFECTS</vt:lpstr>
      <vt:lpstr>CULTURAL EFFECTS</vt:lpstr>
      <vt:lpstr>NO-BUILD ALTERNATIVE</vt:lpstr>
      <vt:lpstr>EVALUATION MATRIX</vt:lpstr>
      <vt:lpstr>PROJECT STATUS</vt:lpstr>
      <vt:lpstr>OPPORTUNITIES FOR INPUT</vt:lpstr>
      <vt:lpstr>PROJECT WEBSITE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 David L.</dc:creator>
  <cp:lastModifiedBy>Hall, Justin P.</cp:lastModifiedBy>
  <cp:revision>429</cp:revision>
  <cp:lastPrinted>2016-11-11T16:25:53Z</cp:lastPrinted>
  <dcterms:created xsi:type="dcterms:W3CDTF">2016-03-04T13:03:47Z</dcterms:created>
  <dcterms:modified xsi:type="dcterms:W3CDTF">2016-11-30T22:44:47Z</dcterms:modified>
</cp:coreProperties>
</file>